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Lst>
  <p:notesMasterIdLst>
    <p:notesMasterId r:id="rId59"/>
  </p:notesMasterIdLst>
  <p:sldIdLst>
    <p:sldId id="257" r:id="rId5"/>
    <p:sldId id="258" r:id="rId6"/>
    <p:sldId id="259" r:id="rId7"/>
    <p:sldId id="260" r:id="rId8"/>
    <p:sldId id="705" r:id="rId9"/>
    <p:sldId id="706" r:id="rId10"/>
    <p:sldId id="707" r:id="rId11"/>
    <p:sldId id="329" r:id="rId12"/>
    <p:sldId id="708" r:id="rId13"/>
    <p:sldId id="357" r:id="rId14"/>
    <p:sldId id="358" r:id="rId15"/>
    <p:sldId id="717" r:id="rId16"/>
    <p:sldId id="718" r:id="rId17"/>
    <p:sldId id="331" r:id="rId18"/>
    <p:sldId id="719" r:id="rId19"/>
    <p:sldId id="269" r:id="rId20"/>
    <p:sldId id="435" r:id="rId21"/>
    <p:sldId id="720" r:id="rId22"/>
    <p:sldId id="261" r:id="rId23"/>
    <p:sldId id="716" r:id="rId24"/>
    <p:sldId id="755" r:id="rId25"/>
    <p:sldId id="764" r:id="rId26"/>
    <p:sldId id="763" r:id="rId27"/>
    <p:sldId id="757" r:id="rId28"/>
    <p:sldId id="758" r:id="rId29"/>
    <p:sldId id="759" r:id="rId30"/>
    <p:sldId id="760" r:id="rId31"/>
    <p:sldId id="761" r:id="rId32"/>
    <p:sldId id="762" r:id="rId33"/>
    <p:sldId id="721" r:id="rId34"/>
    <p:sldId id="272" r:id="rId35"/>
    <p:sldId id="273" r:id="rId36"/>
    <p:sldId id="274" r:id="rId37"/>
    <p:sldId id="275" r:id="rId38"/>
    <p:sldId id="276" r:id="rId39"/>
    <p:sldId id="277" r:id="rId40"/>
    <p:sldId id="278" r:id="rId41"/>
    <p:sldId id="279" r:id="rId42"/>
    <p:sldId id="726" r:id="rId43"/>
    <p:sldId id="737" r:id="rId44"/>
    <p:sldId id="738" r:id="rId45"/>
    <p:sldId id="739" r:id="rId46"/>
    <p:sldId id="454" r:id="rId47"/>
    <p:sldId id="270" r:id="rId48"/>
    <p:sldId id="765" r:id="rId49"/>
    <p:sldId id="766" r:id="rId50"/>
    <p:sldId id="728" r:id="rId51"/>
    <p:sldId id="730" r:id="rId52"/>
    <p:sldId id="731" r:id="rId53"/>
    <p:sldId id="734" r:id="rId54"/>
    <p:sldId id="735" r:id="rId55"/>
    <p:sldId id="736" r:id="rId56"/>
    <p:sldId id="741" r:id="rId57"/>
    <p:sldId id="326" r:id="rId5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E381DF5-08F9-4D0F-A32D-6A817B536476}" v="48" dt="2024-10-08T17:04:24.357"/>
    <p1510:client id="{400C8839-63A4-4C3E-88E7-A0D8749F17C3}" v="459" dt="2024-10-08T16:57:42.942"/>
    <p1510:client id="{5186FD29-1CB8-44C9-9563-84FCD924C838}" v="156" dt="2024-10-08T16:26:32.155"/>
    <p1510:client id="{5FFFD415-DD12-4B4D-A5C1-D746AE6AA5C8}" v="1" dt="2024-10-08T14:05:55.979"/>
    <p1510:client id="{77D8409F-795E-4423-A651-DBE28CC798ED}" v="1" dt="2024-10-08T17:07:47.646"/>
    <p1510:client id="{9C3C6CF3-68D6-4F1E-B107-0FCC6F516F10}" v="6" dt="2024-10-08T17:47:44.75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8" y="18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6/11/relationships/changesInfo" Target="changesInfos/changesInfo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ora Larson" userId="S::nlarson@recres.org::95b99f19-c1a5-4477-879a-08da19a34cec" providerId="AD" clId="Web-{3E381DF5-08F9-4D0F-A32D-6A817B536476}"/>
    <pc:docChg chg="modSld">
      <pc:chgData name="Nora Larson" userId="S::nlarson@recres.org::95b99f19-c1a5-4477-879a-08da19a34cec" providerId="AD" clId="Web-{3E381DF5-08F9-4D0F-A32D-6A817B536476}" dt="2024-10-08T17:04:24.357" v="46" actId="20577"/>
      <pc:docMkLst>
        <pc:docMk/>
      </pc:docMkLst>
      <pc:sldChg chg="modSp">
        <pc:chgData name="Nora Larson" userId="S::nlarson@recres.org::95b99f19-c1a5-4477-879a-08da19a34cec" providerId="AD" clId="Web-{3E381DF5-08F9-4D0F-A32D-6A817B536476}" dt="2024-10-08T17:03:37.480" v="43" actId="20577"/>
        <pc:sldMkLst>
          <pc:docMk/>
          <pc:sldMk cId="109857222" sldId="257"/>
        </pc:sldMkLst>
        <pc:spChg chg="mod">
          <ac:chgData name="Nora Larson" userId="S::nlarson@recres.org::95b99f19-c1a5-4477-879a-08da19a34cec" providerId="AD" clId="Web-{3E381DF5-08F9-4D0F-A32D-6A817B536476}" dt="2024-10-08T17:03:37.480" v="43" actId="20577"/>
          <ac:spMkLst>
            <pc:docMk/>
            <pc:sldMk cId="109857222" sldId="257"/>
            <ac:spMk id="2" creationId="{00000000-0000-0000-0000-000000000000}"/>
          </ac:spMkLst>
        </pc:spChg>
      </pc:sldChg>
      <pc:sldChg chg="modSp">
        <pc:chgData name="Nora Larson" userId="S::nlarson@recres.org::95b99f19-c1a5-4477-879a-08da19a34cec" providerId="AD" clId="Web-{3E381DF5-08F9-4D0F-A32D-6A817B536476}" dt="2024-10-08T17:04:24.357" v="46" actId="20577"/>
        <pc:sldMkLst>
          <pc:docMk/>
          <pc:sldMk cId="788443976" sldId="259"/>
        </pc:sldMkLst>
        <pc:spChg chg="mod">
          <ac:chgData name="Nora Larson" userId="S::nlarson@recres.org::95b99f19-c1a5-4477-879a-08da19a34cec" providerId="AD" clId="Web-{3E381DF5-08F9-4D0F-A32D-6A817B536476}" dt="2024-10-08T17:04:24.357" v="46" actId="20577"/>
          <ac:spMkLst>
            <pc:docMk/>
            <pc:sldMk cId="788443976" sldId="259"/>
            <ac:spMk id="3" creationId="{CBEC27D5-2835-070D-3831-F78137944931}"/>
          </ac:spMkLst>
        </pc:spChg>
      </pc:sldChg>
      <pc:sldChg chg="modSp">
        <pc:chgData name="Nora Larson" userId="S::nlarson@recres.org::95b99f19-c1a5-4477-879a-08da19a34cec" providerId="AD" clId="Web-{3E381DF5-08F9-4D0F-A32D-6A817B536476}" dt="2024-10-08T17:02:08.164" v="3" actId="20577"/>
        <pc:sldMkLst>
          <pc:docMk/>
          <pc:sldMk cId="1221330060" sldId="765"/>
        </pc:sldMkLst>
        <pc:spChg chg="mod">
          <ac:chgData name="Nora Larson" userId="S::nlarson@recres.org::95b99f19-c1a5-4477-879a-08da19a34cec" providerId="AD" clId="Web-{3E381DF5-08F9-4D0F-A32D-6A817B536476}" dt="2024-10-08T17:02:08.164" v="3" actId="20577"/>
          <ac:spMkLst>
            <pc:docMk/>
            <pc:sldMk cId="1221330060" sldId="765"/>
            <ac:spMk id="3" creationId="{57A34261-C8A7-726B-4FA8-8070FA12DABA}"/>
          </ac:spMkLst>
        </pc:spChg>
      </pc:sldChg>
    </pc:docChg>
  </pc:docChgLst>
  <pc:docChgLst>
    <pc:chgData name="Nora Larson" userId="S::nlarson@recres.org::95b99f19-c1a5-4477-879a-08da19a34cec" providerId="AD" clId="Web-{133E706B-956E-484F-8625-B317893DFFD7}"/>
    <pc:docChg chg="modSld">
      <pc:chgData name="Nora Larson" userId="S::nlarson@recres.org::95b99f19-c1a5-4477-879a-08da19a34cec" providerId="AD" clId="Web-{133E706B-956E-484F-8625-B317893DFFD7}" dt="2024-10-04T21:30:59.221" v="1" actId="20577"/>
      <pc:docMkLst>
        <pc:docMk/>
      </pc:docMkLst>
      <pc:sldChg chg="modSp">
        <pc:chgData name="Nora Larson" userId="S::nlarson@recres.org::95b99f19-c1a5-4477-879a-08da19a34cec" providerId="AD" clId="Web-{133E706B-956E-484F-8625-B317893DFFD7}" dt="2024-10-04T21:30:59.221" v="1" actId="20577"/>
        <pc:sldMkLst>
          <pc:docMk/>
          <pc:sldMk cId="788443976" sldId="259"/>
        </pc:sldMkLst>
        <pc:spChg chg="mod">
          <ac:chgData name="Nora Larson" userId="S::nlarson@recres.org::95b99f19-c1a5-4477-879a-08da19a34cec" providerId="AD" clId="Web-{133E706B-956E-484F-8625-B317893DFFD7}" dt="2024-10-04T21:30:59.221" v="1" actId="20577"/>
          <ac:spMkLst>
            <pc:docMk/>
            <pc:sldMk cId="788443976" sldId="259"/>
            <ac:spMk id="3" creationId="{CBEC27D5-2835-070D-3831-F78137944931}"/>
          </ac:spMkLst>
        </pc:spChg>
      </pc:sldChg>
    </pc:docChg>
  </pc:docChgLst>
  <pc:docChgLst>
    <pc:chgData name="Nora Larson" userId="S::nlarson@recres.org::95b99f19-c1a5-4477-879a-08da19a34cec" providerId="AD" clId="Web-{5FFFD415-DD12-4B4D-A5C1-D746AE6AA5C8}"/>
    <pc:docChg chg="modSld">
      <pc:chgData name="Nora Larson" userId="S::nlarson@recres.org::95b99f19-c1a5-4477-879a-08da19a34cec" providerId="AD" clId="Web-{5FFFD415-DD12-4B4D-A5C1-D746AE6AA5C8}" dt="2024-10-08T14:05:55.979" v="0" actId="20577"/>
      <pc:docMkLst>
        <pc:docMk/>
      </pc:docMkLst>
      <pc:sldChg chg="modSp">
        <pc:chgData name="Nora Larson" userId="S::nlarson@recres.org::95b99f19-c1a5-4477-879a-08da19a34cec" providerId="AD" clId="Web-{5FFFD415-DD12-4B4D-A5C1-D746AE6AA5C8}" dt="2024-10-08T14:05:55.979" v="0" actId="20577"/>
        <pc:sldMkLst>
          <pc:docMk/>
          <pc:sldMk cId="788443976" sldId="259"/>
        </pc:sldMkLst>
        <pc:spChg chg="mod">
          <ac:chgData name="Nora Larson" userId="S::nlarson@recres.org::95b99f19-c1a5-4477-879a-08da19a34cec" providerId="AD" clId="Web-{5FFFD415-DD12-4B4D-A5C1-D746AE6AA5C8}" dt="2024-10-08T14:05:55.979" v="0" actId="20577"/>
          <ac:spMkLst>
            <pc:docMk/>
            <pc:sldMk cId="788443976" sldId="259"/>
            <ac:spMk id="3" creationId="{CBEC27D5-2835-070D-3831-F78137944931}"/>
          </ac:spMkLst>
        </pc:spChg>
      </pc:sldChg>
    </pc:docChg>
  </pc:docChgLst>
  <pc:docChgLst>
    <pc:chgData name="Nora Larson" userId="S::nlarson@recres.org::95b99f19-c1a5-4477-879a-08da19a34cec" providerId="AD" clId="Web-{77D8409F-795E-4423-A651-DBE28CC798ED}"/>
    <pc:docChg chg="sldOrd">
      <pc:chgData name="Nora Larson" userId="S::nlarson@recres.org::95b99f19-c1a5-4477-879a-08da19a34cec" providerId="AD" clId="Web-{77D8409F-795E-4423-A651-DBE28CC798ED}" dt="2024-10-08T17:07:47.646" v="0"/>
      <pc:docMkLst>
        <pc:docMk/>
      </pc:docMkLst>
      <pc:sldChg chg="ord">
        <pc:chgData name="Nora Larson" userId="S::nlarson@recres.org::95b99f19-c1a5-4477-879a-08da19a34cec" providerId="AD" clId="Web-{77D8409F-795E-4423-A651-DBE28CC798ED}" dt="2024-10-08T17:07:47.646" v="0"/>
        <pc:sldMkLst>
          <pc:docMk/>
          <pc:sldMk cId="2601099202" sldId="716"/>
        </pc:sldMkLst>
      </pc:sldChg>
    </pc:docChg>
  </pc:docChgLst>
  <pc:docChgLst>
    <pc:chgData name="Nora Larson" userId="S::nlarson@recres.org::95b99f19-c1a5-4477-879a-08da19a34cec" providerId="AD" clId="Web-{400C8839-63A4-4C3E-88E7-A0D8749F17C3}"/>
    <pc:docChg chg="delSld modSld">
      <pc:chgData name="Nora Larson" userId="S::nlarson@recres.org::95b99f19-c1a5-4477-879a-08da19a34cec" providerId="AD" clId="Web-{400C8839-63A4-4C3E-88E7-A0D8749F17C3}" dt="2024-10-08T16:57:42.942" v="451" actId="20577"/>
      <pc:docMkLst>
        <pc:docMk/>
      </pc:docMkLst>
      <pc:sldChg chg="del">
        <pc:chgData name="Nora Larson" userId="S::nlarson@recres.org::95b99f19-c1a5-4477-879a-08da19a34cec" providerId="AD" clId="Web-{400C8839-63A4-4C3E-88E7-A0D8749F17C3}" dt="2024-10-08T16:50:47.927" v="32"/>
        <pc:sldMkLst>
          <pc:docMk/>
          <pc:sldMk cId="2838462893" sldId="724"/>
        </pc:sldMkLst>
      </pc:sldChg>
      <pc:sldChg chg="modSp">
        <pc:chgData name="Nora Larson" userId="S::nlarson@recres.org::95b99f19-c1a5-4477-879a-08da19a34cec" providerId="AD" clId="Web-{400C8839-63A4-4C3E-88E7-A0D8749F17C3}" dt="2024-10-08T16:57:42.942" v="451" actId="20577"/>
        <pc:sldMkLst>
          <pc:docMk/>
          <pc:sldMk cId="158583542" sldId="764"/>
        </pc:sldMkLst>
        <pc:spChg chg="mod">
          <ac:chgData name="Nora Larson" userId="S::nlarson@recres.org::95b99f19-c1a5-4477-879a-08da19a34cec" providerId="AD" clId="Web-{400C8839-63A4-4C3E-88E7-A0D8749F17C3}" dt="2024-10-08T16:57:42.942" v="451" actId="20577"/>
          <ac:spMkLst>
            <pc:docMk/>
            <pc:sldMk cId="158583542" sldId="764"/>
            <ac:spMk id="3" creationId="{36C848AC-D0E4-A312-8189-5138A80F343F}"/>
          </ac:spMkLst>
        </pc:spChg>
      </pc:sldChg>
      <pc:sldChg chg="modSp">
        <pc:chgData name="Nora Larson" userId="S::nlarson@recres.org::95b99f19-c1a5-4477-879a-08da19a34cec" providerId="AD" clId="Web-{400C8839-63A4-4C3E-88E7-A0D8749F17C3}" dt="2024-10-08T16:50:32.536" v="31" actId="20577"/>
        <pc:sldMkLst>
          <pc:docMk/>
          <pc:sldMk cId="1221330060" sldId="765"/>
        </pc:sldMkLst>
        <pc:spChg chg="mod">
          <ac:chgData name="Nora Larson" userId="S::nlarson@recres.org::95b99f19-c1a5-4477-879a-08da19a34cec" providerId="AD" clId="Web-{400C8839-63A4-4C3E-88E7-A0D8749F17C3}" dt="2024-10-08T16:50:32.536" v="31" actId="20577"/>
          <ac:spMkLst>
            <pc:docMk/>
            <pc:sldMk cId="1221330060" sldId="765"/>
            <ac:spMk id="3" creationId="{57A34261-C8A7-726B-4FA8-8070FA12DABA}"/>
          </ac:spMkLst>
        </pc:spChg>
      </pc:sldChg>
      <pc:sldChg chg="modSp">
        <pc:chgData name="Nora Larson" userId="S::nlarson@recres.org::95b99f19-c1a5-4477-879a-08da19a34cec" providerId="AD" clId="Web-{400C8839-63A4-4C3E-88E7-A0D8749F17C3}" dt="2024-10-08T16:49:34.877" v="1" actId="20577"/>
        <pc:sldMkLst>
          <pc:docMk/>
          <pc:sldMk cId="1630083610" sldId="766"/>
        </pc:sldMkLst>
        <pc:spChg chg="mod">
          <ac:chgData name="Nora Larson" userId="S::nlarson@recres.org::95b99f19-c1a5-4477-879a-08da19a34cec" providerId="AD" clId="Web-{400C8839-63A4-4C3E-88E7-A0D8749F17C3}" dt="2024-10-08T16:49:34.877" v="1" actId="20577"/>
          <ac:spMkLst>
            <pc:docMk/>
            <pc:sldMk cId="1630083610" sldId="766"/>
            <ac:spMk id="3" creationId="{24B50B77-206F-1F26-A43B-2A597A8BFEDD}"/>
          </ac:spMkLst>
        </pc:spChg>
      </pc:sldChg>
    </pc:docChg>
  </pc:docChgLst>
  <pc:docChgLst>
    <pc:chgData name="Nora Larson" userId="S::nlarson@recres.org::95b99f19-c1a5-4477-879a-08da19a34cec" providerId="AD" clId="Web-{5186FD29-1CB8-44C9-9563-84FCD924C838}"/>
    <pc:docChg chg="addSld delSld modSld">
      <pc:chgData name="Nora Larson" userId="S::nlarson@recres.org::95b99f19-c1a5-4477-879a-08da19a34cec" providerId="AD" clId="Web-{5186FD29-1CB8-44C9-9563-84FCD924C838}" dt="2024-10-08T16:26:32.155" v="168" actId="20577"/>
      <pc:docMkLst>
        <pc:docMk/>
      </pc:docMkLst>
      <pc:sldChg chg="modSp">
        <pc:chgData name="Nora Larson" userId="S::nlarson@recres.org::95b99f19-c1a5-4477-879a-08da19a34cec" providerId="AD" clId="Web-{5186FD29-1CB8-44C9-9563-84FCD924C838}" dt="2024-10-08T16:06:04.801" v="14" actId="20577"/>
        <pc:sldMkLst>
          <pc:docMk/>
          <pc:sldMk cId="109857222" sldId="257"/>
        </pc:sldMkLst>
        <pc:spChg chg="mod">
          <ac:chgData name="Nora Larson" userId="S::nlarson@recres.org::95b99f19-c1a5-4477-879a-08da19a34cec" providerId="AD" clId="Web-{5186FD29-1CB8-44C9-9563-84FCD924C838}" dt="2024-10-08T16:06:04.801" v="14" actId="20577"/>
          <ac:spMkLst>
            <pc:docMk/>
            <pc:sldMk cId="109857222" sldId="257"/>
            <ac:spMk id="3" creationId="{00000000-0000-0000-0000-000000000000}"/>
          </ac:spMkLst>
        </pc:spChg>
      </pc:sldChg>
      <pc:sldChg chg="modSp">
        <pc:chgData name="Nora Larson" userId="S::nlarson@recres.org::95b99f19-c1a5-4477-879a-08da19a34cec" providerId="AD" clId="Web-{5186FD29-1CB8-44C9-9563-84FCD924C838}" dt="2024-10-08T16:23:11.289" v="107" actId="20577"/>
        <pc:sldMkLst>
          <pc:docMk/>
          <pc:sldMk cId="788443976" sldId="259"/>
        </pc:sldMkLst>
        <pc:spChg chg="mod">
          <ac:chgData name="Nora Larson" userId="S::nlarson@recres.org::95b99f19-c1a5-4477-879a-08da19a34cec" providerId="AD" clId="Web-{5186FD29-1CB8-44C9-9563-84FCD924C838}" dt="2024-10-08T16:23:11.289" v="107" actId="20577"/>
          <ac:spMkLst>
            <pc:docMk/>
            <pc:sldMk cId="788443976" sldId="259"/>
            <ac:spMk id="3" creationId="{CBEC27D5-2835-070D-3831-F78137944931}"/>
          </ac:spMkLst>
        </pc:spChg>
      </pc:sldChg>
      <pc:sldChg chg="del">
        <pc:chgData name="Nora Larson" userId="S::nlarson@recres.org::95b99f19-c1a5-4477-879a-08da19a34cec" providerId="AD" clId="Web-{5186FD29-1CB8-44C9-9563-84FCD924C838}" dt="2024-10-08T16:25:41.638" v="147"/>
        <pc:sldMkLst>
          <pc:docMk/>
          <pc:sldMk cId="149051904" sldId="745"/>
        </pc:sldMkLst>
      </pc:sldChg>
      <pc:sldChg chg="del">
        <pc:chgData name="Nora Larson" userId="S::nlarson@recres.org::95b99f19-c1a5-4477-879a-08da19a34cec" providerId="AD" clId="Web-{5186FD29-1CB8-44C9-9563-84FCD924C838}" dt="2024-10-08T16:25:41.638" v="146"/>
        <pc:sldMkLst>
          <pc:docMk/>
          <pc:sldMk cId="2743220026" sldId="746"/>
        </pc:sldMkLst>
      </pc:sldChg>
      <pc:sldChg chg="del">
        <pc:chgData name="Nora Larson" userId="S::nlarson@recres.org::95b99f19-c1a5-4477-879a-08da19a34cec" providerId="AD" clId="Web-{5186FD29-1CB8-44C9-9563-84FCD924C838}" dt="2024-10-08T16:25:41.638" v="144"/>
        <pc:sldMkLst>
          <pc:docMk/>
          <pc:sldMk cId="1985192849" sldId="749"/>
        </pc:sldMkLst>
      </pc:sldChg>
      <pc:sldChg chg="del">
        <pc:chgData name="Nora Larson" userId="S::nlarson@recres.org::95b99f19-c1a5-4477-879a-08da19a34cec" providerId="AD" clId="Web-{5186FD29-1CB8-44C9-9563-84FCD924C838}" dt="2024-10-08T16:25:41.638" v="145"/>
        <pc:sldMkLst>
          <pc:docMk/>
          <pc:sldMk cId="1386380222" sldId="750"/>
        </pc:sldMkLst>
      </pc:sldChg>
      <pc:sldChg chg="modSp new">
        <pc:chgData name="Nora Larson" userId="S::nlarson@recres.org::95b99f19-c1a5-4477-879a-08da19a34cec" providerId="AD" clId="Web-{5186FD29-1CB8-44C9-9563-84FCD924C838}" dt="2024-10-08T16:25:08.090" v="143" actId="20577"/>
        <pc:sldMkLst>
          <pc:docMk/>
          <pc:sldMk cId="158583542" sldId="764"/>
        </pc:sldMkLst>
        <pc:spChg chg="mod">
          <ac:chgData name="Nora Larson" userId="S::nlarson@recres.org::95b99f19-c1a5-4477-879a-08da19a34cec" providerId="AD" clId="Web-{5186FD29-1CB8-44C9-9563-84FCD924C838}" dt="2024-10-08T16:25:08.090" v="143" actId="20577"/>
          <ac:spMkLst>
            <pc:docMk/>
            <pc:sldMk cId="158583542" sldId="764"/>
            <ac:spMk id="2" creationId="{D717FEE6-83DB-0C52-C09E-C035EA53C7FE}"/>
          </ac:spMkLst>
        </pc:spChg>
      </pc:sldChg>
      <pc:sldChg chg="modSp new">
        <pc:chgData name="Nora Larson" userId="S::nlarson@recres.org::95b99f19-c1a5-4477-879a-08da19a34cec" providerId="AD" clId="Web-{5186FD29-1CB8-44C9-9563-84FCD924C838}" dt="2024-10-08T16:26:11.779" v="164" actId="20577"/>
        <pc:sldMkLst>
          <pc:docMk/>
          <pc:sldMk cId="1221330060" sldId="765"/>
        </pc:sldMkLst>
        <pc:spChg chg="mod">
          <ac:chgData name="Nora Larson" userId="S::nlarson@recres.org::95b99f19-c1a5-4477-879a-08da19a34cec" providerId="AD" clId="Web-{5186FD29-1CB8-44C9-9563-84FCD924C838}" dt="2024-10-08T16:26:06.279" v="162" actId="20577"/>
          <ac:spMkLst>
            <pc:docMk/>
            <pc:sldMk cId="1221330060" sldId="765"/>
            <ac:spMk id="2" creationId="{B51BF484-F2BB-5D09-1D5D-F37D03A296B2}"/>
          </ac:spMkLst>
        </pc:spChg>
        <pc:spChg chg="mod">
          <ac:chgData name="Nora Larson" userId="S::nlarson@recres.org::95b99f19-c1a5-4477-879a-08da19a34cec" providerId="AD" clId="Web-{5186FD29-1CB8-44C9-9563-84FCD924C838}" dt="2024-10-08T16:26:11.779" v="164" actId="20577"/>
          <ac:spMkLst>
            <pc:docMk/>
            <pc:sldMk cId="1221330060" sldId="765"/>
            <ac:spMk id="3" creationId="{57A34261-C8A7-726B-4FA8-8070FA12DABA}"/>
          </ac:spMkLst>
        </pc:spChg>
      </pc:sldChg>
      <pc:sldChg chg="modSp new">
        <pc:chgData name="Nora Larson" userId="S::nlarson@recres.org::95b99f19-c1a5-4477-879a-08da19a34cec" providerId="AD" clId="Web-{5186FD29-1CB8-44C9-9563-84FCD924C838}" dt="2024-10-08T16:26:32.155" v="168" actId="20577"/>
        <pc:sldMkLst>
          <pc:docMk/>
          <pc:sldMk cId="1630083610" sldId="766"/>
        </pc:sldMkLst>
        <pc:spChg chg="mod">
          <ac:chgData name="Nora Larson" userId="S::nlarson@recres.org::95b99f19-c1a5-4477-879a-08da19a34cec" providerId="AD" clId="Web-{5186FD29-1CB8-44C9-9563-84FCD924C838}" dt="2024-10-08T16:26:32.155" v="168" actId="20577"/>
          <ac:spMkLst>
            <pc:docMk/>
            <pc:sldMk cId="1630083610" sldId="766"/>
            <ac:spMk id="2" creationId="{06595444-927D-5857-0A09-9B297761697A}"/>
          </ac:spMkLst>
        </pc:spChg>
      </pc:sldChg>
    </pc:docChg>
  </pc:docChgLst>
  <pc:docChgLst>
    <pc:chgData name="Nora Larson" userId="S::nlarson@recres.org::95b99f19-c1a5-4477-879a-08da19a34cec" providerId="AD" clId="Web-{9C3C6CF3-68D6-4F1E-B107-0FCC6F516F10}"/>
    <pc:docChg chg="modSld">
      <pc:chgData name="Nora Larson" userId="S::nlarson@recres.org::95b99f19-c1a5-4477-879a-08da19a34cec" providerId="AD" clId="Web-{9C3C6CF3-68D6-4F1E-B107-0FCC6F516F10}" dt="2024-10-08T17:47:44.750" v="5" actId="20577"/>
      <pc:docMkLst>
        <pc:docMk/>
      </pc:docMkLst>
      <pc:sldChg chg="modSp">
        <pc:chgData name="Nora Larson" userId="S::nlarson@recres.org::95b99f19-c1a5-4477-879a-08da19a34cec" providerId="AD" clId="Web-{9C3C6CF3-68D6-4F1E-B107-0FCC6F516F10}" dt="2024-10-08T17:47:44.750" v="5" actId="20577"/>
        <pc:sldMkLst>
          <pc:docMk/>
          <pc:sldMk cId="158583542" sldId="764"/>
        </pc:sldMkLst>
        <pc:spChg chg="mod">
          <ac:chgData name="Nora Larson" userId="S::nlarson@recres.org::95b99f19-c1a5-4477-879a-08da19a34cec" providerId="AD" clId="Web-{9C3C6CF3-68D6-4F1E-B107-0FCC6F516F10}" dt="2024-10-08T17:47:44.750" v="5" actId="20577"/>
          <ac:spMkLst>
            <pc:docMk/>
            <pc:sldMk cId="158583542" sldId="764"/>
            <ac:spMk id="3" creationId="{36C848AC-D0E4-A312-8189-5138A80F343F}"/>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EECAE9B-056E-4032-A954-AED2275835BD}" type="doc">
      <dgm:prSet loTypeId="urn:microsoft.com/office/officeart/2005/8/layout/vList2" loCatId="list" qsTypeId="urn:microsoft.com/office/officeart/2005/8/quickstyle/simple5" qsCatId="simple" csTypeId="urn:microsoft.com/office/officeart/2005/8/colors/accent1_2" csCatId="accent1"/>
      <dgm:spPr/>
      <dgm:t>
        <a:bodyPr/>
        <a:lstStyle/>
        <a:p>
          <a:endParaRPr lang="en-US"/>
        </a:p>
      </dgm:t>
    </dgm:pt>
    <dgm:pt modelId="{0DD4AF63-AA0C-4A2E-AB41-2ED9E5FB7861}">
      <dgm:prSet/>
      <dgm:spPr/>
      <dgm:t>
        <a:bodyPr/>
        <a:lstStyle/>
        <a:p>
          <a:r>
            <a:rPr lang="en-US"/>
            <a:t>Gambling is risking something of value on an event that is determined mostly by chance.</a:t>
          </a:r>
        </a:p>
      </dgm:t>
    </dgm:pt>
    <dgm:pt modelId="{AF47D9B2-FB5E-4BAD-BED4-613D1618FF62}" type="parTrans" cxnId="{21AA31F1-605B-4CD0-8EB1-BAD6CDB5EC0E}">
      <dgm:prSet/>
      <dgm:spPr/>
      <dgm:t>
        <a:bodyPr/>
        <a:lstStyle/>
        <a:p>
          <a:endParaRPr lang="en-US"/>
        </a:p>
      </dgm:t>
    </dgm:pt>
    <dgm:pt modelId="{32492900-651F-4E12-892A-327F3B85A69E}" type="sibTrans" cxnId="{21AA31F1-605B-4CD0-8EB1-BAD6CDB5EC0E}">
      <dgm:prSet/>
      <dgm:spPr/>
      <dgm:t>
        <a:bodyPr/>
        <a:lstStyle/>
        <a:p>
          <a:endParaRPr lang="en-US"/>
        </a:p>
      </dgm:t>
    </dgm:pt>
    <dgm:pt modelId="{F526F3BB-43EC-4017-A138-FD348702B5A8}">
      <dgm:prSet/>
      <dgm:spPr/>
      <dgm:t>
        <a:bodyPr/>
        <a:lstStyle/>
        <a:p>
          <a:r>
            <a:rPr lang="en-US"/>
            <a:t>DSM-5:  Risking something of value in the hopes of obtaining something of greater value.</a:t>
          </a:r>
        </a:p>
      </dgm:t>
    </dgm:pt>
    <dgm:pt modelId="{E4065A3F-798F-4A2E-BDDA-2585ECB0A640}" type="parTrans" cxnId="{6CF3A48E-7195-4D1C-8197-2C657390F61E}">
      <dgm:prSet/>
      <dgm:spPr/>
      <dgm:t>
        <a:bodyPr/>
        <a:lstStyle/>
        <a:p>
          <a:endParaRPr lang="en-US"/>
        </a:p>
      </dgm:t>
    </dgm:pt>
    <dgm:pt modelId="{E64ED83A-D213-4D61-B7AB-898877413160}" type="sibTrans" cxnId="{6CF3A48E-7195-4D1C-8197-2C657390F61E}">
      <dgm:prSet/>
      <dgm:spPr/>
      <dgm:t>
        <a:bodyPr/>
        <a:lstStyle/>
        <a:p>
          <a:endParaRPr lang="en-US"/>
        </a:p>
      </dgm:t>
    </dgm:pt>
    <dgm:pt modelId="{0727B2D1-6EEE-4F33-A677-C2726DFD47FF}">
      <dgm:prSet/>
      <dgm:spPr/>
      <dgm:t>
        <a:bodyPr/>
        <a:lstStyle/>
        <a:p>
          <a:r>
            <a:rPr lang="en-US"/>
            <a:t>Gamblers Anonymous: Any betting or wagering, for self or others, whether for money or not, no matter how slight or insignificant, where the outcome is uncertain or depends upon chance or “skill” constitutes gambling.</a:t>
          </a:r>
        </a:p>
      </dgm:t>
    </dgm:pt>
    <dgm:pt modelId="{ABB1D55A-56ED-4BAB-86E4-3B89A2317F33}" type="parTrans" cxnId="{A13951F8-16DF-454C-925F-5213F39C64D0}">
      <dgm:prSet/>
      <dgm:spPr/>
      <dgm:t>
        <a:bodyPr/>
        <a:lstStyle/>
        <a:p>
          <a:endParaRPr lang="en-US"/>
        </a:p>
      </dgm:t>
    </dgm:pt>
    <dgm:pt modelId="{86450B10-827E-4FE5-9AD7-7657BA159DC4}" type="sibTrans" cxnId="{A13951F8-16DF-454C-925F-5213F39C64D0}">
      <dgm:prSet/>
      <dgm:spPr/>
      <dgm:t>
        <a:bodyPr/>
        <a:lstStyle/>
        <a:p>
          <a:endParaRPr lang="en-US"/>
        </a:p>
      </dgm:t>
    </dgm:pt>
    <dgm:pt modelId="{D9ACC606-D377-4D36-96BD-8997CC223F6F}" type="pres">
      <dgm:prSet presAssocID="{4EECAE9B-056E-4032-A954-AED2275835BD}" presName="linear" presStyleCnt="0">
        <dgm:presLayoutVars>
          <dgm:animLvl val="lvl"/>
          <dgm:resizeHandles val="exact"/>
        </dgm:presLayoutVars>
      </dgm:prSet>
      <dgm:spPr/>
      <dgm:t>
        <a:bodyPr/>
        <a:lstStyle/>
        <a:p>
          <a:endParaRPr lang="en-US"/>
        </a:p>
      </dgm:t>
    </dgm:pt>
    <dgm:pt modelId="{E347B733-2F27-48D4-A64D-F803808D8523}" type="pres">
      <dgm:prSet presAssocID="{0DD4AF63-AA0C-4A2E-AB41-2ED9E5FB7861}" presName="parentText" presStyleLbl="node1" presStyleIdx="0" presStyleCnt="3">
        <dgm:presLayoutVars>
          <dgm:chMax val="0"/>
          <dgm:bulletEnabled val="1"/>
        </dgm:presLayoutVars>
      </dgm:prSet>
      <dgm:spPr/>
      <dgm:t>
        <a:bodyPr/>
        <a:lstStyle/>
        <a:p>
          <a:endParaRPr lang="en-US"/>
        </a:p>
      </dgm:t>
    </dgm:pt>
    <dgm:pt modelId="{CEA843DD-9FF3-493F-A132-5D8F155757BE}" type="pres">
      <dgm:prSet presAssocID="{32492900-651F-4E12-892A-327F3B85A69E}" presName="spacer" presStyleCnt="0"/>
      <dgm:spPr/>
    </dgm:pt>
    <dgm:pt modelId="{BD626137-B0BD-41A0-B637-6B112E19306A}" type="pres">
      <dgm:prSet presAssocID="{F526F3BB-43EC-4017-A138-FD348702B5A8}" presName="parentText" presStyleLbl="node1" presStyleIdx="1" presStyleCnt="3">
        <dgm:presLayoutVars>
          <dgm:chMax val="0"/>
          <dgm:bulletEnabled val="1"/>
        </dgm:presLayoutVars>
      </dgm:prSet>
      <dgm:spPr/>
      <dgm:t>
        <a:bodyPr/>
        <a:lstStyle/>
        <a:p>
          <a:endParaRPr lang="en-US"/>
        </a:p>
      </dgm:t>
    </dgm:pt>
    <dgm:pt modelId="{9416AF6C-6EF2-4411-8584-BE40553A38F5}" type="pres">
      <dgm:prSet presAssocID="{E64ED83A-D213-4D61-B7AB-898877413160}" presName="spacer" presStyleCnt="0"/>
      <dgm:spPr/>
    </dgm:pt>
    <dgm:pt modelId="{EF35FF91-9562-417E-B286-15D7C94A0C84}" type="pres">
      <dgm:prSet presAssocID="{0727B2D1-6EEE-4F33-A677-C2726DFD47FF}" presName="parentText" presStyleLbl="node1" presStyleIdx="2" presStyleCnt="3">
        <dgm:presLayoutVars>
          <dgm:chMax val="0"/>
          <dgm:bulletEnabled val="1"/>
        </dgm:presLayoutVars>
      </dgm:prSet>
      <dgm:spPr/>
      <dgm:t>
        <a:bodyPr/>
        <a:lstStyle/>
        <a:p>
          <a:endParaRPr lang="en-US"/>
        </a:p>
      </dgm:t>
    </dgm:pt>
  </dgm:ptLst>
  <dgm:cxnLst>
    <dgm:cxn modelId="{65D60984-D652-4A42-956C-92C05D576AF4}" type="presOf" srcId="{F526F3BB-43EC-4017-A138-FD348702B5A8}" destId="{BD626137-B0BD-41A0-B637-6B112E19306A}" srcOrd="0" destOrd="0" presId="urn:microsoft.com/office/officeart/2005/8/layout/vList2"/>
    <dgm:cxn modelId="{21AA31F1-605B-4CD0-8EB1-BAD6CDB5EC0E}" srcId="{4EECAE9B-056E-4032-A954-AED2275835BD}" destId="{0DD4AF63-AA0C-4A2E-AB41-2ED9E5FB7861}" srcOrd="0" destOrd="0" parTransId="{AF47D9B2-FB5E-4BAD-BED4-613D1618FF62}" sibTransId="{32492900-651F-4E12-892A-327F3B85A69E}"/>
    <dgm:cxn modelId="{0844822B-9D2D-4167-94E4-1D79EDB3AC8A}" type="presOf" srcId="{0DD4AF63-AA0C-4A2E-AB41-2ED9E5FB7861}" destId="{E347B733-2F27-48D4-A64D-F803808D8523}" srcOrd="0" destOrd="0" presId="urn:microsoft.com/office/officeart/2005/8/layout/vList2"/>
    <dgm:cxn modelId="{EC43753E-59B5-42F1-BF89-84785E76B3F6}" type="presOf" srcId="{0727B2D1-6EEE-4F33-A677-C2726DFD47FF}" destId="{EF35FF91-9562-417E-B286-15D7C94A0C84}" srcOrd="0" destOrd="0" presId="urn:microsoft.com/office/officeart/2005/8/layout/vList2"/>
    <dgm:cxn modelId="{5BB73F70-CD90-4D36-B008-4D2E3FD327F1}" type="presOf" srcId="{4EECAE9B-056E-4032-A954-AED2275835BD}" destId="{D9ACC606-D377-4D36-96BD-8997CC223F6F}" srcOrd="0" destOrd="0" presId="urn:microsoft.com/office/officeart/2005/8/layout/vList2"/>
    <dgm:cxn modelId="{6CF3A48E-7195-4D1C-8197-2C657390F61E}" srcId="{4EECAE9B-056E-4032-A954-AED2275835BD}" destId="{F526F3BB-43EC-4017-A138-FD348702B5A8}" srcOrd="1" destOrd="0" parTransId="{E4065A3F-798F-4A2E-BDDA-2585ECB0A640}" sibTransId="{E64ED83A-D213-4D61-B7AB-898877413160}"/>
    <dgm:cxn modelId="{A13951F8-16DF-454C-925F-5213F39C64D0}" srcId="{4EECAE9B-056E-4032-A954-AED2275835BD}" destId="{0727B2D1-6EEE-4F33-A677-C2726DFD47FF}" srcOrd="2" destOrd="0" parTransId="{ABB1D55A-56ED-4BAB-86E4-3B89A2317F33}" sibTransId="{86450B10-827E-4FE5-9AD7-7657BA159DC4}"/>
    <dgm:cxn modelId="{03195C0A-BF20-47DB-B2F8-EB9F947B41A1}" type="presParOf" srcId="{D9ACC606-D377-4D36-96BD-8997CC223F6F}" destId="{E347B733-2F27-48D4-A64D-F803808D8523}" srcOrd="0" destOrd="0" presId="urn:microsoft.com/office/officeart/2005/8/layout/vList2"/>
    <dgm:cxn modelId="{05539495-6A9B-4822-B45A-74A3D86EFB8D}" type="presParOf" srcId="{D9ACC606-D377-4D36-96BD-8997CC223F6F}" destId="{CEA843DD-9FF3-493F-A132-5D8F155757BE}" srcOrd="1" destOrd="0" presId="urn:microsoft.com/office/officeart/2005/8/layout/vList2"/>
    <dgm:cxn modelId="{FC20F058-B40A-4955-8773-0779BC0ECC58}" type="presParOf" srcId="{D9ACC606-D377-4D36-96BD-8997CC223F6F}" destId="{BD626137-B0BD-41A0-B637-6B112E19306A}" srcOrd="2" destOrd="0" presId="urn:microsoft.com/office/officeart/2005/8/layout/vList2"/>
    <dgm:cxn modelId="{4F02514D-C016-434F-9F0B-A04061E70E98}" type="presParOf" srcId="{D9ACC606-D377-4D36-96BD-8997CC223F6F}" destId="{9416AF6C-6EF2-4411-8584-BE40553A38F5}" srcOrd="3" destOrd="0" presId="urn:microsoft.com/office/officeart/2005/8/layout/vList2"/>
    <dgm:cxn modelId="{F825A42C-D8DE-464E-8B9C-87C02E88F750}" type="presParOf" srcId="{D9ACC606-D377-4D36-96BD-8997CC223F6F}" destId="{EF35FF91-9562-417E-B286-15D7C94A0C84}"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B56E7F-FF95-486E-AA08-42A542172FB3}" type="doc">
      <dgm:prSet loTypeId="urn:microsoft.com/office/officeart/2005/8/layout/default" loCatId="list" qsTypeId="urn:microsoft.com/office/officeart/2005/8/quickstyle/simple2" qsCatId="simple" csTypeId="urn:microsoft.com/office/officeart/2005/8/colors/accent2_5" csCatId="accent2" phldr="1"/>
      <dgm:spPr/>
      <dgm:t>
        <a:bodyPr/>
        <a:lstStyle/>
        <a:p>
          <a:endParaRPr lang="en-US"/>
        </a:p>
      </dgm:t>
    </dgm:pt>
    <dgm:pt modelId="{EEC6220E-B8D4-4B5B-B38D-E1237CD22EF4}">
      <dgm:prSet/>
      <dgm:spPr/>
      <dgm:t>
        <a:bodyPr/>
        <a:lstStyle/>
        <a:p>
          <a:r>
            <a:rPr lang="en-US"/>
            <a:t>Lottery</a:t>
          </a:r>
        </a:p>
      </dgm:t>
    </dgm:pt>
    <dgm:pt modelId="{32BFA9D7-0C04-49F7-BE6A-6CB253F574A3}" type="parTrans" cxnId="{22169FD1-5A93-46F8-B0B4-2CF49F6BED19}">
      <dgm:prSet/>
      <dgm:spPr/>
      <dgm:t>
        <a:bodyPr/>
        <a:lstStyle/>
        <a:p>
          <a:endParaRPr lang="en-US"/>
        </a:p>
      </dgm:t>
    </dgm:pt>
    <dgm:pt modelId="{DA5021CD-E255-451D-A72C-A21EF27A1A92}" type="sibTrans" cxnId="{22169FD1-5A93-46F8-B0B4-2CF49F6BED19}">
      <dgm:prSet/>
      <dgm:spPr/>
      <dgm:t>
        <a:bodyPr/>
        <a:lstStyle/>
        <a:p>
          <a:endParaRPr lang="en-US"/>
        </a:p>
      </dgm:t>
    </dgm:pt>
    <dgm:pt modelId="{7D8C44ED-B0F6-42DC-8DC0-1734C57F0947}">
      <dgm:prSet/>
      <dgm:spPr/>
      <dgm:t>
        <a:bodyPr/>
        <a:lstStyle/>
        <a:p>
          <a:r>
            <a:rPr lang="en-US"/>
            <a:t>Sports betting</a:t>
          </a:r>
        </a:p>
      </dgm:t>
    </dgm:pt>
    <dgm:pt modelId="{74BCCB30-ADC4-47D6-9D51-0CCD1D8A78D7}" type="parTrans" cxnId="{A2DBB3C1-1FA7-4AAD-8D74-7CB72EA634BE}">
      <dgm:prSet/>
      <dgm:spPr/>
      <dgm:t>
        <a:bodyPr/>
        <a:lstStyle/>
        <a:p>
          <a:endParaRPr lang="en-US"/>
        </a:p>
      </dgm:t>
    </dgm:pt>
    <dgm:pt modelId="{F2269DF1-AF68-4C9C-9464-321F27895E75}" type="sibTrans" cxnId="{A2DBB3C1-1FA7-4AAD-8D74-7CB72EA634BE}">
      <dgm:prSet/>
      <dgm:spPr/>
      <dgm:t>
        <a:bodyPr/>
        <a:lstStyle/>
        <a:p>
          <a:endParaRPr lang="en-US"/>
        </a:p>
      </dgm:t>
    </dgm:pt>
    <dgm:pt modelId="{A39CE32B-4373-4E38-B3AF-EBBD4FB1F91E}">
      <dgm:prSet phldr="0"/>
      <dgm:spPr/>
      <dgm:t>
        <a:bodyPr/>
        <a:lstStyle/>
        <a:p>
          <a:pPr rtl="0"/>
          <a:r>
            <a:rPr lang="en-US">
              <a:latin typeface="Calibri Light" panose="020F0302020204030204"/>
            </a:rPr>
            <a:t>Slot Machine or VLT</a:t>
          </a:r>
          <a:endParaRPr lang="en-US"/>
        </a:p>
      </dgm:t>
    </dgm:pt>
    <dgm:pt modelId="{D4B86D62-A1B4-49F1-843C-C883B804BAA9}" type="parTrans" cxnId="{A9249B33-262F-481C-A609-A8AF1B71319C}">
      <dgm:prSet/>
      <dgm:spPr/>
      <dgm:t>
        <a:bodyPr/>
        <a:lstStyle/>
        <a:p>
          <a:endParaRPr lang="en-US"/>
        </a:p>
      </dgm:t>
    </dgm:pt>
    <dgm:pt modelId="{0279BF03-F247-4CD2-8C50-FB947E9ACFFD}" type="sibTrans" cxnId="{A9249B33-262F-481C-A609-A8AF1B71319C}">
      <dgm:prSet/>
      <dgm:spPr/>
      <dgm:t>
        <a:bodyPr/>
        <a:lstStyle/>
        <a:p>
          <a:endParaRPr lang="en-US"/>
        </a:p>
      </dgm:t>
    </dgm:pt>
    <dgm:pt modelId="{DA986A77-3B8D-45A1-B89C-5E323D0A7645}">
      <dgm:prSet/>
      <dgm:spPr/>
      <dgm:t>
        <a:bodyPr/>
        <a:lstStyle/>
        <a:p>
          <a:r>
            <a:rPr lang="en-US"/>
            <a:t>Card and table games</a:t>
          </a:r>
        </a:p>
      </dgm:t>
    </dgm:pt>
    <dgm:pt modelId="{DB994810-264E-40C7-9DA1-74FAC5DC5FE0}" type="parTrans" cxnId="{A88E339F-B9D2-4B33-9D14-49EE36E9F48F}">
      <dgm:prSet/>
      <dgm:spPr/>
      <dgm:t>
        <a:bodyPr/>
        <a:lstStyle/>
        <a:p>
          <a:endParaRPr lang="en-US"/>
        </a:p>
      </dgm:t>
    </dgm:pt>
    <dgm:pt modelId="{1149E607-B720-4928-AECE-3CEB06B2012D}" type="sibTrans" cxnId="{A88E339F-B9D2-4B33-9D14-49EE36E9F48F}">
      <dgm:prSet/>
      <dgm:spPr/>
      <dgm:t>
        <a:bodyPr/>
        <a:lstStyle/>
        <a:p>
          <a:endParaRPr lang="en-US"/>
        </a:p>
      </dgm:t>
    </dgm:pt>
    <dgm:pt modelId="{DEDA1686-C248-452A-870E-168657B94E1D}">
      <dgm:prSet/>
      <dgm:spPr/>
      <dgm:t>
        <a:bodyPr/>
        <a:lstStyle/>
        <a:p>
          <a:r>
            <a:rPr lang="en-US"/>
            <a:t>Horse betting</a:t>
          </a:r>
        </a:p>
      </dgm:t>
    </dgm:pt>
    <dgm:pt modelId="{FEC90AE0-AF35-41D4-9EEF-40C3C7FC9CCF}" type="parTrans" cxnId="{5D4DE2BF-1139-4783-A0E5-F10017A0EFC4}">
      <dgm:prSet/>
      <dgm:spPr/>
      <dgm:t>
        <a:bodyPr/>
        <a:lstStyle/>
        <a:p>
          <a:endParaRPr lang="en-US"/>
        </a:p>
      </dgm:t>
    </dgm:pt>
    <dgm:pt modelId="{4A3B6E8F-B82B-4E9F-ACF6-E3BF859F0266}" type="sibTrans" cxnId="{5D4DE2BF-1139-4783-A0E5-F10017A0EFC4}">
      <dgm:prSet/>
      <dgm:spPr/>
      <dgm:t>
        <a:bodyPr/>
        <a:lstStyle/>
        <a:p>
          <a:endParaRPr lang="en-US"/>
        </a:p>
      </dgm:t>
    </dgm:pt>
    <dgm:pt modelId="{989A909D-E665-4B3C-8DE3-094A908F5A20}">
      <dgm:prSet/>
      <dgm:spPr/>
      <dgm:t>
        <a:bodyPr/>
        <a:lstStyle/>
        <a:p>
          <a:r>
            <a:rPr lang="en-US"/>
            <a:t>Dice games</a:t>
          </a:r>
        </a:p>
      </dgm:t>
    </dgm:pt>
    <dgm:pt modelId="{CE6B3F5A-0F4A-489A-82CA-1A540AB4136C}" type="parTrans" cxnId="{F6A4B5FB-23DA-4420-8349-A50BDD33EFEB}">
      <dgm:prSet/>
      <dgm:spPr/>
      <dgm:t>
        <a:bodyPr/>
        <a:lstStyle/>
        <a:p>
          <a:endParaRPr lang="en-US"/>
        </a:p>
      </dgm:t>
    </dgm:pt>
    <dgm:pt modelId="{34345BAA-2D6C-44E5-A76E-6AF12CB349C5}" type="sibTrans" cxnId="{F6A4B5FB-23DA-4420-8349-A50BDD33EFEB}">
      <dgm:prSet/>
      <dgm:spPr/>
      <dgm:t>
        <a:bodyPr/>
        <a:lstStyle/>
        <a:p>
          <a:endParaRPr lang="en-US"/>
        </a:p>
      </dgm:t>
    </dgm:pt>
    <dgm:pt modelId="{6D86C3BC-7529-4B2A-A5FE-50F9CF2B6F13}">
      <dgm:prSet phldr="0"/>
      <dgm:spPr/>
      <dgm:t>
        <a:bodyPr/>
        <a:lstStyle/>
        <a:p>
          <a:pPr rtl="0"/>
          <a:r>
            <a:rPr lang="en-US">
              <a:latin typeface="Calibri Light" panose="020F0302020204030204"/>
            </a:rPr>
            <a:t>Video Gaming </a:t>
          </a:r>
        </a:p>
      </dgm:t>
    </dgm:pt>
    <dgm:pt modelId="{C2723354-536D-4FC8-858B-BF03B340A094}" type="parTrans" cxnId="{13515B29-216E-4042-9465-1FB44A63BD0D}">
      <dgm:prSet/>
      <dgm:spPr/>
      <dgm:t>
        <a:bodyPr/>
        <a:lstStyle/>
        <a:p>
          <a:endParaRPr lang="en-US"/>
        </a:p>
      </dgm:t>
    </dgm:pt>
    <dgm:pt modelId="{BEF628E2-DB39-44BA-9AFF-4C272337EC33}" type="sibTrans" cxnId="{13515B29-216E-4042-9465-1FB44A63BD0D}">
      <dgm:prSet/>
      <dgm:spPr/>
      <dgm:t>
        <a:bodyPr/>
        <a:lstStyle/>
        <a:p>
          <a:endParaRPr lang="en-US"/>
        </a:p>
      </dgm:t>
    </dgm:pt>
    <dgm:pt modelId="{6F879E85-A47C-47B3-85CF-C2170FD4DF7E}">
      <dgm:prSet phldr="0"/>
      <dgm:spPr/>
      <dgm:t>
        <a:bodyPr/>
        <a:lstStyle/>
        <a:p>
          <a:pPr rtl="0"/>
          <a:r>
            <a:rPr lang="en-US">
              <a:latin typeface="Calibri Light" panose="020F0302020204030204"/>
            </a:rPr>
            <a:t>Fantasy Sports</a:t>
          </a:r>
        </a:p>
      </dgm:t>
    </dgm:pt>
    <dgm:pt modelId="{9DCC7A16-FC58-4A62-A0DE-53C7CB6FE506}" type="parTrans" cxnId="{8EBC6FC4-6BFB-480D-93E0-1C18E4A14919}">
      <dgm:prSet/>
      <dgm:spPr/>
      <dgm:t>
        <a:bodyPr/>
        <a:lstStyle/>
        <a:p>
          <a:endParaRPr lang="en-US"/>
        </a:p>
      </dgm:t>
    </dgm:pt>
    <dgm:pt modelId="{758F2DB2-50FC-4758-857C-5A3399F84DD8}" type="sibTrans" cxnId="{8EBC6FC4-6BFB-480D-93E0-1C18E4A14919}">
      <dgm:prSet/>
      <dgm:spPr/>
      <dgm:t>
        <a:bodyPr/>
        <a:lstStyle/>
        <a:p>
          <a:endParaRPr lang="en-US"/>
        </a:p>
      </dgm:t>
    </dgm:pt>
    <dgm:pt modelId="{45215B9C-265B-43D3-976B-98AD1B4247B0}" type="pres">
      <dgm:prSet presAssocID="{E5B56E7F-FF95-486E-AA08-42A542172FB3}" presName="diagram" presStyleCnt="0">
        <dgm:presLayoutVars>
          <dgm:dir/>
          <dgm:resizeHandles val="exact"/>
        </dgm:presLayoutVars>
      </dgm:prSet>
      <dgm:spPr/>
      <dgm:t>
        <a:bodyPr/>
        <a:lstStyle/>
        <a:p>
          <a:endParaRPr lang="en-US"/>
        </a:p>
      </dgm:t>
    </dgm:pt>
    <dgm:pt modelId="{78F6263C-5A3B-4941-9B73-B99AF6A4842B}" type="pres">
      <dgm:prSet presAssocID="{EEC6220E-B8D4-4B5B-B38D-E1237CD22EF4}" presName="node" presStyleLbl="node1" presStyleIdx="0" presStyleCnt="8">
        <dgm:presLayoutVars>
          <dgm:bulletEnabled val="1"/>
        </dgm:presLayoutVars>
      </dgm:prSet>
      <dgm:spPr/>
      <dgm:t>
        <a:bodyPr/>
        <a:lstStyle/>
        <a:p>
          <a:endParaRPr lang="en-US"/>
        </a:p>
      </dgm:t>
    </dgm:pt>
    <dgm:pt modelId="{BD2CEC42-BD2F-4392-A2E3-1AC345E80C29}" type="pres">
      <dgm:prSet presAssocID="{DA5021CD-E255-451D-A72C-A21EF27A1A92}" presName="sibTrans" presStyleCnt="0"/>
      <dgm:spPr/>
    </dgm:pt>
    <dgm:pt modelId="{975F363B-D1EB-4D64-89B9-DE8463F24B94}" type="pres">
      <dgm:prSet presAssocID="{7D8C44ED-B0F6-42DC-8DC0-1734C57F0947}" presName="node" presStyleLbl="node1" presStyleIdx="1" presStyleCnt="8">
        <dgm:presLayoutVars>
          <dgm:bulletEnabled val="1"/>
        </dgm:presLayoutVars>
      </dgm:prSet>
      <dgm:spPr/>
      <dgm:t>
        <a:bodyPr/>
        <a:lstStyle/>
        <a:p>
          <a:endParaRPr lang="en-US"/>
        </a:p>
      </dgm:t>
    </dgm:pt>
    <dgm:pt modelId="{0DA30162-D7CF-476F-9B21-E606D2C53BA5}" type="pres">
      <dgm:prSet presAssocID="{F2269DF1-AF68-4C9C-9464-321F27895E75}" presName="sibTrans" presStyleCnt="0"/>
      <dgm:spPr/>
    </dgm:pt>
    <dgm:pt modelId="{36C83B14-7690-4A5A-9BDA-BB820403C8DA}" type="pres">
      <dgm:prSet presAssocID="{A39CE32B-4373-4E38-B3AF-EBBD4FB1F91E}" presName="node" presStyleLbl="node1" presStyleIdx="2" presStyleCnt="8">
        <dgm:presLayoutVars>
          <dgm:bulletEnabled val="1"/>
        </dgm:presLayoutVars>
      </dgm:prSet>
      <dgm:spPr/>
      <dgm:t>
        <a:bodyPr/>
        <a:lstStyle/>
        <a:p>
          <a:endParaRPr lang="en-US"/>
        </a:p>
      </dgm:t>
    </dgm:pt>
    <dgm:pt modelId="{FA98287C-F81D-4179-8E90-9C4ECF89CCEC}" type="pres">
      <dgm:prSet presAssocID="{0279BF03-F247-4CD2-8C50-FB947E9ACFFD}" presName="sibTrans" presStyleCnt="0"/>
      <dgm:spPr/>
    </dgm:pt>
    <dgm:pt modelId="{35205BA6-6F05-44EB-87CB-E2BDADF2DD92}" type="pres">
      <dgm:prSet presAssocID="{DA986A77-3B8D-45A1-B89C-5E323D0A7645}" presName="node" presStyleLbl="node1" presStyleIdx="3" presStyleCnt="8">
        <dgm:presLayoutVars>
          <dgm:bulletEnabled val="1"/>
        </dgm:presLayoutVars>
      </dgm:prSet>
      <dgm:spPr/>
      <dgm:t>
        <a:bodyPr/>
        <a:lstStyle/>
        <a:p>
          <a:endParaRPr lang="en-US"/>
        </a:p>
      </dgm:t>
    </dgm:pt>
    <dgm:pt modelId="{DEC9FF65-B87F-4E81-A0B2-4FA017D7CB32}" type="pres">
      <dgm:prSet presAssocID="{1149E607-B720-4928-AECE-3CEB06B2012D}" presName="sibTrans" presStyleCnt="0"/>
      <dgm:spPr/>
    </dgm:pt>
    <dgm:pt modelId="{8CEAD463-169E-4221-8AE8-4AD1EF0AE281}" type="pres">
      <dgm:prSet presAssocID="{DEDA1686-C248-452A-870E-168657B94E1D}" presName="node" presStyleLbl="node1" presStyleIdx="4" presStyleCnt="8">
        <dgm:presLayoutVars>
          <dgm:bulletEnabled val="1"/>
        </dgm:presLayoutVars>
      </dgm:prSet>
      <dgm:spPr/>
      <dgm:t>
        <a:bodyPr/>
        <a:lstStyle/>
        <a:p>
          <a:endParaRPr lang="en-US"/>
        </a:p>
      </dgm:t>
    </dgm:pt>
    <dgm:pt modelId="{2C7A0B10-8C9C-47E4-BD86-9B8A55BAAFE7}" type="pres">
      <dgm:prSet presAssocID="{4A3B6E8F-B82B-4E9F-ACF6-E3BF859F0266}" presName="sibTrans" presStyleCnt="0"/>
      <dgm:spPr/>
    </dgm:pt>
    <dgm:pt modelId="{098423DB-08A9-45CE-8BC1-B9B8B762F957}" type="pres">
      <dgm:prSet presAssocID="{989A909D-E665-4B3C-8DE3-094A908F5A20}" presName="node" presStyleLbl="node1" presStyleIdx="5" presStyleCnt="8">
        <dgm:presLayoutVars>
          <dgm:bulletEnabled val="1"/>
        </dgm:presLayoutVars>
      </dgm:prSet>
      <dgm:spPr/>
      <dgm:t>
        <a:bodyPr/>
        <a:lstStyle/>
        <a:p>
          <a:endParaRPr lang="en-US"/>
        </a:p>
      </dgm:t>
    </dgm:pt>
    <dgm:pt modelId="{7D2CC150-649D-45CE-9BD5-03D28D6DD167}" type="pres">
      <dgm:prSet presAssocID="{34345BAA-2D6C-44E5-A76E-6AF12CB349C5}" presName="sibTrans" presStyleCnt="0"/>
      <dgm:spPr/>
    </dgm:pt>
    <dgm:pt modelId="{223EF077-7454-43BC-BDE7-CBE615B3FBF8}" type="pres">
      <dgm:prSet presAssocID="{6D86C3BC-7529-4B2A-A5FE-50F9CF2B6F13}" presName="node" presStyleLbl="node1" presStyleIdx="6" presStyleCnt="8">
        <dgm:presLayoutVars>
          <dgm:bulletEnabled val="1"/>
        </dgm:presLayoutVars>
      </dgm:prSet>
      <dgm:spPr/>
      <dgm:t>
        <a:bodyPr/>
        <a:lstStyle/>
        <a:p>
          <a:endParaRPr lang="en-US"/>
        </a:p>
      </dgm:t>
    </dgm:pt>
    <dgm:pt modelId="{BC869968-38F7-4DEC-9808-D0D1CA760B57}" type="pres">
      <dgm:prSet presAssocID="{BEF628E2-DB39-44BA-9AFF-4C272337EC33}" presName="sibTrans" presStyleCnt="0"/>
      <dgm:spPr/>
    </dgm:pt>
    <dgm:pt modelId="{248020AA-68FA-4C90-AAAA-FCA5A301DFC0}" type="pres">
      <dgm:prSet presAssocID="{6F879E85-A47C-47B3-85CF-C2170FD4DF7E}" presName="node" presStyleLbl="node1" presStyleIdx="7" presStyleCnt="8">
        <dgm:presLayoutVars>
          <dgm:bulletEnabled val="1"/>
        </dgm:presLayoutVars>
      </dgm:prSet>
      <dgm:spPr/>
      <dgm:t>
        <a:bodyPr/>
        <a:lstStyle/>
        <a:p>
          <a:endParaRPr lang="en-US"/>
        </a:p>
      </dgm:t>
    </dgm:pt>
  </dgm:ptLst>
  <dgm:cxnLst>
    <dgm:cxn modelId="{762B8F45-697B-43D1-B361-E177D0A10CCC}" type="presOf" srcId="{DA986A77-3B8D-45A1-B89C-5E323D0A7645}" destId="{35205BA6-6F05-44EB-87CB-E2BDADF2DD92}" srcOrd="0" destOrd="0" presId="urn:microsoft.com/office/officeart/2005/8/layout/default"/>
    <dgm:cxn modelId="{22169FD1-5A93-46F8-B0B4-2CF49F6BED19}" srcId="{E5B56E7F-FF95-486E-AA08-42A542172FB3}" destId="{EEC6220E-B8D4-4B5B-B38D-E1237CD22EF4}" srcOrd="0" destOrd="0" parTransId="{32BFA9D7-0C04-49F7-BE6A-6CB253F574A3}" sibTransId="{DA5021CD-E255-451D-A72C-A21EF27A1A92}"/>
    <dgm:cxn modelId="{A88E339F-B9D2-4B33-9D14-49EE36E9F48F}" srcId="{E5B56E7F-FF95-486E-AA08-42A542172FB3}" destId="{DA986A77-3B8D-45A1-B89C-5E323D0A7645}" srcOrd="3" destOrd="0" parTransId="{DB994810-264E-40C7-9DA1-74FAC5DC5FE0}" sibTransId="{1149E607-B720-4928-AECE-3CEB06B2012D}"/>
    <dgm:cxn modelId="{2707A56F-0636-42E6-8E34-34492CC304D4}" type="presOf" srcId="{7D8C44ED-B0F6-42DC-8DC0-1734C57F0947}" destId="{975F363B-D1EB-4D64-89B9-DE8463F24B94}" srcOrd="0" destOrd="0" presId="urn:microsoft.com/office/officeart/2005/8/layout/default"/>
    <dgm:cxn modelId="{A2DBB3C1-1FA7-4AAD-8D74-7CB72EA634BE}" srcId="{E5B56E7F-FF95-486E-AA08-42A542172FB3}" destId="{7D8C44ED-B0F6-42DC-8DC0-1734C57F0947}" srcOrd="1" destOrd="0" parTransId="{74BCCB30-ADC4-47D6-9D51-0CCD1D8A78D7}" sibTransId="{F2269DF1-AF68-4C9C-9464-321F27895E75}"/>
    <dgm:cxn modelId="{8EBC6FC4-6BFB-480D-93E0-1C18E4A14919}" srcId="{E5B56E7F-FF95-486E-AA08-42A542172FB3}" destId="{6F879E85-A47C-47B3-85CF-C2170FD4DF7E}" srcOrd="7" destOrd="0" parTransId="{9DCC7A16-FC58-4A62-A0DE-53C7CB6FE506}" sibTransId="{758F2DB2-50FC-4758-857C-5A3399F84DD8}"/>
    <dgm:cxn modelId="{061C8D1D-167C-4EB0-A09F-F0C9B284EAE6}" type="presOf" srcId="{989A909D-E665-4B3C-8DE3-094A908F5A20}" destId="{098423DB-08A9-45CE-8BC1-B9B8B762F957}" srcOrd="0" destOrd="0" presId="urn:microsoft.com/office/officeart/2005/8/layout/default"/>
    <dgm:cxn modelId="{B4E1DABD-B702-492B-AC98-3EF1B6A69BC6}" type="presOf" srcId="{6D86C3BC-7529-4B2A-A5FE-50F9CF2B6F13}" destId="{223EF077-7454-43BC-BDE7-CBE615B3FBF8}" srcOrd="0" destOrd="0" presId="urn:microsoft.com/office/officeart/2005/8/layout/default"/>
    <dgm:cxn modelId="{13515B29-216E-4042-9465-1FB44A63BD0D}" srcId="{E5B56E7F-FF95-486E-AA08-42A542172FB3}" destId="{6D86C3BC-7529-4B2A-A5FE-50F9CF2B6F13}" srcOrd="6" destOrd="0" parTransId="{C2723354-536D-4FC8-858B-BF03B340A094}" sibTransId="{BEF628E2-DB39-44BA-9AFF-4C272337EC33}"/>
    <dgm:cxn modelId="{43973AFC-BAD7-4C47-8759-D7F014BAFEAB}" type="presOf" srcId="{6F879E85-A47C-47B3-85CF-C2170FD4DF7E}" destId="{248020AA-68FA-4C90-AAAA-FCA5A301DFC0}" srcOrd="0" destOrd="0" presId="urn:microsoft.com/office/officeart/2005/8/layout/default"/>
    <dgm:cxn modelId="{27C916BA-E9F5-402F-96E1-2DAC3970291C}" type="presOf" srcId="{EEC6220E-B8D4-4B5B-B38D-E1237CD22EF4}" destId="{78F6263C-5A3B-4941-9B73-B99AF6A4842B}" srcOrd="0" destOrd="0" presId="urn:microsoft.com/office/officeart/2005/8/layout/default"/>
    <dgm:cxn modelId="{B9A7775E-4136-4623-A202-72302C27CD24}" type="presOf" srcId="{E5B56E7F-FF95-486E-AA08-42A542172FB3}" destId="{45215B9C-265B-43D3-976B-98AD1B4247B0}" srcOrd="0" destOrd="0" presId="urn:microsoft.com/office/officeart/2005/8/layout/default"/>
    <dgm:cxn modelId="{5D4DE2BF-1139-4783-A0E5-F10017A0EFC4}" srcId="{E5B56E7F-FF95-486E-AA08-42A542172FB3}" destId="{DEDA1686-C248-452A-870E-168657B94E1D}" srcOrd="4" destOrd="0" parTransId="{FEC90AE0-AF35-41D4-9EEF-40C3C7FC9CCF}" sibTransId="{4A3B6E8F-B82B-4E9F-ACF6-E3BF859F0266}"/>
    <dgm:cxn modelId="{A9249B33-262F-481C-A609-A8AF1B71319C}" srcId="{E5B56E7F-FF95-486E-AA08-42A542172FB3}" destId="{A39CE32B-4373-4E38-B3AF-EBBD4FB1F91E}" srcOrd="2" destOrd="0" parTransId="{D4B86D62-A1B4-49F1-843C-C883B804BAA9}" sibTransId="{0279BF03-F247-4CD2-8C50-FB947E9ACFFD}"/>
    <dgm:cxn modelId="{31B1337D-F4E3-4EA1-AE20-CBEA06B93D79}" type="presOf" srcId="{A39CE32B-4373-4E38-B3AF-EBBD4FB1F91E}" destId="{36C83B14-7690-4A5A-9BDA-BB820403C8DA}" srcOrd="0" destOrd="0" presId="urn:microsoft.com/office/officeart/2005/8/layout/default"/>
    <dgm:cxn modelId="{F6A4B5FB-23DA-4420-8349-A50BDD33EFEB}" srcId="{E5B56E7F-FF95-486E-AA08-42A542172FB3}" destId="{989A909D-E665-4B3C-8DE3-094A908F5A20}" srcOrd="5" destOrd="0" parTransId="{CE6B3F5A-0F4A-489A-82CA-1A540AB4136C}" sibTransId="{34345BAA-2D6C-44E5-A76E-6AF12CB349C5}"/>
    <dgm:cxn modelId="{30F60EC6-E48A-48E6-B7D2-E40B863BBDD8}" type="presOf" srcId="{DEDA1686-C248-452A-870E-168657B94E1D}" destId="{8CEAD463-169E-4221-8AE8-4AD1EF0AE281}" srcOrd="0" destOrd="0" presId="urn:microsoft.com/office/officeart/2005/8/layout/default"/>
    <dgm:cxn modelId="{4C382158-6A3A-4D49-B343-DC2C8F06DC2E}" type="presParOf" srcId="{45215B9C-265B-43D3-976B-98AD1B4247B0}" destId="{78F6263C-5A3B-4941-9B73-B99AF6A4842B}" srcOrd="0" destOrd="0" presId="urn:microsoft.com/office/officeart/2005/8/layout/default"/>
    <dgm:cxn modelId="{44681664-CF5D-4A01-BF5A-7C7524453334}" type="presParOf" srcId="{45215B9C-265B-43D3-976B-98AD1B4247B0}" destId="{BD2CEC42-BD2F-4392-A2E3-1AC345E80C29}" srcOrd="1" destOrd="0" presId="urn:microsoft.com/office/officeart/2005/8/layout/default"/>
    <dgm:cxn modelId="{98E502D6-3D78-433E-BF18-D9BAB79E6292}" type="presParOf" srcId="{45215B9C-265B-43D3-976B-98AD1B4247B0}" destId="{975F363B-D1EB-4D64-89B9-DE8463F24B94}" srcOrd="2" destOrd="0" presId="urn:microsoft.com/office/officeart/2005/8/layout/default"/>
    <dgm:cxn modelId="{8352B88F-09EF-4757-9488-F62CBF9FADD8}" type="presParOf" srcId="{45215B9C-265B-43D3-976B-98AD1B4247B0}" destId="{0DA30162-D7CF-476F-9B21-E606D2C53BA5}" srcOrd="3" destOrd="0" presId="urn:microsoft.com/office/officeart/2005/8/layout/default"/>
    <dgm:cxn modelId="{134DF3A8-577C-46F5-90A1-1626A7F541B0}" type="presParOf" srcId="{45215B9C-265B-43D3-976B-98AD1B4247B0}" destId="{36C83B14-7690-4A5A-9BDA-BB820403C8DA}" srcOrd="4" destOrd="0" presId="urn:microsoft.com/office/officeart/2005/8/layout/default"/>
    <dgm:cxn modelId="{9277C054-7DD0-44A7-8C3E-413A32B2BF46}" type="presParOf" srcId="{45215B9C-265B-43D3-976B-98AD1B4247B0}" destId="{FA98287C-F81D-4179-8E90-9C4ECF89CCEC}" srcOrd="5" destOrd="0" presId="urn:microsoft.com/office/officeart/2005/8/layout/default"/>
    <dgm:cxn modelId="{D6ACA7BA-1E83-4805-90D4-6BB3B45EB243}" type="presParOf" srcId="{45215B9C-265B-43D3-976B-98AD1B4247B0}" destId="{35205BA6-6F05-44EB-87CB-E2BDADF2DD92}" srcOrd="6" destOrd="0" presId="urn:microsoft.com/office/officeart/2005/8/layout/default"/>
    <dgm:cxn modelId="{D4C5AA63-6CD6-403E-83BB-3939F7E47772}" type="presParOf" srcId="{45215B9C-265B-43D3-976B-98AD1B4247B0}" destId="{DEC9FF65-B87F-4E81-A0B2-4FA017D7CB32}" srcOrd="7" destOrd="0" presId="urn:microsoft.com/office/officeart/2005/8/layout/default"/>
    <dgm:cxn modelId="{BCBE8CA7-56FA-4E2E-A52D-B9D434200AAD}" type="presParOf" srcId="{45215B9C-265B-43D3-976B-98AD1B4247B0}" destId="{8CEAD463-169E-4221-8AE8-4AD1EF0AE281}" srcOrd="8" destOrd="0" presId="urn:microsoft.com/office/officeart/2005/8/layout/default"/>
    <dgm:cxn modelId="{5C569017-50ED-4DBD-8B60-47306FA3F480}" type="presParOf" srcId="{45215B9C-265B-43D3-976B-98AD1B4247B0}" destId="{2C7A0B10-8C9C-47E4-BD86-9B8A55BAAFE7}" srcOrd="9" destOrd="0" presId="urn:microsoft.com/office/officeart/2005/8/layout/default"/>
    <dgm:cxn modelId="{E15D0D7F-1483-4E82-9E71-4AC69CC74F7B}" type="presParOf" srcId="{45215B9C-265B-43D3-976B-98AD1B4247B0}" destId="{098423DB-08A9-45CE-8BC1-B9B8B762F957}" srcOrd="10" destOrd="0" presId="urn:microsoft.com/office/officeart/2005/8/layout/default"/>
    <dgm:cxn modelId="{6FB36552-69C9-4FF0-BA55-F5467BD38108}" type="presParOf" srcId="{45215B9C-265B-43D3-976B-98AD1B4247B0}" destId="{7D2CC150-649D-45CE-9BD5-03D28D6DD167}" srcOrd="11" destOrd="0" presId="urn:microsoft.com/office/officeart/2005/8/layout/default"/>
    <dgm:cxn modelId="{F1852F17-F2C7-4B12-9E70-46DA7E67C6C0}" type="presParOf" srcId="{45215B9C-265B-43D3-976B-98AD1B4247B0}" destId="{223EF077-7454-43BC-BDE7-CBE615B3FBF8}" srcOrd="12" destOrd="0" presId="urn:microsoft.com/office/officeart/2005/8/layout/default"/>
    <dgm:cxn modelId="{DB181927-EB45-4AEF-9FD3-458DAF3D76D5}" type="presParOf" srcId="{45215B9C-265B-43D3-976B-98AD1B4247B0}" destId="{BC869968-38F7-4DEC-9808-D0D1CA760B57}" srcOrd="13" destOrd="0" presId="urn:microsoft.com/office/officeart/2005/8/layout/default"/>
    <dgm:cxn modelId="{8897C2B7-4E04-497F-A4F7-6B15BFCC02F4}" type="presParOf" srcId="{45215B9C-265B-43D3-976B-98AD1B4247B0}" destId="{248020AA-68FA-4C90-AAAA-FCA5A301DFC0}" srcOrd="1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EB709F3-6034-4CF9-9CCA-CC3F0B39E92F}"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514176A5-3B36-4198-9BBC-F302E71150DA}">
      <dgm:prSet/>
      <dgm:spPr/>
      <dgm:t>
        <a:bodyPr/>
        <a:lstStyle/>
        <a:p>
          <a:r>
            <a:rPr lang="en-US"/>
            <a:t>Set Limits</a:t>
          </a:r>
        </a:p>
      </dgm:t>
    </dgm:pt>
    <dgm:pt modelId="{05521E8D-444E-4888-B80C-984B61B95AFF}" type="parTrans" cxnId="{FAAA6793-3351-46ED-9DCF-6028C943662D}">
      <dgm:prSet/>
      <dgm:spPr/>
      <dgm:t>
        <a:bodyPr/>
        <a:lstStyle/>
        <a:p>
          <a:endParaRPr lang="en-US"/>
        </a:p>
      </dgm:t>
    </dgm:pt>
    <dgm:pt modelId="{F189C2BF-8DDC-4165-9BA5-14E79E135540}" type="sibTrans" cxnId="{FAAA6793-3351-46ED-9DCF-6028C943662D}">
      <dgm:prSet/>
      <dgm:spPr/>
      <dgm:t>
        <a:bodyPr/>
        <a:lstStyle/>
        <a:p>
          <a:endParaRPr lang="en-US"/>
        </a:p>
      </dgm:t>
    </dgm:pt>
    <dgm:pt modelId="{4D4C7000-B971-4449-9B69-018EC50A09D8}">
      <dgm:prSet/>
      <dgm:spPr/>
      <dgm:t>
        <a:bodyPr/>
        <a:lstStyle/>
        <a:p>
          <a:r>
            <a:rPr lang="en-US"/>
            <a:t>Gamble with </a:t>
          </a:r>
          <a:r>
            <a:rPr lang="en-US">
              <a:latin typeface="Calibri Light" panose="020F0302020204030204"/>
            </a:rPr>
            <a:t>Money</a:t>
          </a:r>
          <a:r>
            <a:rPr lang="en-US"/>
            <a:t> </a:t>
          </a:r>
          <a:r>
            <a:rPr lang="en-US">
              <a:latin typeface="Calibri Light" panose="020F0302020204030204"/>
            </a:rPr>
            <a:t>Set</a:t>
          </a:r>
          <a:r>
            <a:rPr lang="en-US"/>
            <a:t> </a:t>
          </a:r>
          <a:r>
            <a:rPr lang="en-US">
              <a:latin typeface="Calibri Light" panose="020F0302020204030204"/>
            </a:rPr>
            <a:t>Aside</a:t>
          </a:r>
          <a:endParaRPr lang="en-US"/>
        </a:p>
      </dgm:t>
    </dgm:pt>
    <dgm:pt modelId="{B467D9E2-7BB1-4741-9748-11B0C27D140D}" type="parTrans" cxnId="{3FFCC0B7-C544-44B6-BF06-3664147797EA}">
      <dgm:prSet/>
      <dgm:spPr/>
      <dgm:t>
        <a:bodyPr/>
        <a:lstStyle/>
        <a:p>
          <a:endParaRPr lang="en-US"/>
        </a:p>
      </dgm:t>
    </dgm:pt>
    <dgm:pt modelId="{A3D04642-5240-48E4-922E-77F97A4A16DF}" type="sibTrans" cxnId="{3FFCC0B7-C544-44B6-BF06-3664147797EA}">
      <dgm:prSet/>
      <dgm:spPr/>
      <dgm:t>
        <a:bodyPr/>
        <a:lstStyle/>
        <a:p>
          <a:endParaRPr lang="en-US"/>
        </a:p>
      </dgm:t>
    </dgm:pt>
    <dgm:pt modelId="{EC5BA044-FB96-4DE0-9782-55D497B93011}">
      <dgm:prSet/>
      <dgm:spPr/>
      <dgm:t>
        <a:bodyPr/>
        <a:lstStyle/>
        <a:p>
          <a:r>
            <a:rPr lang="en-US"/>
            <a:t>Balance</a:t>
          </a:r>
        </a:p>
      </dgm:t>
    </dgm:pt>
    <dgm:pt modelId="{80619721-F1C0-4BC4-83C6-3F8CDC6CD0E6}" type="parTrans" cxnId="{8CF4055E-825A-4D2C-9C0F-572E87390BB9}">
      <dgm:prSet/>
      <dgm:spPr/>
      <dgm:t>
        <a:bodyPr/>
        <a:lstStyle/>
        <a:p>
          <a:endParaRPr lang="en-US"/>
        </a:p>
      </dgm:t>
    </dgm:pt>
    <dgm:pt modelId="{0B0F4861-919E-49C4-B3D1-5FE0742BDBEA}" type="sibTrans" cxnId="{8CF4055E-825A-4D2C-9C0F-572E87390BB9}">
      <dgm:prSet/>
      <dgm:spPr/>
      <dgm:t>
        <a:bodyPr/>
        <a:lstStyle/>
        <a:p>
          <a:endParaRPr lang="en-US"/>
        </a:p>
      </dgm:t>
    </dgm:pt>
    <dgm:pt modelId="{935E7320-C670-4A86-A4EC-49E9FD5DE9A6}">
      <dgm:prSet/>
      <dgm:spPr/>
      <dgm:t>
        <a:bodyPr/>
        <a:lstStyle/>
        <a:p>
          <a:r>
            <a:rPr lang="en-US"/>
            <a:t>Know the Risks</a:t>
          </a:r>
        </a:p>
      </dgm:t>
    </dgm:pt>
    <dgm:pt modelId="{3B4E15F0-E7FA-464E-978F-19C11B2466E0}" type="parTrans" cxnId="{4AF883BE-10C2-4EF7-8499-51B43438E115}">
      <dgm:prSet/>
      <dgm:spPr/>
      <dgm:t>
        <a:bodyPr/>
        <a:lstStyle/>
        <a:p>
          <a:endParaRPr lang="en-US"/>
        </a:p>
      </dgm:t>
    </dgm:pt>
    <dgm:pt modelId="{05DC5320-B785-469D-9F86-03BF2796B757}" type="sibTrans" cxnId="{4AF883BE-10C2-4EF7-8499-51B43438E115}">
      <dgm:prSet/>
      <dgm:spPr/>
      <dgm:t>
        <a:bodyPr/>
        <a:lstStyle/>
        <a:p>
          <a:endParaRPr lang="en-US"/>
        </a:p>
      </dgm:t>
    </dgm:pt>
    <dgm:pt modelId="{2DEBC542-6D8B-4784-9502-F6518DBA0751}">
      <dgm:prSet phldr="0"/>
      <dgm:spPr/>
      <dgm:t>
        <a:bodyPr/>
        <a:lstStyle/>
        <a:p>
          <a:pPr rtl="0"/>
          <a:r>
            <a:rPr lang="en-US">
              <a:solidFill>
                <a:schemeClr val="bg1"/>
              </a:solidFill>
              <a:latin typeface="Calibri"/>
              <a:cs typeface="Calibri"/>
            </a:rPr>
            <a:t>Keep it a social activity</a:t>
          </a:r>
        </a:p>
      </dgm:t>
    </dgm:pt>
    <dgm:pt modelId="{51D541A9-47C2-4ABD-A153-938811DDE538}" type="parTrans" cxnId="{AA35C04B-F519-417F-A44F-336A400CEF95}">
      <dgm:prSet/>
      <dgm:spPr/>
      <dgm:t>
        <a:bodyPr/>
        <a:lstStyle/>
        <a:p>
          <a:endParaRPr lang="en-US"/>
        </a:p>
      </dgm:t>
    </dgm:pt>
    <dgm:pt modelId="{D9A12942-2336-4C5E-B99F-B7EAD3FF22F7}" type="sibTrans" cxnId="{AA35C04B-F519-417F-A44F-336A400CEF95}">
      <dgm:prSet/>
      <dgm:spPr/>
      <dgm:t>
        <a:bodyPr/>
        <a:lstStyle/>
        <a:p>
          <a:endParaRPr lang="en-US"/>
        </a:p>
      </dgm:t>
    </dgm:pt>
    <dgm:pt modelId="{4F6DBE51-1410-49B2-8595-AB85C0B99007}">
      <dgm:prSet phldr="0"/>
      <dgm:spPr/>
      <dgm:t>
        <a:bodyPr/>
        <a:lstStyle/>
        <a:p>
          <a:pPr rtl="0"/>
          <a:r>
            <a:rPr lang="en-US">
              <a:solidFill>
                <a:schemeClr val="bg1"/>
              </a:solidFill>
              <a:latin typeface="Calibri"/>
              <a:cs typeface="Calibri"/>
            </a:rPr>
            <a:t>Bet on only what you can afford to lose</a:t>
          </a:r>
        </a:p>
      </dgm:t>
    </dgm:pt>
    <dgm:pt modelId="{1EE09017-6915-4F1F-8ADC-72788462B0A0}" type="parTrans" cxnId="{B1DBBAB0-7504-4335-9123-FF12CA9A7919}">
      <dgm:prSet/>
      <dgm:spPr/>
      <dgm:t>
        <a:bodyPr/>
        <a:lstStyle/>
        <a:p>
          <a:endParaRPr lang="en-US"/>
        </a:p>
      </dgm:t>
    </dgm:pt>
    <dgm:pt modelId="{781AEEA5-4256-4973-A5D7-8000A5D7F59D}" type="sibTrans" cxnId="{B1DBBAB0-7504-4335-9123-FF12CA9A7919}">
      <dgm:prSet/>
      <dgm:spPr/>
      <dgm:t>
        <a:bodyPr/>
        <a:lstStyle/>
        <a:p>
          <a:endParaRPr lang="en-US"/>
        </a:p>
      </dgm:t>
    </dgm:pt>
    <dgm:pt modelId="{10CD425F-C6DF-4A81-8B00-9451FCE1B7A8}">
      <dgm:prSet phldr="0"/>
      <dgm:spPr/>
      <dgm:t>
        <a:bodyPr/>
        <a:lstStyle/>
        <a:p>
          <a:pPr rtl="0"/>
          <a:r>
            <a:rPr lang="en-US">
              <a:solidFill>
                <a:schemeClr val="bg1"/>
              </a:solidFill>
              <a:latin typeface="Calibri"/>
              <a:cs typeface="Calibri"/>
            </a:rPr>
            <a:t>When to quit – when to step away</a:t>
          </a:r>
        </a:p>
      </dgm:t>
    </dgm:pt>
    <dgm:pt modelId="{60E93EA5-8835-4AD5-88B3-8CAB84F35B6C}" type="parTrans" cxnId="{D547DBA9-0839-4C8B-A01F-408240D74A68}">
      <dgm:prSet/>
      <dgm:spPr/>
      <dgm:t>
        <a:bodyPr/>
        <a:lstStyle/>
        <a:p>
          <a:endParaRPr lang="en-US"/>
        </a:p>
      </dgm:t>
    </dgm:pt>
    <dgm:pt modelId="{2780C91D-194F-4EA3-9882-777BAE6B2B03}" type="sibTrans" cxnId="{D547DBA9-0839-4C8B-A01F-408240D74A68}">
      <dgm:prSet/>
      <dgm:spPr/>
      <dgm:t>
        <a:bodyPr/>
        <a:lstStyle/>
        <a:p>
          <a:endParaRPr lang="en-US"/>
        </a:p>
      </dgm:t>
    </dgm:pt>
    <dgm:pt modelId="{DC599BB4-D45E-42CF-B45A-E26FBFFDC493}" type="pres">
      <dgm:prSet presAssocID="{CEB709F3-6034-4CF9-9CCA-CC3F0B39E92F}" presName="linear" presStyleCnt="0">
        <dgm:presLayoutVars>
          <dgm:animLvl val="lvl"/>
          <dgm:resizeHandles val="exact"/>
        </dgm:presLayoutVars>
      </dgm:prSet>
      <dgm:spPr/>
      <dgm:t>
        <a:bodyPr/>
        <a:lstStyle/>
        <a:p>
          <a:endParaRPr lang="en-US"/>
        </a:p>
      </dgm:t>
    </dgm:pt>
    <dgm:pt modelId="{9730A272-C470-451B-8D00-EB871785F79B}" type="pres">
      <dgm:prSet presAssocID="{514176A5-3B36-4198-9BBC-F302E71150DA}" presName="parentText" presStyleLbl="node1" presStyleIdx="0" presStyleCnt="7">
        <dgm:presLayoutVars>
          <dgm:chMax val="0"/>
          <dgm:bulletEnabled val="1"/>
        </dgm:presLayoutVars>
      </dgm:prSet>
      <dgm:spPr/>
      <dgm:t>
        <a:bodyPr/>
        <a:lstStyle/>
        <a:p>
          <a:endParaRPr lang="en-US"/>
        </a:p>
      </dgm:t>
    </dgm:pt>
    <dgm:pt modelId="{2821A846-B9D0-44D2-AC4B-7C22726722E7}" type="pres">
      <dgm:prSet presAssocID="{F189C2BF-8DDC-4165-9BA5-14E79E135540}" presName="spacer" presStyleCnt="0"/>
      <dgm:spPr/>
    </dgm:pt>
    <dgm:pt modelId="{8F3F4B79-9073-4F13-97B7-37F96548540E}" type="pres">
      <dgm:prSet presAssocID="{4D4C7000-B971-4449-9B69-018EC50A09D8}" presName="parentText" presStyleLbl="node1" presStyleIdx="1" presStyleCnt="7">
        <dgm:presLayoutVars>
          <dgm:chMax val="0"/>
          <dgm:bulletEnabled val="1"/>
        </dgm:presLayoutVars>
      </dgm:prSet>
      <dgm:spPr/>
      <dgm:t>
        <a:bodyPr/>
        <a:lstStyle/>
        <a:p>
          <a:endParaRPr lang="en-US"/>
        </a:p>
      </dgm:t>
    </dgm:pt>
    <dgm:pt modelId="{2D99ACAD-62DF-43B3-B45A-D5E0C55FE9DB}" type="pres">
      <dgm:prSet presAssocID="{A3D04642-5240-48E4-922E-77F97A4A16DF}" presName="spacer" presStyleCnt="0"/>
      <dgm:spPr/>
    </dgm:pt>
    <dgm:pt modelId="{B0041C52-D200-4251-8863-5BCC6F4D1907}" type="pres">
      <dgm:prSet presAssocID="{EC5BA044-FB96-4DE0-9782-55D497B93011}" presName="parentText" presStyleLbl="node1" presStyleIdx="2" presStyleCnt="7">
        <dgm:presLayoutVars>
          <dgm:chMax val="0"/>
          <dgm:bulletEnabled val="1"/>
        </dgm:presLayoutVars>
      </dgm:prSet>
      <dgm:spPr/>
      <dgm:t>
        <a:bodyPr/>
        <a:lstStyle/>
        <a:p>
          <a:endParaRPr lang="en-US"/>
        </a:p>
      </dgm:t>
    </dgm:pt>
    <dgm:pt modelId="{1FC66894-5799-473C-A474-0EDBBF251B36}" type="pres">
      <dgm:prSet presAssocID="{0B0F4861-919E-49C4-B3D1-5FE0742BDBEA}" presName="spacer" presStyleCnt="0"/>
      <dgm:spPr/>
    </dgm:pt>
    <dgm:pt modelId="{9C52A560-9550-4625-A666-1FF1AA2475BD}" type="pres">
      <dgm:prSet presAssocID="{935E7320-C670-4A86-A4EC-49E9FD5DE9A6}" presName="parentText" presStyleLbl="node1" presStyleIdx="3" presStyleCnt="7">
        <dgm:presLayoutVars>
          <dgm:chMax val="0"/>
          <dgm:bulletEnabled val="1"/>
        </dgm:presLayoutVars>
      </dgm:prSet>
      <dgm:spPr/>
      <dgm:t>
        <a:bodyPr/>
        <a:lstStyle/>
        <a:p>
          <a:endParaRPr lang="en-US"/>
        </a:p>
      </dgm:t>
    </dgm:pt>
    <dgm:pt modelId="{915ADC8F-0F5E-4F3C-BA15-2226164D2E20}" type="pres">
      <dgm:prSet presAssocID="{05DC5320-B785-469D-9F86-03BF2796B757}" presName="spacer" presStyleCnt="0"/>
      <dgm:spPr/>
    </dgm:pt>
    <dgm:pt modelId="{4E2C300E-3EE9-4BD1-9869-7EC325EDACE7}" type="pres">
      <dgm:prSet presAssocID="{2DEBC542-6D8B-4784-9502-F6518DBA0751}" presName="parentText" presStyleLbl="node1" presStyleIdx="4" presStyleCnt="7">
        <dgm:presLayoutVars>
          <dgm:chMax val="0"/>
          <dgm:bulletEnabled val="1"/>
        </dgm:presLayoutVars>
      </dgm:prSet>
      <dgm:spPr/>
      <dgm:t>
        <a:bodyPr/>
        <a:lstStyle/>
        <a:p>
          <a:endParaRPr lang="en-US"/>
        </a:p>
      </dgm:t>
    </dgm:pt>
    <dgm:pt modelId="{488BCDD6-F441-4878-8793-CF74A3E88184}" type="pres">
      <dgm:prSet presAssocID="{D9A12942-2336-4C5E-B99F-B7EAD3FF22F7}" presName="spacer" presStyleCnt="0"/>
      <dgm:spPr/>
    </dgm:pt>
    <dgm:pt modelId="{07E749B5-0FE7-4674-87FE-6D0E570EF269}" type="pres">
      <dgm:prSet presAssocID="{4F6DBE51-1410-49B2-8595-AB85C0B99007}" presName="parentText" presStyleLbl="node1" presStyleIdx="5" presStyleCnt="7">
        <dgm:presLayoutVars>
          <dgm:chMax val="0"/>
          <dgm:bulletEnabled val="1"/>
        </dgm:presLayoutVars>
      </dgm:prSet>
      <dgm:spPr/>
      <dgm:t>
        <a:bodyPr/>
        <a:lstStyle/>
        <a:p>
          <a:endParaRPr lang="en-US"/>
        </a:p>
      </dgm:t>
    </dgm:pt>
    <dgm:pt modelId="{8D0E1ABC-B9DC-4CB2-A77D-105F905B7FF4}" type="pres">
      <dgm:prSet presAssocID="{781AEEA5-4256-4973-A5D7-8000A5D7F59D}" presName="spacer" presStyleCnt="0"/>
      <dgm:spPr/>
    </dgm:pt>
    <dgm:pt modelId="{99A78961-D733-40AD-A280-463206E66930}" type="pres">
      <dgm:prSet presAssocID="{10CD425F-C6DF-4A81-8B00-9451FCE1B7A8}" presName="parentText" presStyleLbl="node1" presStyleIdx="6" presStyleCnt="7">
        <dgm:presLayoutVars>
          <dgm:chMax val="0"/>
          <dgm:bulletEnabled val="1"/>
        </dgm:presLayoutVars>
      </dgm:prSet>
      <dgm:spPr/>
      <dgm:t>
        <a:bodyPr/>
        <a:lstStyle/>
        <a:p>
          <a:endParaRPr lang="en-US"/>
        </a:p>
      </dgm:t>
    </dgm:pt>
  </dgm:ptLst>
  <dgm:cxnLst>
    <dgm:cxn modelId="{6105A307-8609-472E-896C-2C42E5A81675}" type="presOf" srcId="{2DEBC542-6D8B-4784-9502-F6518DBA0751}" destId="{4E2C300E-3EE9-4BD1-9869-7EC325EDACE7}" srcOrd="0" destOrd="0" presId="urn:microsoft.com/office/officeart/2005/8/layout/vList2"/>
    <dgm:cxn modelId="{3FFCC0B7-C544-44B6-BF06-3664147797EA}" srcId="{CEB709F3-6034-4CF9-9CCA-CC3F0B39E92F}" destId="{4D4C7000-B971-4449-9B69-018EC50A09D8}" srcOrd="1" destOrd="0" parTransId="{B467D9E2-7BB1-4741-9748-11B0C27D140D}" sibTransId="{A3D04642-5240-48E4-922E-77F97A4A16DF}"/>
    <dgm:cxn modelId="{00E89161-B95C-4B80-9B18-EC8351DD990B}" type="presOf" srcId="{4D4C7000-B971-4449-9B69-018EC50A09D8}" destId="{8F3F4B79-9073-4F13-97B7-37F96548540E}" srcOrd="0" destOrd="0" presId="urn:microsoft.com/office/officeart/2005/8/layout/vList2"/>
    <dgm:cxn modelId="{AA35C04B-F519-417F-A44F-336A400CEF95}" srcId="{CEB709F3-6034-4CF9-9CCA-CC3F0B39E92F}" destId="{2DEBC542-6D8B-4784-9502-F6518DBA0751}" srcOrd="4" destOrd="0" parTransId="{51D541A9-47C2-4ABD-A153-938811DDE538}" sibTransId="{D9A12942-2336-4C5E-B99F-B7EAD3FF22F7}"/>
    <dgm:cxn modelId="{BA26F8A8-524A-41EB-B5C7-7E9E38DBE40A}" type="presOf" srcId="{514176A5-3B36-4198-9BBC-F302E71150DA}" destId="{9730A272-C470-451B-8D00-EB871785F79B}" srcOrd="0" destOrd="0" presId="urn:microsoft.com/office/officeart/2005/8/layout/vList2"/>
    <dgm:cxn modelId="{6A218ABE-8D3B-493A-833F-FCC4DD00592C}" type="presOf" srcId="{10CD425F-C6DF-4A81-8B00-9451FCE1B7A8}" destId="{99A78961-D733-40AD-A280-463206E66930}" srcOrd="0" destOrd="0" presId="urn:microsoft.com/office/officeart/2005/8/layout/vList2"/>
    <dgm:cxn modelId="{65494A4D-A72C-4546-92D7-4BB90A963744}" type="presOf" srcId="{CEB709F3-6034-4CF9-9CCA-CC3F0B39E92F}" destId="{DC599BB4-D45E-42CF-B45A-E26FBFFDC493}" srcOrd="0" destOrd="0" presId="urn:microsoft.com/office/officeart/2005/8/layout/vList2"/>
    <dgm:cxn modelId="{8CF4055E-825A-4D2C-9C0F-572E87390BB9}" srcId="{CEB709F3-6034-4CF9-9CCA-CC3F0B39E92F}" destId="{EC5BA044-FB96-4DE0-9782-55D497B93011}" srcOrd="2" destOrd="0" parTransId="{80619721-F1C0-4BC4-83C6-3F8CDC6CD0E6}" sibTransId="{0B0F4861-919E-49C4-B3D1-5FE0742BDBEA}"/>
    <dgm:cxn modelId="{4AF883BE-10C2-4EF7-8499-51B43438E115}" srcId="{CEB709F3-6034-4CF9-9CCA-CC3F0B39E92F}" destId="{935E7320-C670-4A86-A4EC-49E9FD5DE9A6}" srcOrd="3" destOrd="0" parTransId="{3B4E15F0-E7FA-464E-978F-19C11B2466E0}" sibTransId="{05DC5320-B785-469D-9F86-03BF2796B757}"/>
    <dgm:cxn modelId="{5B75F937-7592-44FB-B99F-FE3A6BC3DDEC}" type="presOf" srcId="{EC5BA044-FB96-4DE0-9782-55D497B93011}" destId="{B0041C52-D200-4251-8863-5BCC6F4D1907}" srcOrd="0" destOrd="0" presId="urn:microsoft.com/office/officeart/2005/8/layout/vList2"/>
    <dgm:cxn modelId="{D547DBA9-0839-4C8B-A01F-408240D74A68}" srcId="{CEB709F3-6034-4CF9-9CCA-CC3F0B39E92F}" destId="{10CD425F-C6DF-4A81-8B00-9451FCE1B7A8}" srcOrd="6" destOrd="0" parTransId="{60E93EA5-8835-4AD5-88B3-8CAB84F35B6C}" sibTransId="{2780C91D-194F-4EA3-9882-777BAE6B2B03}"/>
    <dgm:cxn modelId="{A753D456-025B-4E67-99AB-89FC5D3B488C}" type="presOf" srcId="{935E7320-C670-4A86-A4EC-49E9FD5DE9A6}" destId="{9C52A560-9550-4625-A666-1FF1AA2475BD}" srcOrd="0" destOrd="0" presId="urn:microsoft.com/office/officeart/2005/8/layout/vList2"/>
    <dgm:cxn modelId="{B1DBBAB0-7504-4335-9123-FF12CA9A7919}" srcId="{CEB709F3-6034-4CF9-9CCA-CC3F0B39E92F}" destId="{4F6DBE51-1410-49B2-8595-AB85C0B99007}" srcOrd="5" destOrd="0" parTransId="{1EE09017-6915-4F1F-8ADC-72788462B0A0}" sibTransId="{781AEEA5-4256-4973-A5D7-8000A5D7F59D}"/>
    <dgm:cxn modelId="{01CC60C5-6C43-4C21-A1C5-C4776FF640E3}" type="presOf" srcId="{4F6DBE51-1410-49B2-8595-AB85C0B99007}" destId="{07E749B5-0FE7-4674-87FE-6D0E570EF269}" srcOrd="0" destOrd="0" presId="urn:microsoft.com/office/officeart/2005/8/layout/vList2"/>
    <dgm:cxn modelId="{FAAA6793-3351-46ED-9DCF-6028C943662D}" srcId="{CEB709F3-6034-4CF9-9CCA-CC3F0B39E92F}" destId="{514176A5-3B36-4198-9BBC-F302E71150DA}" srcOrd="0" destOrd="0" parTransId="{05521E8D-444E-4888-B80C-984B61B95AFF}" sibTransId="{F189C2BF-8DDC-4165-9BA5-14E79E135540}"/>
    <dgm:cxn modelId="{7486A66A-4E6C-4862-960C-B416F63BE603}" type="presParOf" srcId="{DC599BB4-D45E-42CF-B45A-E26FBFFDC493}" destId="{9730A272-C470-451B-8D00-EB871785F79B}" srcOrd="0" destOrd="0" presId="urn:microsoft.com/office/officeart/2005/8/layout/vList2"/>
    <dgm:cxn modelId="{4CBB76C0-D96A-4A29-AE20-97204A9BCBC3}" type="presParOf" srcId="{DC599BB4-D45E-42CF-B45A-E26FBFFDC493}" destId="{2821A846-B9D0-44D2-AC4B-7C22726722E7}" srcOrd="1" destOrd="0" presId="urn:microsoft.com/office/officeart/2005/8/layout/vList2"/>
    <dgm:cxn modelId="{2164B53E-78A9-400E-A055-3C366F2DBAC7}" type="presParOf" srcId="{DC599BB4-D45E-42CF-B45A-E26FBFFDC493}" destId="{8F3F4B79-9073-4F13-97B7-37F96548540E}" srcOrd="2" destOrd="0" presId="urn:microsoft.com/office/officeart/2005/8/layout/vList2"/>
    <dgm:cxn modelId="{41665A40-5757-43C2-93FE-091883801877}" type="presParOf" srcId="{DC599BB4-D45E-42CF-B45A-E26FBFFDC493}" destId="{2D99ACAD-62DF-43B3-B45A-D5E0C55FE9DB}" srcOrd="3" destOrd="0" presId="urn:microsoft.com/office/officeart/2005/8/layout/vList2"/>
    <dgm:cxn modelId="{0FCE2C98-311B-481A-9777-FC360C2E3DBD}" type="presParOf" srcId="{DC599BB4-D45E-42CF-B45A-E26FBFFDC493}" destId="{B0041C52-D200-4251-8863-5BCC6F4D1907}" srcOrd="4" destOrd="0" presId="urn:microsoft.com/office/officeart/2005/8/layout/vList2"/>
    <dgm:cxn modelId="{438A5360-E41D-40FD-81F9-36EE99B93C57}" type="presParOf" srcId="{DC599BB4-D45E-42CF-B45A-E26FBFFDC493}" destId="{1FC66894-5799-473C-A474-0EDBBF251B36}" srcOrd="5" destOrd="0" presId="urn:microsoft.com/office/officeart/2005/8/layout/vList2"/>
    <dgm:cxn modelId="{3E49D4CB-7EAD-4AD2-B554-0E2785C7ED1A}" type="presParOf" srcId="{DC599BB4-D45E-42CF-B45A-E26FBFFDC493}" destId="{9C52A560-9550-4625-A666-1FF1AA2475BD}" srcOrd="6" destOrd="0" presId="urn:microsoft.com/office/officeart/2005/8/layout/vList2"/>
    <dgm:cxn modelId="{73176425-693C-4113-8155-4EFD094B2DD5}" type="presParOf" srcId="{DC599BB4-D45E-42CF-B45A-E26FBFFDC493}" destId="{915ADC8F-0F5E-4F3C-BA15-2226164D2E20}" srcOrd="7" destOrd="0" presId="urn:microsoft.com/office/officeart/2005/8/layout/vList2"/>
    <dgm:cxn modelId="{599312FD-566D-46E4-A30F-83E75744660F}" type="presParOf" srcId="{DC599BB4-D45E-42CF-B45A-E26FBFFDC493}" destId="{4E2C300E-3EE9-4BD1-9869-7EC325EDACE7}" srcOrd="8" destOrd="0" presId="urn:microsoft.com/office/officeart/2005/8/layout/vList2"/>
    <dgm:cxn modelId="{DD3822F6-2673-41F5-B47F-DA907BA77197}" type="presParOf" srcId="{DC599BB4-D45E-42CF-B45A-E26FBFFDC493}" destId="{488BCDD6-F441-4878-8793-CF74A3E88184}" srcOrd="9" destOrd="0" presId="urn:microsoft.com/office/officeart/2005/8/layout/vList2"/>
    <dgm:cxn modelId="{D7118D01-AEE2-4DF1-B21E-DC5FF400182E}" type="presParOf" srcId="{DC599BB4-D45E-42CF-B45A-E26FBFFDC493}" destId="{07E749B5-0FE7-4674-87FE-6D0E570EF269}" srcOrd="10" destOrd="0" presId="urn:microsoft.com/office/officeart/2005/8/layout/vList2"/>
    <dgm:cxn modelId="{79869986-C4FA-4EF6-89A7-EE3143599701}" type="presParOf" srcId="{DC599BB4-D45E-42CF-B45A-E26FBFFDC493}" destId="{8D0E1ABC-B9DC-4CB2-A77D-105F905B7FF4}" srcOrd="11" destOrd="0" presId="urn:microsoft.com/office/officeart/2005/8/layout/vList2"/>
    <dgm:cxn modelId="{7A0E2B82-A556-4E88-B91B-2F555FA735E7}" type="presParOf" srcId="{DC599BB4-D45E-42CF-B45A-E26FBFFDC493}" destId="{99A78961-D733-40AD-A280-463206E66930}" srcOrd="12"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3800995-A926-40BB-8157-01757A4CFEE9}" type="datetimeFigureOut">
              <a:rPr lang="en-US" smtClean="0"/>
              <a:t>10/8/2024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B226E5C-C9D6-4721-9969-D30619A73A08}" type="slidenum">
              <a:rPr lang="en-US" smtClean="0"/>
              <a:t>‹#›</a:t>
            </a:fld>
            <a:endParaRPr lang="en-US"/>
          </a:p>
        </p:txBody>
      </p:sp>
    </p:spTree>
    <p:extLst>
      <p:ext uri="{BB962C8B-B14F-4D97-AF65-F5344CB8AC3E}">
        <p14:creationId xmlns:p14="http://schemas.microsoft.com/office/powerpoint/2010/main" val="84765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 Start and will talk briefly about fellowship and reason</a:t>
            </a:r>
          </a:p>
          <a:p>
            <a:endParaRPr lang="en-US">
              <a:cs typeface="Calibri"/>
            </a:endParaRPr>
          </a:p>
          <a:p>
            <a:r>
              <a:rPr lang="en-US">
                <a:cs typeface="Calibri"/>
              </a:rPr>
              <a:t>Nora will then take it from there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32EC070-EDFA-48DA-A2E5-A00DB81973D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263780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Knowing more won’t guarantee a win</a:t>
            </a:r>
          </a:p>
          <a:p>
            <a:r>
              <a:rPr lang="en-US"/>
              <a:t>Never borrow to play</a:t>
            </a:r>
          </a:p>
          <a:p>
            <a:r>
              <a:rPr lang="en-US"/>
              <a:t>Everyone loses over time</a:t>
            </a:r>
          </a:p>
          <a:p>
            <a:r>
              <a:rPr lang="en-US"/>
              <a:t>Play for fun, not just money</a:t>
            </a:r>
          </a:p>
          <a:p>
            <a:r>
              <a:rPr lang="en-US"/>
              <a:t>Never gamble when stressed, depressed or in recovery</a:t>
            </a:r>
          </a:p>
          <a:p>
            <a:r>
              <a:rPr lang="en-US"/>
              <a:t>Don’t play to escape</a:t>
            </a:r>
          </a:p>
          <a:p>
            <a:r>
              <a:rPr lang="en-US"/>
              <a:t>Avoid using alcohol and other drugs while gambling </a:t>
            </a:r>
          </a:p>
          <a:p>
            <a:r>
              <a:rPr lang="en-US"/>
              <a:t>Know what’s legal</a:t>
            </a:r>
          </a:p>
          <a:p>
            <a:r>
              <a:rPr lang="en-US"/>
              <a:t>Know where to get help</a:t>
            </a:r>
          </a:p>
          <a:p>
            <a:endParaRPr lang="en-US"/>
          </a:p>
        </p:txBody>
      </p:sp>
      <p:sp>
        <p:nvSpPr>
          <p:cNvPr id="4" name="Slide Number Placeholder 3"/>
          <p:cNvSpPr>
            <a:spLocks noGrp="1"/>
          </p:cNvSpPr>
          <p:nvPr>
            <p:ph type="sldNum" sz="quarter" idx="5"/>
          </p:nvPr>
        </p:nvSpPr>
        <p:spPr/>
        <p:txBody>
          <a:bodyPr/>
          <a:lstStyle/>
          <a:p>
            <a:fld id="{2872878F-3490-4270-B359-92D1E98541DE}" type="slidenum">
              <a:rPr lang="en-US" smtClean="0"/>
              <a:t>17</a:t>
            </a:fld>
            <a:endParaRPr lang="en-US"/>
          </a:p>
        </p:txBody>
      </p:sp>
    </p:spTree>
    <p:extLst>
      <p:ext uri="{BB962C8B-B14F-4D97-AF65-F5344CB8AC3E}">
        <p14:creationId xmlns:p14="http://schemas.microsoft.com/office/powerpoint/2010/main" val="178165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a:t>
            </a:r>
          </a:p>
          <a:p>
            <a:endParaRPr lang="en-US">
              <a:cs typeface="Calibri"/>
            </a:endParaRPr>
          </a:p>
          <a:p>
            <a:r>
              <a:rPr lang="en-US">
                <a:cs typeface="Calibri"/>
              </a:rPr>
              <a:t>These are some of the things you would see in each of these screens:</a:t>
            </a:r>
          </a:p>
          <a:p>
            <a:endParaRPr lang="en-US">
              <a:cs typeface="Calibri"/>
            </a:endParaRPr>
          </a:p>
          <a:p>
            <a:r>
              <a:rPr lang="en-US">
                <a:cs typeface="Calibri"/>
              </a:rPr>
              <a:t>SOGS – less than once a week, once a week or more questions, discussing amount gambled in a day, family history, chasing losses, </a:t>
            </a:r>
            <a:r>
              <a:rPr lang="en-US" err="1">
                <a:cs typeface="Calibri"/>
              </a:rPr>
              <a:t>exagerating</a:t>
            </a:r>
            <a:r>
              <a:rPr lang="en-US">
                <a:cs typeface="Calibri"/>
              </a:rPr>
              <a:t> wins and losses, discuss if they feel they have a problem, frequency, being criticized, guilt, couldn’t stop, hiding gambling, arguments</a:t>
            </a:r>
          </a:p>
          <a:p>
            <a:r>
              <a:rPr lang="en-US">
                <a:cs typeface="Calibri"/>
              </a:rPr>
              <a:t>NODS – NODS Clip, 3 questions, 2 weeks or more thinking about gambling, trying to stop, lying about gambling?</a:t>
            </a:r>
          </a:p>
          <a:p>
            <a:r>
              <a:rPr lang="en-US">
                <a:cs typeface="Calibri"/>
              </a:rPr>
              <a:t>BBGS – BBGS, BBGS 3item, BBGS 5 item – last 12 months restless, keeping family from </a:t>
            </a:r>
            <a:r>
              <a:rPr lang="en-US" err="1">
                <a:cs typeface="Calibri"/>
              </a:rPr>
              <a:t>knowling</a:t>
            </a:r>
            <a:r>
              <a:rPr lang="en-US">
                <a:cs typeface="Calibri"/>
              </a:rPr>
              <a:t>, financial support from loved ones to support gambling; needing to gambling larger amounts, frequency, tried to cut down to control self; preoccupied, larger amounts gambled, frequency, cut down control, borrow</a:t>
            </a:r>
          </a:p>
          <a:p>
            <a:endParaRPr lang="en-US">
              <a:cs typeface="Calibri"/>
            </a:endParaRPr>
          </a:p>
          <a:p>
            <a:r>
              <a:rPr lang="en-US">
                <a:cs typeface="Calibri"/>
              </a:rPr>
              <a:t>DSM 5</a:t>
            </a:r>
          </a:p>
        </p:txBody>
      </p:sp>
      <p:sp>
        <p:nvSpPr>
          <p:cNvPr id="4" name="Slide Number Placeholder 3"/>
          <p:cNvSpPr>
            <a:spLocks noGrp="1"/>
          </p:cNvSpPr>
          <p:nvPr>
            <p:ph type="sldNum" sz="quarter" idx="5"/>
          </p:nvPr>
        </p:nvSpPr>
        <p:spPr/>
        <p:txBody>
          <a:bodyPr/>
          <a:lstStyle/>
          <a:p>
            <a:fld id="{D32EC070-EDFA-48DA-A2E5-A00DB81973D8}" type="slidenum">
              <a:rPr lang="en-US"/>
              <a:t>25</a:t>
            </a:fld>
            <a:endParaRPr lang="en-US"/>
          </a:p>
        </p:txBody>
      </p:sp>
    </p:spTree>
    <p:extLst>
      <p:ext uri="{BB962C8B-B14F-4D97-AF65-F5344CB8AC3E}">
        <p14:creationId xmlns:p14="http://schemas.microsoft.com/office/powerpoint/2010/main" val="35062234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a:t>
            </a:r>
            <a:endParaRPr lang="en-US"/>
          </a:p>
          <a:p>
            <a:endParaRPr lang="en-US"/>
          </a:p>
          <a:p>
            <a:r>
              <a:rPr lang="en-US"/>
              <a:t>Sensitivity refers to how well the tool correctly identifies individuals with problem gambling</a:t>
            </a:r>
            <a:endParaRPr lang="en-US">
              <a:cs typeface="Calibri" panose="020F0502020204030204"/>
            </a:endParaRPr>
          </a:p>
          <a:p>
            <a:r>
              <a:rPr lang="en-US"/>
              <a:t> Specificity refers to how well the tool identifies individuals that do not have problem gambling</a:t>
            </a:r>
            <a:endParaRPr lang="en-US">
              <a:cs typeface="Calibri"/>
            </a:endParaRPr>
          </a:p>
          <a:p>
            <a:r>
              <a:rPr lang="en-US"/>
              <a:t> Positive Predictive Value (PPV) reflects the likelihood that a person who has a positive screening test actually has problem gambling</a:t>
            </a:r>
            <a:endParaRPr lang="en-US">
              <a:cs typeface="Calibri"/>
            </a:endParaRPr>
          </a:p>
          <a:p>
            <a:r>
              <a:rPr lang="en-US"/>
              <a:t> Negative Predictive Value (NPV) reflects the likelihood that a person with a negative screening test does not have problem gambling</a:t>
            </a:r>
            <a:endParaRPr lang="en-US">
              <a:cs typeface="Calibri"/>
            </a:endParaRPr>
          </a:p>
        </p:txBody>
      </p:sp>
      <p:sp>
        <p:nvSpPr>
          <p:cNvPr id="4" name="Slide Number Placeholder 3"/>
          <p:cNvSpPr>
            <a:spLocks noGrp="1"/>
          </p:cNvSpPr>
          <p:nvPr>
            <p:ph type="sldNum" sz="quarter" idx="5"/>
          </p:nvPr>
        </p:nvSpPr>
        <p:spPr/>
        <p:txBody>
          <a:bodyPr/>
          <a:lstStyle/>
          <a:p>
            <a:fld id="{D32EC070-EDFA-48DA-A2E5-A00DB81973D8}" type="slidenum">
              <a:rPr lang="en-US"/>
              <a:t>26</a:t>
            </a:fld>
            <a:endParaRPr lang="en-US"/>
          </a:p>
        </p:txBody>
      </p:sp>
    </p:spTree>
    <p:extLst>
      <p:ext uri="{BB962C8B-B14F-4D97-AF65-F5344CB8AC3E}">
        <p14:creationId xmlns:p14="http://schemas.microsoft.com/office/powerpoint/2010/main" val="7665027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a:t>
            </a:r>
            <a:endParaRPr lang="en-US"/>
          </a:p>
          <a:p>
            <a:endParaRPr lang="en-US"/>
          </a:p>
          <a:p>
            <a:r>
              <a:rPr lang="en-US"/>
              <a:t>A “yes” answer to any of the questions means the person is at risk for developing a gambling problem; continue with full screen to assess risk level. If negative, reinforce healthy decisions and continue with appointment.</a:t>
            </a:r>
            <a:endParaRPr lang="en-US">
              <a:cs typeface="Calibri"/>
            </a:endParaRPr>
          </a:p>
          <a:p>
            <a:endParaRPr lang="en-US">
              <a:cs typeface="Calibri"/>
            </a:endParaRPr>
          </a:p>
          <a:p>
            <a:r>
              <a:rPr lang="en-US"/>
              <a:t>A PPV of 0.74 suggests that 74% of individuals who screen positive on the BBGS will be identified as a problem gambler</a:t>
            </a:r>
            <a:endParaRPr lang="en-US">
              <a:cs typeface="Calibri"/>
            </a:endParaRPr>
          </a:p>
        </p:txBody>
      </p:sp>
      <p:sp>
        <p:nvSpPr>
          <p:cNvPr id="4" name="Slide Number Placeholder 3"/>
          <p:cNvSpPr>
            <a:spLocks noGrp="1"/>
          </p:cNvSpPr>
          <p:nvPr>
            <p:ph type="sldNum" sz="quarter" idx="5"/>
          </p:nvPr>
        </p:nvSpPr>
        <p:spPr/>
        <p:txBody>
          <a:bodyPr/>
          <a:lstStyle/>
          <a:p>
            <a:fld id="{D32EC070-EDFA-48DA-A2E5-A00DB81973D8}" type="slidenum">
              <a:rPr lang="en-US"/>
              <a:t>27</a:t>
            </a:fld>
            <a:endParaRPr lang="en-US"/>
          </a:p>
        </p:txBody>
      </p:sp>
    </p:spTree>
    <p:extLst>
      <p:ext uri="{BB962C8B-B14F-4D97-AF65-F5344CB8AC3E}">
        <p14:creationId xmlns:p14="http://schemas.microsoft.com/office/powerpoint/2010/main" val="290099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a:t>
            </a:r>
            <a:endParaRPr lang="en-US"/>
          </a:p>
          <a:p>
            <a:endParaRPr lang="en-US"/>
          </a:p>
          <a:p>
            <a:r>
              <a:rPr lang="en-US"/>
              <a:t>Gambling was adjusted in 2013 in the DSM-5 from pathological gambling to gambling disorder.</a:t>
            </a:r>
            <a:endParaRPr lang="en-US">
              <a:cs typeface="Calibri" panose="020F0502020204030204"/>
            </a:endParaRPr>
          </a:p>
          <a:p>
            <a:endParaRPr lang="en-US"/>
          </a:p>
          <a:p>
            <a:r>
              <a:rPr lang="en-US"/>
              <a:t>Persistent and recurrent problematic gambling behavior leading to clinically significant impairment or distress, as indicated by the individual exhibiting four (or more) of the following in a 12­month period – There are about 9 criteria. The guidelines ask to specify if:</a:t>
            </a:r>
            <a:endParaRPr lang="en-US">
              <a:cs typeface="Calibri"/>
            </a:endParaRPr>
          </a:p>
          <a:p>
            <a:pPr marL="171450" indent="-171450">
              <a:buFontTx/>
              <a:buChar char="-"/>
            </a:pPr>
            <a:r>
              <a:rPr lang="en-US"/>
              <a:t>Episodic – meeting criteria for more than one time point with symptoms subsiding between periods of gambling disorder for at least several months.</a:t>
            </a:r>
            <a:endParaRPr lang="en-US">
              <a:cs typeface="Calibri"/>
            </a:endParaRPr>
          </a:p>
          <a:p>
            <a:pPr marL="171450" indent="-171450">
              <a:buFontTx/>
              <a:buChar char="-"/>
            </a:pPr>
            <a:r>
              <a:rPr lang="en-US"/>
              <a:t>Persistent – continuous symptoms, meet criteria for multiple years</a:t>
            </a:r>
            <a:endParaRPr lang="en-US">
              <a:cs typeface="Calibri"/>
            </a:endParaRPr>
          </a:p>
          <a:p>
            <a:pPr marL="171450" indent="-171450">
              <a:buFontTx/>
              <a:buChar char="-"/>
            </a:pPr>
            <a:r>
              <a:rPr lang="en-US"/>
              <a:t>Early remission – after gambling disorder criteria were previously met but now no criteria for at least 3 month but less than 12. Sustained remission is 12 months or longer.</a:t>
            </a:r>
            <a:endParaRPr lang="en-US">
              <a:cs typeface="Calibri"/>
            </a:endParaRPr>
          </a:p>
        </p:txBody>
      </p:sp>
      <p:sp>
        <p:nvSpPr>
          <p:cNvPr id="4" name="Slide Number Placeholder 3"/>
          <p:cNvSpPr>
            <a:spLocks noGrp="1"/>
          </p:cNvSpPr>
          <p:nvPr>
            <p:ph type="sldNum" sz="quarter" idx="5"/>
          </p:nvPr>
        </p:nvSpPr>
        <p:spPr/>
        <p:txBody>
          <a:bodyPr/>
          <a:lstStyle/>
          <a:p>
            <a:fld id="{92B51896-7A52-4B71-918F-A5EF3FD410A9}" type="slidenum">
              <a:rPr lang="en-US" smtClean="0"/>
              <a:t>28</a:t>
            </a:fld>
            <a:endParaRPr lang="en-US"/>
          </a:p>
        </p:txBody>
      </p:sp>
    </p:spTree>
    <p:extLst>
      <p:ext uri="{BB962C8B-B14F-4D97-AF65-F5344CB8AC3E}">
        <p14:creationId xmlns:p14="http://schemas.microsoft.com/office/powerpoint/2010/main" val="205429832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NABIL</a:t>
            </a:r>
          </a:p>
        </p:txBody>
      </p:sp>
      <p:sp>
        <p:nvSpPr>
          <p:cNvPr id="4" name="Slide Number Placeholder 3"/>
          <p:cNvSpPr>
            <a:spLocks noGrp="1"/>
          </p:cNvSpPr>
          <p:nvPr>
            <p:ph type="sldNum" sz="quarter" idx="5"/>
          </p:nvPr>
        </p:nvSpPr>
        <p:spPr/>
        <p:txBody>
          <a:bodyPr/>
          <a:lstStyle/>
          <a:p>
            <a:fld id="{D32EC070-EDFA-48DA-A2E5-A00DB81973D8}" type="slidenum">
              <a:rPr lang="en-US"/>
              <a:t>29</a:t>
            </a:fld>
            <a:endParaRPr lang="en-US"/>
          </a:p>
        </p:txBody>
      </p:sp>
    </p:spTree>
    <p:extLst>
      <p:ext uri="{BB962C8B-B14F-4D97-AF65-F5344CB8AC3E}">
        <p14:creationId xmlns:p14="http://schemas.microsoft.com/office/powerpoint/2010/main" val="2128875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g2ad6b0965d2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8" name="Google Shape;168;g2ad6b0965d2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Emily</a:t>
            </a:r>
            <a:endParaRPr/>
          </a:p>
        </p:txBody>
      </p:sp>
    </p:spTree>
    <p:extLst>
      <p:ext uri="{BB962C8B-B14F-4D97-AF65-F5344CB8AC3E}">
        <p14:creationId xmlns:p14="http://schemas.microsoft.com/office/powerpoint/2010/main" val="33757105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2ad6b0965d2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2ad6b0965d2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Lauren</a:t>
            </a:r>
            <a:endParaRPr/>
          </a:p>
        </p:txBody>
      </p:sp>
    </p:spTree>
    <p:extLst>
      <p:ext uri="{BB962C8B-B14F-4D97-AF65-F5344CB8AC3E}">
        <p14:creationId xmlns:p14="http://schemas.microsoft.com/office/powerpoint/2010/main" val="103340823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7"/>
        <p:cNvGrpSpPr/>
        <p:nvPr/>
      </p:nvGrpSpPr>
      <p:grpSpPr>
        <a:xfrm>
          <a:off x="0" y="0"/>
          <a:ext cx="0" cy="0"/>
          <a:chOff x="0" y="0"/>
          <a:chExt cx="0" cy="0"/>
        </a:xfrm>
      </p:grpSpPr>
      <p:sp>
        <p:nvSpPr>
          <p:cNvPr id="178" name="Google Shape;178;g2ad6b0965d2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9" name="Google Shape;179;g2ad6b0965d2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Emily </a:t>
            </a:r>
            <a:endParaRPr/>
          </a:p>
        </p:txBody>
      </p:sp>
    </p:spTree>
    <p:extLst>
      <p:ext uri="{BB962C8B-B14F-4D97-AF65-F5344CB8AC3E}">
        <p14:creationId xmlns:p14="http://schemas.microsoft.com/office/powerpoint/2010/main" val="225683861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ad6b0965d2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4" name="Google Shape;184;g2ad6b0965d2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Lauren</a:t>
            </a:r>
            <a:endParaRPr/>
          </a:p>
        </p:txBody>
      </p:sp>
    </p:spTree>
    <p:extLst>
      <p:ext uri="{BB962C8B-B14F-4D97-AF65-F5344CB8AC3E}">
        <p14:creationId xmlns:p14="http://schemas.microsoft.com/office/powerpoint/2010/main" val="35558813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Cleveland to Atlantic City – 415 miles</a:t>
            </a:r>
          </a:p>
          <a:p>
            <a:r>
              <a:rPr lang="en-US"/>
              <a:t>Cincinnati to Las Vegas – 2105 miles</a:t>
            </a:r>
          </a:p>
          <a:p>
            <a:endParaRPr lang="en-US"/>
          </a:p>
          <a:p>
            <a:r>
              <a:rPr lang="en-US"/>
              <a:t>People had to travel far to gamble</a:t>
            </a:r>
          </a:p>
          <a:p>
            <a:endParaRPr lang="en-US"/>
          </a:p>
        </p:txBody>
      </p:sp>
      <p:sp>
        <p:nvSpPr>
          <p:cNvPr id="4" name="Slide Number Placeholder 3"/>
          <p:cNvSpPr>
            <a:spLocks noGrp="1"/>
          </p:cNvSpPr>
          <p:nvPr>
            <p:ph type="sldNum" sz="quarter" idx="5"/>
          </p:nvPr>
        </p:nvSpPr>
        <p:spPr/>
        <p:txBody>
          <a:bodyPr/>
          <a:lstStyle/>
          <a:p>
            <a:fld id="{E5F5C321-54D9-4AE9-8619-E2CB4F94346C}" type="slidenum">
              <a:rPr lang="en-US" smtClean="0"/>
              <a:t>5</a:t>
            </a:fld>
            <a:endParaRPr lang="en-US"/>
          </a:p>
        </p:txBody>
      </p:sp>
    </p:spTree>
    <p:extLst>
      <p:ext uri="{BB962C8B-B14F-4D97-AF65-F5344CB8AC3E}">
        <p14:creationId xmlns:p14="http://schemas.microsoft.com/office/powerpoint/2010/main" val="23318873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
        <p:cNvGrpSpPr/>
        <p:nvPr/>
      </p:nvGrpSpPr>
      <p:grpSpPr>
        <a:xfrm>
          <a:off x="0" y="0"/>
          <a:ext cx="0" cy="0"/>
          <a:chOff x="0" y="0"/>
          <a:chExt cx="0" cy="0"/>
        </a:xfrm>
      </p:grpSpPr>
      <p:sp>
        <p:nvSpPr>
          <p:cNvPr id="189" name="Google Shape;189;g2ad6b0965d2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0" name="Google Shape;190;g2ad6b0965d2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Emily </a:t>
            </a:r>
            <a:endParaRPr/>
          </a:p>
        </p:txBody>
      </p:sp>
    </p:spTree>
    <p:extLst>
      <p:ext uri="{BB962C8B-B14F-4D97-AF65-F5344CB8AC3E}">
        <p14:creationId xmlns:p14="http://schemas.microsoft.com/office/powerpoint/2010/main" val="29785302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
        <p:cNvGrpSpPr/>
        <p:nvPr/>
      </p:nvGrpSpPr>
      <p:grpSpPr>
        <a:xfrm>
          <a:off x="0" y="0"/>
          <a:ext cx="0" cy="0"/>
          <a:chOff x="0" y="0"/>
          <a:chExt cx="0" cy="0"/>
        </a:xfrm>
      </p:grpSpPr>
      <p:sp>
        <p:nvSpPr>
          <p:cNvPr id="194" name="Google Shape;194;g2ad6b0965d2_0_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5" name="Google Shape;195;g2ad6b0965d2_0_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Lauren</a:t>
            </a:r>
            <a:endParaRPr/>
          </a:p>
        </p:txBody>
      </p:sp>
    </p:spTree>
    <p:extLst>
      <p:ext uri="{BB962C8B-B14F-4D97-AF65-F5344CB8AC3E}">
        <p14:creationId xmlns:p14="http://schemas.microsoft.com/office/powerpoint/2010/main" val="166444943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2ad6b0965d2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2ad6b0965d2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Emily</a:t>
            </a:r>
            <a:endParaRPr/>
          </a:p>
        </p:txBody>
      </p:sp>
    </p:spTree>
    <p:extLst>
      <p:ext uri="{BB962C8B-B14F-4D97-AF65-F5344CB8AC3E}">
        <p14:creationId xmlns:p14="http://schemas.microsoft.com/office/powerpoint/2010/main" val="20804285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
        <p:cNvGrpSpPr/>
        <p:nvPr/>
      </p:nvGrpSpPr>
      <p:grpSpPr>
        <a:xfrm>
          <a:off x="0" y="0"/>
          <a:ext cx="0" cy="0"/>
          <a:chOff x="0" y="0"/>
          <a:chExt cx="0" cy="0"/>
        </a:xfrm>
      </p:grpSpPr>
      <p:sp>
        <p:nvSpPr>
          <p:cNvPr id="205" name="Google Shape;205;g2ad6b0965d2_0_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6" name="Google Shape;206;g2ad6b0965d2_0_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Lauren</a:t>
            </a:r>
            <a:endParaRPr/>
          </a:p>
        </p:txBody>
      </p:sp>
    </p:spTree>
    <p:extLst>
      <p:ext uri="{BB962C8B-B14F-4D97-AF65-F5344CB8AC3E}">
        <p14:creationId xmlns:p14="http://schemas.microsoft.com/office/powerpoint/2010/main" val="18176721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***NABIL***</a:t>
            </a:r>
          </a:p>
          <a:p>
            <a:r>
              <a:rPr lang="en-US"/>
              <a:t>According to business insider, within the first three months the casino made $7.5 million which accounts for about 1/3 of daily users in </a:t>
            </a:r>
            <a:r>
              <a:rPr lang="en-US" err="1"/>
              <a:t>decentraland</a:t>
            </a:r>
            <a:r>
              <a:rPr lang="en-US"/>
              <a:t>.</a:t>
            </a:r>
            <a:endParaRPr lang="en-US">
              <a:cs typeface="Calibri"/>
            </a:endParaRPr>
          </a:p>
          <a:p>
            <a:endParaRPr lang="en-US">
              <a:cs typeface="Calibri"/>
            </a:endParaRPr>
          </a:p>
          <a:p>
            <a:r>
              <a:rPr lang="en-US">
                <a:cs typeface="Calibri"/>
              </a:rPr>
              <a:t>More recently less people hop into </a:t>
            </a:r>
            <a:r>
              <a:rPr lang="en-US" err="1">
                <a:cs typeface="Calibri" panose="020F0502020204030204"/>
              </a:rPr>
              <a:t>decentraland</a:t>
            </a:r>
            <a:r>
              <a:rPr lang="en-US">
                <a:cs typeface="Calibri"/>
              </a:rPr>
              <a:t> – but 60% focus their time in </a:t>
            </a:r>
            <a:r>
              <a:rPr lang="en-US" err="1">
                <a:cs typeface="Calibri" panose="020F0502020204030204"/>
              </a:rPr>
              <a:t>caisnos</a:t>
            </a:r>
            <a:endParaRPr lang="en-US">
              <a:cs typeface="Calibri" panose="020F0502020204030204"/>
            </a:endParaRPr>
          </a:p>
          <a:p>
            <a:endParaRPr lang="en-US"/>
          </a:p>
          <a:p>
            <a:r>
              <a:rPr lang="en-US"/>
              <a:t>https://markets.businessinsider.com/news/currencies/decentraland-metaverse-casino-crypto-gambling-poker-2022-2 </a:t>
            </a:r>
            <a:endParaRPr lang="en-US">
              <a:cs typeface="Calibri"/>
            </a:endParaRPr>
          </a:p>
        </p:txBody>
      </p:sp>
      <p:sp>
        <p:nvSpPr>
          <p:cNvPr id="4" name="Slide Number Placeholder 3"/>
          <p:cNvSpPr>
            <a:spLocks noGrp="1"/>
          </p:cNvSpPr>
          <p:nvPr>
            <p:ph type="sldNum" sz="quarter" idx="10"/>
          </p:nvPr>
        </p:nvSpPr>
        <p:spPr/>
        <p:txBody>
          <a:bodyPr/>
          <a:lstStyle/>
          <a:p>
            <a:fld id="{CC658A1D-0978-48B2-8724-6F58874D8DD9}" type="slidenum">
              <a:rPr lang="en-US" smtClean="0"/>
              <a:t>44</a:t>
            </a:fld>
            <a:endParaRPr lang="en-US"/>
          </a:p>
        </p:txBody>
      </p:sp>
    </p:spTree>
    <p:extLst>
      <p:ext uri="{BB962C8B-B14F-4D97-AF65-F5344CB8AC3E}">
        <p14:creationId xmlns:p14="http://schemas.microsoft.com/office/powerpoint/2010/main" val="213180768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you can find</a:t>
            </a:r>
          </a:p>
          <a:p>
            <a:pPr marL="171450" indent="-171450">
              <a:buFontTx/>
              <a:buChar char="-"/>
            </a:pPr>
            <a:r>
              <a:rPr lang="en-US"/>
              <a:t>Tips and education</a:t>
            </a:r>
          </a:p>
          <a:p>
            <a:pPr marL="171450" indent="-171450">
              <a:buFontTx/>
              <a:buChar char="-"/>
            </a:pPr>
            <a:r>
              <a:rPr lang="en-US"/>
              <a:t>Marketing materials</a:t>
            </a:r>
          </a:p>
          <a:p>
            <a:pPr marL="171450" indent="-171450">
              <a:buFontTx/>
              <a:buChar char="-"/>
            </a:pPr>
            <a:r>
              <a:rPr lang="en-US"/>
              <a:t>Testimonials </a:t>
            </a:r>
          </a:p>
          <a:p>
            <a:pPr marL="171450" indent="-171450">
              <a:buFontTx/>
              <a:buChar char="-"/>
            </a:pPr>
            <a:r>
              <a:rPr lang="en-US"/>
              <a:t>Online quiz</a:t>
            </a:r>
          </a:p>
          <a:p>
            <a:pPr marL="171450" indent="-171450">
              <a:buFontTx/>
              <a:buChar char="-"/>
            </a:pPr>
            <a:r>
              <a:rPr lang="en-US"/>
              <a:t>And</a:t>
            </a:r>
          </a:p>
          <a:p>
            <a:pPr marL="171450" indent="-171450">
              <a:buFontTx/>
              <a:buChar char="-"/>
            </a:pPr>
            <a:endParaRPr lang="en-US"/>
          </a:p>
          <a:p>
            <a:r>
              <a:rPr lang="en-US">
                <a:ea typeface="+mn-lt"/>
                <a:cs typeface="+mn-lt"/>
              </a:rPr>
              <a:t>Change the Game program</a:t>
            </a:r>
          </a:p>
          <a:p>
            <a:r>
              <a:rPr lang="en-US">
                <a:ea typeface="+mn-lt"/>
                <a:cs typeface="+mn-lt"/>
              </a:rPr>
              <a:t>Smart Gaming presentations in Schools (Middle school, High school, College)</a:t>
            </a:r>
          </a:p>
        </p:txBody>
      </p:sp>
      <p:sp>
        <p:nvSpPr>
          <p:cNvPr id="4" name="Slide Number Placeholder 3"/>
          <p:cNvSpPr>
            <a:spLocks noGrp="1"/>
          </p:cNvSpPr>
          <p:nvPr>
            <p:ph type="sldNum" sz="quarter" idx="5"/>
          </p:nvPr>
        </p:nvSpPr>
        <p:spPr/>
        <p:txBody>
          <a:bodyPr/>
          <a:lstStyle/>
          <a:p>
            <a:fld id="{E5F5C321-54D9-4AE9-8619-E2CB4F94346C}" type="slidenum">
              <a:rPr lang="en-US" smtClean="0"/>
              <a:t>51</a:t>
            </a:fld>
            <a:endParaRPr lang="en-US"/>
          </a:p>
        </p:txBody>
      </p:sp>
    </p:spTree>
    <p:extLst>
      <p:ext uri="{BB962C8B-B14F-4D97-AF65-F5344CB8AC3E}">
        <p14:creationId xmlns:p14="http://schemas.microsoft.com/office/powerpoint/2010/main" val="2690268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0"/>
            <a:endParaRPr lang="en-US"/>
          </a:p>
        </p:txBody>
      </p:sp>
      <p:sp>
        <p:nvSpPr>
          <p:cNvPr id="4" name="Slide Number Placeholder 3"/>
          <p:cNvSpPr>
            <a:spLocks noGrp="1"/>
          </p:cNvSpPr>
          <p:nvPr>
            <p:ph type="sldNum" sz="quarter" idx="10"/>
          </p:nvPr>
        </p:nvSpPr>
        <p:spPr/>
        <p:txBody>
          <a:bodyPr/>
          <a:lstStyle/>
          <a:p>
            <a:fld id="{D1FC6702-A1EB-4CEB-B12E-672BBFCE9EC3}" type="slidenum">
              <a:rPr lang="en-US" smtClean="0"/>
              <a:pPr/>
              <a:t>54</a:t>
            </a:fld>
            <a:endParaRPr lang="en-US"/>
          </a:p>
        </p:txBody>
      </p:sp>
    </p:spTree>
    <p:extLst>
      <p:ext uri="{BB962C8B-B14F-4D97-AF65-F5344CB8AC3E}">
        <p14:creationId xmlns:p14="http://schemas.microsoft.com/office/powerpoint/2010/main" val="31704690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Neighboring states</a:t>
            </a:r>
          </a:p>
        </p:txBody>
      </p:sp>
      <p:sp>
        <p:nvSpPr>
          <p:cNvPr id="4" name="Slide Number Placeholder 3"/>
          <p:cNvSpPr>
            <a:spLocks noGrp="1"/>
          </p:cNvSpPr>
          <p:nvPr>
            <p:ph type="sldNum" sz="quarter" idx="5"/>
          </p:nvPr>
        </p:nvSpPr>
        <p:spPr/>
        <p:txBody>
          <a:bodyPr/>
          <a:lstStyle/>
          <a:p>
            <a:fld id="{E5F5C321-54D9-4AE9-8619-E2CB4F94346C}" type="slidenum">
              <a:rPr lang="en-US" smtClean="0"/>
              <a:t>6</a:t>
            </a:fld>
            <a:endParaRPr lang="en-US"/>
          </a:p>
        </p:txBody>
      </p:sp>
    </p:spTree>
    <p:extLst>
      <p:ext uri="{BB962C8B-B14F-4D97-AF65-F5344CB8AC3E}">
        <p14:creationId xmlns:p14="http://schemas.microsoft.com/office/powerpoint/2010/main" val="4404218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post in the chat how you would define gambling </a:t>
            </a:r>
          </a:p>
        </p:txBody>
      </p:sp>
      <p:sp>
        <p:nvSpPr>
          <p:cNvPr id="4" name="Slide Number Placeholder 3"/>
          <p:cNvSpPr>
            <a:spLocks noGrp="1"/>
          </p:cNvSpPr>
          <p:nvPr>
            <p:ph type="sldNum" sz="quarter" idx="5"/>
          </p:nvPr>
        </p:nvSpPr>
        <p:spPr/>
        <p:txBody>
          <a:bodyPr/>
          <a:lstStyle/>
          <a:p>
            <a:fld id="{2872878F-3490-4270-B359-92D1E98541DE}" type="slidenum">
              <a:rPr lang="en-US" smtClean="0"/>
              <a:t>9</a:t>
            </a:fld>
            <a:endParaRPr lang="en-US"/>
          </a:p>
        </p:txBody>
      </p:sp>
    </p:spTree>
    <p:extLst>
      <p:ext uri="{BB962C8B-B14F-4D97-AF65-F5344CB8AC3E}">
        <p14:creationId xmlns:p14="http://schemas.microsoft.com/office/powerpoint/2010/main" val="1933701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Is the bet itself the thrill?</a:t>
            </a:r>
            <a:r>
              <a:rPr lang="en-US" baseline="0"/>
              <a:t>  Or the sought reward?  </a:t>
            </a:r>
            <a:endParaRPr lang="en-US"/>
          </a:p>
        </p:txBody>
      </p:sp>
      <p:sp>
        <p:nvSpPr>
          <p:cNvPr id="4" name="Slide Number Placeholder 3"/>
          <p:cNvSpPr>
            <a:spLocks noGrp="1"/>
          </p:cNvSpPr>
          <p:nvPr>
            <p:ph type="sldNum" sz="quarter" idx="10"/>
          </p:nvPr>
        </p:nvSpPr>
        <p:spPr/>
        <p:txBody>
          <a:bodyPr/>
          <a:lstStyle/>
          <a:p>
            <a:fld id="{4D3DCC79-6F5A-4F6E-8BFA-BB19645D564A}" type="slidenum">
              <a:rPr lang="en-US" smtClean="0"/>
              <a:pPr/>
              <a:t>10</a:t>
            </a:fld>
            <a:endParaRPr lang="en-US"/>
          </a:p>
        </p:txBody>
      </p:sp>
    </p:spTree>
    <p:extLst>
      <p:ext uri="{BB962C8B-B14F-4D97-AF65-F5344CB8AC3E}">
        <p14:creationId xmlns:p14="http://schemas.microsoft.com/office/powerpoint/2010/main" val="18466938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defRPr/>
            </a:pPr>
            <a:r>
              <a:rPr lang="en-US">
                <a:solidFill>
                  <a:srgbClr val="FF0000"/>
                </a:solidFill>
                <a:ea typeface="Calibri"/>
                <a:cs typeface="Calibri"/>
              </a:rPr>
              <a:t>VLT – Video Lottery Terminal </a:t>
            </a:r>
          </a:p>
          <a:p>
            <a:pPr>
              <a:defRPr/>
            </a:pPr>
            <a:r>
              <a:rPr lang="en-US">
                <a:solidFill>
                  <a:srgbClr val="FF0000"/>
                </a:solidFill>
                <a:ea typeface="Calibri"/>
                <a:cs typeface="Calibri"/>
              </a:rPr>
              <a:t>Running Numbers</a:t>
            </a:r>
          </a:p>
          <a:p>
            <a:pPr>
              <a:defRPr/>
            </a:pPr>
            <a:r>
              <a:rPr lang="en-US">
                <a:solidFill>
                  <a:srgbClr val="FF0000"/>
                </a:solidFill>
                <a:ea typeface="Calibri"/>
                <a:cs typeface="Calibri"/>
              </a:rPr>
              <a:t>Internet Gambling </a:t>
            </a:r>
          </a:p>
          <a:p>
            <a:pPr>
              <a:defRPr/>
            </a:pPr>
            <a:r>
              <a:rPr lang="en-US">
                <a:solidFill>
                  <a:srgbClr val="FF0000"/>
                </a:solidFill>
                <a:ea typeface="Calibri"/>
                <a:cs typeface="Calibri"/>
              </a:rPr>
              <a:t>Day Trading – Stocks</a:t>
            </a:r>
          </a:p>
          <a:p>
            <a:pPr>
              <a:defRPr/>
            </a:pPr>
            <a:endParaRPr lang="en-US">
              <a:solidFill>
                <a:srgbClr val="FF0000"/>
              </a:solidFill>
              <a:ea typeface="Calibri"/>
              <a:cs typeface="Calibri"/>
            </a:endParaRPr>
          </a:p>
        </p:txBody>
      </p:sp>
      <p:sp>
        <p:nvSpPr>
          <p:cNvPr id="4" name="Slide Number Placeholder 3"/>
          <p:cNvSpPr>
            <a:spLocks noGrp="1"/>
          </p:cNvSpPr>
          <p:nvPr>
            <p:ph type="sldNum" sz="quarter" idx="10"/>
          </p:nvPr>
        </p:nvSpPr>
        <p:spPr/>
        <p:txBody>
          <a:bodyPr/>
          <a:lstStyle/>
          <a:p>
            <a:pPr>
              <a:defRPr/>
            </a:pPr>
            <a:fld id="{9D71E85A-1414-4C4E-9AAD-2EBC5D718A43}" type="slidenum">
              <a:rPr lang="en-US" smtClean="0"/>
              <a:pPr>
                <a:defRPr/>
              </a:pPr>
              <a:t>11</a:t>
            </a:fld>
            <a:endParaRPr lang="en-US"/>
          </a:p>
        </p:txBody>
      </p:sp>
    </p:spTree>
    <p:extLst>
      <p:ext uri="{BB962C8B-B14F-4D97-AF65-F5344CB8AC3E}">
        <p14:creationId xmlns:p14="http://schemas.microsoft.com/office/powerpoint/2010/main" val="37018098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•Behavioral Conditioned Gambler</a:t>
            </a:r>
          </a:p>
          <a:p>
            <a:pPr marL="171450" indent="-171450">
              <a:buFont typeface="Calibri"/>
              <a:buChar char="-"/>
            </a:pPr>
            <a:r>
              <a:rPr lang="en-US"/>
              <a:t>Convinced they have a system</a:t>
            </a:r>
            <a:endParaRPr lang="en-US">
              <a:ea typeface="Calibri"/>
              <a:cs typeface="Calibri"/>
            </a:endParaRPr>
          </a:p>
          <a:p>
            <a:pPr marL="171450" indent="-171450">
              <a:buFont typeface="Calibri"/>
              <a:buChar char="-"/>
            </a:pPr>
            <a:r>
              <a:rPr lang="en-US"/>
              <a:t>High Illusion of Control and Fallacies</a:t>
            </a:r>
            <a:endParaRPr lang="en-US">
              <a:ea typeface="Calibri" panose="020F0502020204030204"/>
              <a:cs typeface="Calibri" panose="020F0502020204030204"/>
            </a:endParaRPr>
          </a:p>
          <a:p>
            <a:pPr marL="171450" indent="-171450">
              <a:buFont typeface="Calibri"/>
              <a:buChar char="-"/>
            </a:pPr>
            <a:r>
              <a:rPr lang="en-US"/>
              <a:t>Low sensation seeking low depression</a:t>
            </a:r>
            <a:endParaRPr lang="en-US">
              <a:ea typeface="Calibri" panose="020F0502020204030204"/>
              <a:cs typeface="Calibri" panose="020F0502020204030204"/>
            </a:endParaRPr>
          </a:p>
          <a:p>
            <a:pPr marL="171450" indent="-171450">
              <a:buFont typeface="Calibri"/>
              <a:buChar char="-"/>
            </a:pPr>
            <a:r>
              <a:rPr lang="en-US"/>
              <a:t>Maintained by environmental contingencies</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•Emotionally Vulnerable Gambler</a:t>
            </a:r>
            <a:endParaRPr lang="en-US">
              <a:ea typeface="Calibri"/>
              <a:cs typeface="Calibri"/>
            </a:endParaRPr>
          </a:p>
          <a:p>
            <a:pPr marL="171450" indent="-171450">
              <a:buFont typeface="Calibri"/>
              <a:buChar char="-"/>
            </a:pPr>
            <a:r>
              <a:rPr lang="en-US"/>
              <a:t>Alexithymia (uh-lek-</a:t>
            </a:r>
            <a:r>
              <a:rPr lang="en-US" err="1"/>
              <a:t>suh</a:t>
            </a:r>
            <a:r>
              <a:rPr lang="en-US"/>
              <a:t>-</a:t>
            </a:r>
            <a:r>
              <a:rPr lang="en-US" err="1"/>
              <a:t>thai</a:t>
            </a:r>
            <a:r>
              <a:rPr lang="en-US"/>
              <a:t>-mee-uh)  – difficulty recognizing emotions</a:t>
            </a:r>
            <a:endParaRPr lang="en-US">
              <a:ea typeface="Calibri" panose="020F0502020204030204"/>
              <a:cs typeface="Calibri" panose="020F0502020204030204"/>
            </a:endParaRPr>
          </a:p>
          <a:p>
            <a:pPr marL="171450" indent="-171450">
              <a:buFont typeface="Calibri"/>
              <a:buChar char="-"/>
            </a:pPr>
            <a:r>
              <a:rPr lang="en-US"/>
              <a:t>Low impulsivity, High Depression, past trauma, poor coping</a:t>
            </a:r>
            <a:endParaRPr lang="en-US">
              <a:ea typeface="Calibri" panose="020F0502020204030204"/>
              <a:cs typeface="Calibri" panose="020F0502020204030204"/>
            </a:endParaRPr>
          </a:p>
          <a:p>
            <a:endParaRPr lang="en-US">
              <a:ea typeface="Calibri" panose="020F0502020204030204"/>
              <a:cs typeface="Calibri" panose="020F0502020204030204"/>
            </a:endParaRPr>
          </a:p>
          <a:p>
            <a:r>
              <a:rPr lang="en-US"/>
              <a:t>•Antisocial Impulsive Gambler</a:t>
            </a:r>
            <a:endParaRPr lang="en-US">
              <a:ea typeface="Calibri"/>
              <a:cs typeface="Calibri"/>
            </a:endParaRPr>
          </a:p>
          <a:p>
            <a:pPr marL="171450" indent="-171450">
              <a:buFont typeface="Calibri"/>
              <a:buChar char="-"/>
            </a:pPr>
            <a:r>
              <a:rPr lang="en-US"/>
              <a:t>High sensation seeking, impulsivity, depression</a:t>
            </a:r>
            <a:endParaRPr lang="en-US">
              <a:ea typeface="Calibri" panose="020F0502020204030204"/>
              <a:cs typeface="Calibri" panose="020F0502020204030204"/>
            </a:endParaRPr>
          </a:p>
          <a:p>
            <a:pPr marL="171450" indent="-171450">
              <a:buFont typeface="Calibri"/>
              <a:buChar char="-"/>
            </a:pPr>
            <a:r>
              <a:rPr lang="en-US"/>
              <a:t>Alexithymia</a:t>
            </a:r>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2872878F-3490-4270-B359-92D1E98541DE}" type="slidenum">
              <a:rPr lang="en-US" smtClean="0"/>
              <a:t>12</a:t>
            </a:fld>
            <a:endParaRPr lang="en-US"/>
          </a:p>
        </p:txBody>
      </p:sp>
    </p:spTree>
    <p:extLst>
      <p:ext uri="{BB962C8B-B14F-4D97-AF65-F5344CB8AC3E}">
        <p14:creationId xmlns:p14="http://schemas.microsoft.com/office/powerpoint/2010/main" val="33822984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defTabSz="931723">
              <a:defRPr/>
            </a:pPr>
            <a:r>
              <a:rPr lang="en-US"/>
              <a:t>When it is not a disorder, PG can still be a problem. Combination of beliefs and behaviors that impact us and those around us</a:t>
            </a:r>
          </a:p>
        </p:txBody>
      </p:sp>
      <p:sp>
        <p:nvSpPr>
          <p:cNvPr id="4" name="Slide Number Placeholder 3"/>
          <p:cNvSpPr>
            <a:spLocks noGrp="1"/>
          </p:cNvSpPr>
          <p:nvPr>
            <p:ph type="sldNum" sz="quarter" idx="10"/>
          </p:nvPr>
        </p:nvSpPr>
        <p:spPr/>
        <p:txBody>
          <a:bodyPr/>
          <a:lstStyle/>
          <a:p>
            <a:fld id="{FDE9ADEA-FBD8-4B95-B6C8-6239DC51A732}" type="slidenum">
              <a:rPr lang="en-US" smtClean="0"/>
              <a:pPr/>
              <a:t>13</a:t>
            </a:fld>
            <a:endParaRPr lang="en-US"/>
          </a:p>
        </p:txBody>
      </p:sp>
    </p:spTree>
    <p:extLst>
      <p:ext uri="{BB962C8B-B14F-4D97-AF65-F5344CB8AC3E}">
        <p14:creationId xmlns:p14="http://schemas.microsoft.com/office/powerpoint/2010/main" val="3231503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3F38B41-08B8-47AA-AB2B-F9BC5115322F}" type="slidenum">
              <a:rPr lang="en-US" smtClean="0"/>
              <a:t>16</a:t>
            </a:fld>
            <a:endParaRPr lang="en-US"/>
          </a:p>
        </p:txBody>
      </p:sp>
    </p:spTree>
    <p:extLst>
      <p:ext uri="{BB962C8B-B14F-4D97-AF65-F5344CB8AC3E}">
        <p14:creationId xmlns:p14="http://schemas.microsoft.com/office/powerpoint/2010/main" val="68374266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16A8B1D-B095-EB89-7A0D-14F7E7709293}"/>
              </a:ext>
            </a:extLst>
          </p:cNvPr>
          <p:cNvSpPr>
            <a:spLocks noGrp="1"/>
          </p:cNvSpPr>
          <p:nvPr>
            <p:ph type="ctrTitle"/>
          </p:nvPr>
        </p:nvSpPr>
        <p:spPr>
          <a:xfrm>
            <a:off x="1524000" y="1122363"/>
            <a:ext cx="9144000" cy="2387600"/>
          </a:xfrm>
        </p:spPr>
        <p:txBody>
          <a:bodyPr anchor="b">
            <a:normAutofit/>
          </a:bodyPr>
          <a:lstStyle>
            <a:lvl1pPr algn="ctr">
              <a:defRPr sz="6000" b="1">
                <a:latin typeface="+mj-lt"/>
              </a:defRPr>
            </a:lvl1pPr>
          </a:lstStyle>
          <a:p>
            <a:r>
              <a:rPr lang="en-US"/>
              <a:t>Click to edit Master title style</a:t>
            </a:r>
          </a:p>
        </p:txBody>
      </p:sp>
      <p:sp>
        <p:nvSpPr>
          <p:cNvPr id="3" name="Subtitle 2">
            <a:extLst>
              <a:ext uri="{FF2B5EF4-FFF2-40B4-BE49-F238E27FC236}">
                <a16:creationId xmlns:a16="http://schemas.microsoft.com/office/drawing/2014/main" xmlns="" id="{030631F9-589D-9F1C-2836-BA08589337B6}"/>
              </a:ext>
            </a:extLst>
          </p:cNvPr>
          <p:cNvSpPr>
            <a:spLocks noGrp="1"/>
          </p:cNvSpPr>
          <p:nvPr>
            <p:ph type="subTitle" idx="1"/>
          </p:nvPr>
        </p:nvSpPr>
        <p:spPr>
          <a:xfrm>
            <a:off x="1524000" y="3602038"/>
            <a:ext cx="9144000" cy="1655762"/>
          </a:xfrm>
        </p:spPr>
        <p:txBody>
          <a:bodyPr>
            <a:normAutofit/>
          </a:bodyPr>
          <a:lstStyle>
            <a:lvl1pPr marL="0" indent="0" algn="ctr">
              <a:buNone/>
              <a:defRPr sz="2800">
                <a:solidFill>
                  <a:srgbClr val="595959"/>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10" name="Picture 9" descr="Text&#10;&#10;Description automatically generated with low confidence">
            <a:extLst>
              <a:ext uri="{FF2B5EF4-FFF2-40B4-BE49-F238E27FC236}">
                <a16:creationId xmlns:a16="http://schemas.microsoft.com/office/drawing/2014/main" xmlns="" id="{C453C77E-C186-FEB1-F2E2-73B9938D56D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3475" y="545674"/>
            <a:ext cx="5368031" cy="969228"/>
          </a:xfrm>
          <a:prstGeom prst="rect">
            <a:avLst/>
          </a:prstGeom>
        </p:spPr>
      </p:pic>
    </p:spTree>
    <p:extLst>
      <p:ext uri="{BB962C8B-B14F-4D97-AF65-F5344CB8AC3E}">
        <p14:creationId xmlns:p14="http://schemas.microsoft.com/office/powerpoint/2010/main" val="7526502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CC5D18-C0C0-04FD-7476-02BD11827E6C}"/>
              </a:ext>
            </a:extLst>
          </p:cNvPr>
          <p:cNvSpPr>
            <a:spLocks noGrp="1"/>
          </p:cNvSpPr>
          <p:nvPr>
            <p:ph type="title"/>
          </p:nvPr>
        </p:nvSpPr>
        <p:spPr/>
        <p:txBody>
          <a:bodyPr/>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xmlns="" id="{EC698970-DED9-BF5B-5AA3-AE371848F10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10;&#10;Description automatically generated with low confidence">
            <a:extLst>
              <a:ext uri="{FF2B5EF4-FFF2-40B4-BE49-F238E27FC236}">
                <a16:creationId xmlns:a16="http://schemas.microsoft.com/office/drawing/2014/main" xmlns="" id="{45F76751-DFA8-A4A2-E915-09676A4C98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8" name="Slide Number Placeholder 5">
            <a:extLst>
              <a:ext uri="{FF2B5EF4-FFF2-40B4-BE49-F238E27FC236}">
                <a16:creationId xmlns:a16="http://schemas.microsoft.com/office/drawing/2014/main" xmlns="" id="{7B600458-5C7D-0C2B-50E4-C76AB4535BB7}"/>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73053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0610EE1B-20B5-3E4B-D953-393B59B1ED09}"/>
              </a:ext>
            </a:extLst>
          </p:cNvPr>
          <p:cNvSpPr>
            <a:spLocks noGrp="1"/>
          </p:cNvSpPr>
          <p:nvPr>
            <p:ph type="title" orient="vert"/>
          </p:nvPr>
        </p:nvSpPr>
        <p:spPr>
          <a:xfrm>
            <a:off x="8724900" y="365125"/>
            <a:ext cx="2628900" cy="5811838"/>
          </a:xfrm>
        </p:spPr>
        <p:txBody>
          <a:bodyPr vert="eaVert"/>
          <a:lstStyle>
            <a:lvl1pPr>
              <a:defRPr b="1"/>
            </a:lvl1pPr>
          </a:lstStyle>
          <a:p>
            <a:r>
              <a:rPr lang="en-US"/>
              <a:t>Click to edit Master title style</a:t>
            </a:r>
          </a:p>
        </p:txBody>
      </p:sp>
      <p:sp>
        <p:nvSpPr>
          <p:cNvPr id="3" name="Vertical Text Placeholder 2">
            <a:extLst>
              <a:ext uri="{FF2B5EF4-FFF2-40B4-BE49-F238E27FC236}">
                <a16:creationId xmlns:a16="http://schemas.microsoft.com/office/drawing/2014/main" xmlns="" id="{D66527C5-8A23-E7A9-F129-86D7BBC4A01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descr="Text&#10;&#10;Description automatically generated with low confidence">
            <a:extLst>
              <a:ext uri="{FF2B5EF4-FFF2-40B4-BE49-F238E27FC236}">
                <a16:creationId xmlns:a16="http://schemas.microsoft.com/office/drawing/2014/main" xmlns="" id="{79D3D34F-EA7C-A02F-1FD3-F32F294F057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8" name="Slide Number Placeholder 5">
            <a:extLst>
              <a:ext uri="{FF2B5EF4-FFF2-40B4-BE49-F238E27FC236}">
                <a16:creationId xmlns:a16="http://schemas.microsoft.com/office/drawing/2014/main" xmlns="" id="{E71B1AA5-AFE9-A8EB-9D69-206AAF8DC823}"/>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645832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Main point">
  <p:cSld name="Main point">
    <p:bg>
      <p:bgPr>
        <a:solidFill>
          <a:schemeClr val="dk2"/>
        </a:solidFill>
        <a:effectLst/>
      </p:bgPr>
    </p:bg>
    <p:spTree>
      <p:nvGrpSpPr>
        <p:cNvPr id="1" name="Shape 35"/>
        <p:cNvGrpSpPr/>
        <p:nvPr/>
      </p:nvGrpSpPr>
      <p:grpSpPr>
        <a:xfrm>
          <a:off x="0" y="0"/>
          <a:ext cx="0" cy="0"/>
          <a:chOff x="0" y="0"/>
          <a:chExt cx="0" cy="0"/>
        </a:xfrm>
      </p:grpSpPr>
      <p:sp>
        <p:nvSpPr>
          <p:cNvPr id="36" name="Google Shape;36;g26517943b4f_2_30"/>
          <p:cNvSpPr txBox="1">
            <a:spLocks noGrp="1"/>
          </p:cNvSpPr>
          <p:nvPr>
            <p:ph type="title"/>
          </p:nvPr>
        </p:nvSpPr>
        <p:spPr>
          <a:xfrm>
            <a:off x="653667" y="701800"/>
            <a:ext cx="7491600" cy="5454400"/>
          </a:xfrm>
          <a:prstGeom prst="rect">
            <a:avLst/>
          </a:prstGeom>
        </p:spPr>
        <p:txBody>
          <a:bodyPr spcFirstLastPara="1" wrap="square" lIns="121900" tIns="121900" rIns="121900" bIns="121900" anchor="ctr" anchorCtr="0">
            <a:normAutofit/>
          </a:bodyPr>
          <a:lstStyle>
            <a:lvl1pPr lvl="0">
              <a:spcBef>
                <a:spcPts val="0"/>
              </a:spcBef>
              <a:spcAft>
                <a:spcPts val="0"/>
              </a:spcAft>
              <a:buClr>
                <a:schemeClr val="lt1"/>
              </a:buClr>
              <a:buSzPts val="6400"/>
              <a:buFont typeface="Lato"/>
              <a:buNone/>
              <a:defRPr sz="6400" b="0">
                <a:solidFill>
                  <a:schemeClr val="lt1"/>
                </a:solidFill>
                <a:latin typeface="Lato"/>
                <a:ea typeface="Lato"/>
                <a:cs typeface="Lato"/>
                <a:sym typeface="Lato"/>
              </a:defRPr>
            </a:lvl1pPr>
            <a:lvl2pPr lvl="1">
              <a:spcBef>
                <a:spcPts val="0"/>
              </a:spcBef>
              <a:spcAft>
                <a:spcPts val="0"/>
              </a:spcAft>
              <a:buClr>
                <a:schemeClr val="lt1"/>
              </a:buClr>
              <a:buSzPts val="6400"/>
              <a:buFont typeface="Lato"/>
              <a:buNone/>
              <a:defRPr sz="6400" b="0">
                <a:solidFill>
                  <a:schemeClr val="lt1"/>
                </a:solidFill>
                <a:latin typeface="Lato"/>
                <a:ea typeface="Lato"/>
                <a:cs typeface="Lato"/>
                <a:sym typeface="Lato"/>
              </a:defRPr>
            </a:lvl2pPr>
            <a:lvl3pPr lvl="2">
              <a:spcBef>
                <a:spcPts val="0"/>
              </a:spcBef>
              <a:spcAft>
                <a:spcPts val="0"/>
              </a:spcAft>
              <a:buClr>
                <a:schemeClr val="lt1"/>
              </a:buClr>
              <a:buSzPts val="6400"/>
              <a:buFont typeface="Lato"/>
              <a:buNone/>
              <a:defRPr sz="6400" b="0">
                <a:solidFill>
                  <a:schemeClr val="lt1"/>
                </a:solidFill>
                <a:latin typeface="Lato"/>
                <a:ea typeface="Lato"/>
                <a:cs typeface="Lato"/>
                <a:sym typeface="Lato"/>
              </a:defRPr>
            </a:lvl3pPr>
            <a:lvl4pPr lvl="3">
              <a:spcBef>
                <a:spcPts val="0"/>
              </a:spcBef>
              <a:spcAft>
                <a:spcPts val="0"/>
              </a:spcAft>
              <a:buClr>
                <a:schemeClr val="lt1"/>
              </a:buClr>
              <a:buSzPts val="6400"/>
              <a:buFont typeface="Lato"/>
              <a:buNone/>
              <a:defRPr sz="6400" b="0">
                <a:solidFill>
                  <a:schemeClr val="lt1"/>
                </a:solidFill>
                <a:latin typeface="Lato"/>
                <a:ea typeface="Lato"/>
                <a:cs typeface="Lato"/>
                <a:sym typeface="Lato"/>
              </a:defRPr>
            </a:lvl4pPr>
            <a:lvl5pPr lvl="4">
              <a:spcBef>
                <a:spcPts val="0"/>
              </a:spcBef>
              <a:spcAft>
                <a:spcPts val="0"/>
              </a:spcAft>
              <a:buClr>
                <a:schemeClr val="lt1"/>
              </a:buClr>
              <a:buSzPts val="6400"/>
              <a:buFont typeface="Lato"/>
              <a:buNone/>
              <a:defRPr sz="6400" b="0">
                <a:solidFill>
                  <a:schemeClr val="lt1"/>
                </a:solidFill>
                <a:latin typeface="Lato"/>
                <a:ea typeface="Lato"/>
                <a:cs typeface="Lato"/>
                <a:sym typeface="Lato"/>
              </a:defRPr>
            </a:lvl5pPr>
            <a:lvl6pPr lvl="5">
              <a:spcBef>
                <a:spcPts val="0"/>
              </a:spcBef>
              <a:spcAft>
                <a:spcPts val="0"/>
              </a:spcAft>
              <a:buClr>
                <a:schemeClr val="lt1"/>
              </a:buClr>
              <a:buSzPts val="6400"/>
              <a:buFont typeface="Lato"/>
              <a:buNone/>
              <a:defRPr sz="6400" b="0">
                <a:solidFill>
                  <a:schemeClr val="lt1"/>
                </a:solidFill>
                <a:latin typeface="Lato"/>
                <a:ea typeface="Lato"/>
                <a:cs typeface="Lato"/>
                <a:sym typeface="Lato"/>
              </a:defRPr>
            </a:lvl6pPr>
            <a:lvl7pPr lvl="6">
              <a:spcBef>
                <a:spcPts val="0"/>
              </a:spcBef>
              <a:spcAft>
                <a:spcPts val="0"/>
              </a:spcAft>
              <a:buClr>
                <a:schemeClr val="lt1"/>
              </a:buClr>
              <a:buSzPts val="6400"/>
              <a:buFont typeface="Lato"/>
              <a:buNone/>
              <a:defRPr sz="6400" b="0">
                <a:solidFill>
                  <a:schemeClr val="lt1"/>
                </a:solidFill>
                <a:latin typeface="Lato"/>
                <a:ea typeface="Lato"/>
                <a:cs typeface="Lato"/>
                <a:sym typeface="Lato"/>
              </a:defRPr>
            </a:lvl7pPr>
            <a:lvl8pPr lvl="7">
              <a:spcBef>
                <a:spcPts val="0"/>
              </a:spcBef>
              <a:spcAft>
                <a:spcPts val="0"/>
              </a:spcAft>
              <a:buClr>
                <a:schemeClr val="lt1"/>
              </a:buClr>
              <a:buSzPts val="6400"/>
              <a:buFont typeface="Lato"/>
              <a:buNone/>
              <a:defRPr sz="6400" b="0">
                <a:solidFill>
                  <a:schemeClr val="lt1"/>
                </a:solidFill>
                <a:latin typeface="Lato"/>
                <a:ea typeface="Lato"/>
                <a:cs typeface="Lato"/>
                <a:sym typeface="Lato"/>
              </a:defRPr>
            </a:lvl8pPr>
            <a:lvl9pPr lvl="8">
              <a:spcBef>
                <a:spcPts val="0"/>
              </a:spcBef>
              <a:spcAft>
                <a:spcPts val="0"/>
              </a:spcAft>
              <a:buClr>
                <a:schemeClr val="lt1"/>
              </a:buClr>
              <a:buSzPts val="6400"/>
              <a:buFont typeface="Lato"/>
              <a:buNone/>
              <a:defRPr sz="6400" b="0">
                <a:solidFill>
                  <a:schemeClr val="lt1"/>
                </a:solidFill>
                <a:latin typeface="Lato"/>
                <a:ea typeface="Lato"/>
                <a:cs typeface="Lato"/>
                <a:sym typeface="Lato"/>
              </a:defRPr>
            </a:lvl9pPr>
          </a:lstStyle>
          <a:p>
            <a:endParaRPr/>
          </a:p>
        </p:txBody>
      </p:sp>
      <p:sp>
        <p:nvSpPr>
          <p:cNvPr id="37" name="Google Shape;37;g26517943b4f_2_30"/>
          <p:cNvSpPr txBox="1">
            <a:spLocks noGrp="1"/>
          </p:cNvSpPr>
          <p:nvPr>
            <p:ph type="sldNum" idx="12"/>
          </p:nvPr>
        </p:nvSpPr>
        <p:spPr>
          <a:xfrm>
            <a:off x="11320333" y="6241346"/>
            <a:ext cx="731600" cy="524800"/>
          </a:xfrm>
          <a:prstGeom prst="rect">
            <a:avLst/>
          </a:prstGeom>
        </p:spPr>
        <p:txBody>
          <a:bodyPr spcFirstLastPara="1" wrap="square" lIns="121900" tIns="121900" rIns="121900" bIns="121900" anchor="ctr" anchorCtr="0">
            <a:normAutofit/>
          </a:bodyPr>
          <a:lstStyle>
            <a:lvl1pPr lvl="0">
              <a:buNone/>
              <a:defRPr>
                <a:solidFill>
                  <a:schemeClr val="lt1"/>
                </a:solidFill>
              </a:defRPr>
            </a:lvl1pPr>
            <a:lvl2pPr lvl="1">
              <a:buNone/>
              <a:defRPr>
                <a:solidFill>
                  <a:schemeClr val="lt1"/>
                </a:solidFill>
              </a:defRPr>
            </a:lvl2pPr>
            <a:lvl3pPr lvl="2">
              <a:buNone/>
              <a:defRPr>
                <a:solidFill>
                  <a:schemeClr val="lt1"/>
                </a:solidFill>
              </a:defRPr>
            </a:lvl3pPr>
            <a:lvl4pPr lvl="3">
              <a:buNone/>
              <a:defRPr>
                <a:solidFill>
                  <a:schemeClr val="lt1"/>
                </a:solidFill>
              </a:defRPr>
            </a:lvl4pPr>
            <a:lvl5pPr lvl="4">
              <a:buNone/>
              <a:defRPr>
                <a:solidFill>
                  <a:schemeClr val="lt1"/>
                </a:solidFill>
              </a:defRPr>
            </a:lvl5pPr>
            <a:lvl6pPr lvl="5">
              <a:buNone/>
              <a:defRPr>
                <a:solidFill>
                  <a:schemeClr val="lt1"/>
                </a:solidFill>
              </a:defRPr>
            </a:lvl6pPr>
            <a:lvl7pPr lvl="6">
              <a:buNone/>
              <a:defRPr>
                <a:solidFill>
                  <a:schemeClr val="lt1"/>
                </a:solidFill>
              </a:defRPr>
            </a:lvl7pPr>
            <a:lvl8pPr lvl="7">
              <a:buNone/>
              <a:defRPr>
                <a:solidFill>
                  <a:schemeClr val="lt1"/>
                </a:solidFill>
              </a:defRPr>
            </a:lvl8pPr>
            <a:lvl9pPr lvl="8">
              <a:buNone/>
              <a:defRPr>
                <a:solidFill>
                  <a:schemeClr val="lt1"/>
                </a:solidFill>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905655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8"/>
        <p:cNvGrpSpPr/>
        <p:nvPr/>
      </p:nvGrpSpPr>
      <p:grpSpPr>
        <a:xfrm>
          <a:off x="0" y="0"/>
          <a:ext cx="0" cy="0"/>
          <a:chOff x="0" y="0"/>
          <a:chExt cx="0" cy="0"/>
        </a:xfrm>
      </p:grpSpPr>
      <p:sp>
        <p:nvSpPr>
          <p:cNvPr id="49" name="Google Shape;49;g26517943b4f_2_43"/>
          <p:cNvSpPr/>
          <p:nvPr/>
        </p:nvSpPr>
        <p:spPr>
          <a:xfrm>
            <a:off x="0" y="6727600"/>
            <a:ext cx="12192000" cy="130400"/>
          </a:xfrm>
          <a:prstGeom prst="rect">
            <a:avLst/>
          </a:prstGeom>
          <a:solidFill>
            <a:schemeClr val="dk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a:p>
        </p:txBody>
      </p:sp>
      <p:sp>
        <p:nvSpPr>
          <p:cNvPr id="50" name="Google Shape;50;g26517943b4f_2_43"/>
          <p:cNvSpPr txBox="1">
            <a:spLocks noGrp="1"/>
          </p:cNvSpPr>
          <p:nvPr>
            <p:ph type="title" hasCustomPrompt="1"/>
          </p:nvPr>
        </p:nvSpPr>
        <p:spPr>
          <a:xfrm>
            <a:off x="415600" y="1644133"/>
            <a:ext cx="11360800" cy="2146800"/>
          </a:xfrm>
          <a:prstGeom prst="rect">
            <a:avLst/>
          </a:prstGeom>
        </p:spPr>
        <p:txBody>
          <a:bodyPr spcFirstLastPara="1" wrap="square" lIns="121900" tIns="121900" rIns="121900" bIns="121900" anchor="b" anchorCtr="0">
            <a:normAutofit/>
          </a:bodyPr>
          <a:lstStyle>
            <a:lvl1pPr lvl="0" algn="ctr">
              <a:spcBef>
                <a:spcPts val="0"/>
              </a:spcBef>
              <a:spcAft>
                <a:spcPts val="0"/>
              </a:spcAft>
              <a:buSzPts val="13300"/>
              <a:buFont typeface="Lato"/>
              <a:buNone/>
              <a:defRPr sz="13300">
                <a:latin typeface="Lato"/>
                <a:ea typeface="Lato"/>
                <a:cs typeface="Lato"/>
                <a:sym typeface="Lato"/>
              </a:defRPr>
            </a:lvl1pPr>
            <a:lvl2pPr lvl="1" algn="ctr">
              <a:spcBef>
                <a:spcPts val="0"/>
              </a:spcBef>
              <a:spcAft>
                <a:spcPts val="0"/>
              </a:spcAft>
              <a:buSzPts val="13300"/>
              <a:buFont typeface="Lato"/>
              <a:buNone/>
              <a:defRPr sz="13300">
                <a:latin typeface="Lato"/>
                <a:ea typeface="Lato"/>
                <a:cs typeface="Lato"/>
                <a:sym typeface="Lato"/>
              </a:defRPr>
            </a:lvl2pPr>
            <a:lvl3pPr lvl="2" algn="ctr">
              <a:spcBef>
                <a:spcPts val="0"/>
              </a:spcBef>
              <a:spcAft>
                <a:spcPts val="0"/>
              </a:spcAft>
              <a:buSzPts val="13300"/>
              <a:buFont typeface="Lato"/>
              <a:buNone/>
              <a:defRPr sz="13300">
                <a:latin typeface="Lato"/>
                <a:ea typeface="Lato"/>
                <a:cs typeface="Lato"/>
                <a:sym typeface="Lato"/>
              </a:defRPr>
            </a:lvl3pPr>
            <a:lvl4pPr lvl="3" algn="ctr">
              <a:spcBef>
                <a:spcPts val="0"/>
              </a:spcBef>
              <a:spcAft>
                <a:spcPts val="0"/>
              </a:spcAft>
              <a:buSzPts val="13300"/>
              <a:buFont typeface="Lato"/>
              <a:buNone/>
              <a:defRPr sz="13300">
                <a:latin typeface="Lato"/>
                <a:ea typeface="Lato"/>
                <a:cs typeface="Lato"/>
                <a:sym typeface="Lato"/>
              </a:defRPr>
            </a:lvl4pPr>
            <a:lvl5pPr lvl="4" algn="ctr">
              <a:spcBef>
                <a:spcPts val="0"/>
              </a:spcBef>
              <a:spcAft>
                <a:spcPts val="0"/>
              </a:spcAft>
              <a:buSzPts val="13300"/>
              <a:buFont typeface="Lato"/>
              <a:buNone/>
              <a:defRPr sz="13300">
                <a:latin typeface="Lato"/>
                <a:ea typeface="Lato"/>
                <a:cs typeface="Lato"/>
                <a:sym typeface="Lato"/>
              </a:defRPr>
            </a:lvl5pPr>
            <a:lvl6pPr lvl="5" algn="ctr">
              <a:spcBef>
                <a:spcPts val="0"/>
              </a:spcBef>
              <a:spcAft>
                <a:spcPts val="0"/>
              </a:spcAft>
              <a:buSzPts val="13300"/>
              <a:buFont typeface="Lato"/>
              <a:buNone/>
              <a:defRPr sz="13300">
                <a:latin typeface="Lato"/>
                <a:ea typeface="Lato"/>
                <a:cs typeface="Lato"/>
                <a:sym typeface="Lato"/>
              </a:defRPr>
            </a:lvl6pPr>
            <a:lvl7pPr lvl="6" algn="ctr">
              <a:spcBef>
                <a:spcPts val="0"/>
              </a:spcBef>
              <a:spcAft>
                <a:spcPts val="0"/>
              </a:spcAft>
              <a:buSzPts val="13300"/>
              <a:buFont typeface="Lato"/>
              <a:buNone/>
              <a:defRPr sz="13300">
                <a:latin typeface="Lato"/>
                <a:ea typeface="Lato"/>
                <a:cs typeface="Lato"/>
                <a:sym typeface="Lato"/>
              </a:defRPr>
            </a:lvl7pPr>
            <a:lvl8pPr lvl="7" algn="ctr">
              <a:spcBef>
                <a:spcPts val="0"/>
              </a:spcBef>
              <a:spcAft>
                <a:spcPts val="0"/>
              </a:spcAft>
              <a:buSzPts val="13300"/>
              <a:buFont typeface="Lato"/>
              <a:buNone/>
              <a:defRPr sz="13300">
                <a:latin typeface="Lato"/>
                <a:ea typeface="Lato"/>
                <a:cs typeface="Lato"/>
                <a:sym typeface="Lato"/>
              </a:defRPr>
            </a:lvl8pPr>
            <a:lvl9pPr lvl="8" algn="ctr">
              <a:spcBef>
                <a:spcPts val="0"/>
              </a:spcBef>
              <a:spcAft>
                <a:spcPts val="0"/>
              </a:spcAft>
              <a:buSzPts val="13300"/>
              <a:buFont typeface="Lato"/>
              <a:buNone/>
              <a:defRPr sz="13300">
                <a:latin typeface="Lato"/>
                <a:ea typeface="Lato"/>
                <a:cs typeface="Lato"/>
                <a:sym typeface="Lato"/>
              </a:defRPr>
            </a:lvl9pPr>
          </a:lstStyle>
          <a:p>
            <a:r>
              <a:t>xx%</a:t>
            </a:r>
          </a:p>
        </p:txBody>
      </p:sp>
      <p:sp>
        <p:nvSpPr>
          <p:cNvPr id="51" name="Google Shape;51;g26517943b4f_2_43"/>
          <p:cNvSpPr txBox="1">
            <a:spLocks noGrp="1"/>
          </p:cNvSpPr>
          <p:nvPr>
            <p:ph type="body" idx="1"/>
          </p:nvPr>
        </p:nvSpPr>
        <p:spPr>
          <a:xfrm>
            <a:off x="415600" y="3892600"/>
            <a:ext cx="11360800" cy="1428800"/>
          </a:xfrm>
          <a:prstGeom prst="rect">
            <a:avLst/>
          </a:prstGeom>
        </p:spPr>
        <p:txBody>
          <a:bodyPr spcFirstLastPara="1" wrap="square" lIns="121900" tIns="121900" rIns="121900" bIns="121900" anchor="t" anchorCtr="0">
            <a:normAutofit/>
          </a:bodyPr>
          <a:lstStyle>
            <a:lvl1pPr marL="457200" lvl="0" indent="-381000" algn="ctr">
              <a:spcBef>
                <a:spcPts val="0"/>
              </a:spcBef>
              <a:spcAft>
                <a:spcPts val="0"/>
              </a:spcAft>
              <a:buSzPts val="2400"/>
              <a:buChar char="●"/>
              <a:defRPr/>
            </a:lvl1pPr>
            <a:lvl2pPr marL="914400" lvl="1" indent="-349250" algn="ctr">
              <a:spcBef>
                <a:spcPts val="0"/>
              </a:spcBef>
              <a:spcAft>
                <a:spcPts val="0"/>
              </a:spcAft>
              <a:buSzPts val="1900"/>
              <a:buChar char="○"/>
              <a:defRPr/>
            </a:lvl2pPr>
            <a:lvl3pPr marL="1371600" lvl="2" indent="-349250" algn="ctr">
              <a:spcBef>
                <a:spcPts val="0"/>
              </a:spcBef>
              <a:spcAft>
                <a:spcPts val="0"/>
              </a:spcAft>
              <a:buSzPts val="1900"/>
              <a:buChar char="■"/>
              <a:defRPr/>
            </a:lvl3pPr>
            <a:lvl4pPr marL="1828800" lvl="3" indent="-349250" algn="ctr">
              <a:spcBef>
                <a:spcPts val="0"/>
              </a:spcBef>
              <a:spcAft>
                <a:spcPts val="0"/>
              </a:spcAft>
              <a:buSzPts val="1900"/>
              <a:buChar char="●"/>
              <a:defRPr/>
            </a:lvl4pPr>
            <a:lvl5pPr marL="2286000" lvl="4" indent="-349250" algn="ctr">
              <a:spcBef>
                <a:spcPts val="0"/>
              </a:spcBef>
              <a:spcAft>
                <a:spcPts val="0"/>
              </a:spcAft>
              <a:buSzPts val="1900"/>
              <a:buChar char="○"/>
              <a:defRPr/>
            </a:lvl5pPr>
            <a:lvl6pPr marL="2743200" lvl="5" indent="-349250" algn="ctr">
              <a:spcBef>
                <a:spcPts val="0"/>
              </a:spcBef>
              <a:spcAft>
                <a:spcPts val="0"/>
              </a:spcAft>
              <a:buSzPts val="1900"/>
              <a:buChar char="■"/>
              <a:defRPr/>
            </a:lvl6pPr>
            <a:lvl7pPr marL="3200400" lvl="6" indent="-349250" algn="ctr">
              <a:spcBef>
                <a:spcPts val="0"/>
              </a:spcBef>
              <a:spcAft>
                <a:spcPts val="0"/>
              </a:spcAft>
              <a:buSzPts val="1900"/>
              <a:buChar char="●"/>
              <a:defRPr/>
            </a:lvl7pPr>
            <a:lvl8pPr marL="3657600" lvl="7" indent="-349250" algn="ctr">
              <a:spcBef>
                <a:spcPts val="0"/>
              </a:spcBef>
              <a:spcAft>
                <a:spcPts val="0"/>
              </a:spcAft>
              <a:buSzPts val="1900"/>
              <a:buChar char="○"/>
              <a:defRPr/>
            </a:lvl8pPr>
            <a:lvl9pPr marL="4114800" lvl="8" indent="-349250" algn="ctr">
              <a:spcBef>
                <a:spcPts val="0"/>
              </a:spcBef>
              <a:spcAft>
                <a:spcPts val="0"/>
              </a:spcAft>
              <a:buSzPts val="1900"/>
              <a:buChar char="■"/>
              <a:defRPr/>
            </a:lvl9pPr>
          </a:lstStyle>
          <a:p>
            <a:endParaRPr/>
          </a:p>
        </p:txBody>
      </p:sp>
      <p:sp>
        <p:nvSpPr>
          <p:cNvPr id="52" name="Google Shape;52;g26517943b4f_2_43"/>
          <p:cNvSpPr txBox="1">
            <a:spLocks noGrp="1"/>
          </p:cNvSpPr>
          <p:nvPr>
            <p:ph type="sldNum" idx="12"/>
          </p:nvPr>
        </p:nvSpPr>
        <p:spPr>
          <a:xfrm>
            <a:off x="11320333" y="6241346"/>
            <a:ext cx="731600" cy="524800"/>
          </a:xfrm>
          <a:prstGeom prst="rect">
            <a:avLst/>
          </a:prstGeom>
        </p:spPr>
        <p:txBody>
          <a:bodyPr spcFirstLastPara="1" wrap="square" lIns="121900" tIns="121900" rIns="121900" bIns="121900"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0406185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1CDF0E00-121D-32A9-0950-262EAB8FB096}"/>
              </a:ext>
            </a:extLst>
          </p:cNvPr>
          <p:cNvSpPr/>
          <p:nvPr userDrawn="1"/>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94A35D9B-3DAA-FC5F-A28C-D6864D9775E6}"/>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xmlns="" id="{D18B8AD8-E7E8-A646-A98C-B55AB07A2B4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510AD487-4E5D-0C55-D1C4-DAA11F2CC0C3}"/>
              </a:ext>
            </a:extLst>
          </p:cNvPr>
          <p:cNvSpPr>
            <a:spLocks noGrp="1"/>
          </p:cNvSpPr>
          <p:nvPr>
            <p:ph type="sldNum" sz="quarter" idx="12"/>
          </p:nvPr>
        </p:nvSpPr>
        <p:spPr>
          <a:xfrm flipH="1">
            <a:off x="838200" y="6368137"/>
            <a:ext cx="2423604" cy="365125"/>
          </a:xfrm>
        </p:spPr>
        <p:txBody>
          <a:bodyPr/>
          <a:lstStyle>
            <a:lvl1pPr algn="l">
              <a:defRPr sz="1200"/>
            </a:lvl1pPr>
          </a:lstStyle>
          <a:p>
            <a:fld id="{330EA680-D336-4FF7-8B7A-9848BB0A1C32}" type="slidenum">
              <a:rPr lang="en-US" smtClean="0"/>
              <a:t>‹#›</a:t>
            </a:fld>
            <a:endParaRPr lang="en-US"/>
          </a:p>
        </p:txBody>
      </p:sp>
      <p:pic>
        <p:nvPicPr>
          <p:cNvPr id="8" name="Picture 7" descr="Text&#10;&#10;Description automatically generated with low confidence">
            <a:extLst>
              <a:ext uri="{FF2B5EF4-FFF2-40B4-BE49-F238E27FC236}">
                <a16:creationId xmlns:a16="http://schemas.microsoft.com/office/drawing/2014/main" xmlns="" id="{943B3A59-4F47-EA25-B0AC-382923C7133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Tree>
    <p:extLst>
      <p:ext uri="{BB962C8B-B14F-4D97-AF65-F5344CB8AC3E}">
        <p14:creationId xmlns:p14="http://schemas.microsoft.com/office/powerpoint/2010/main" val="34501627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CEE53BB-30FC-F739-36F6-CC40DB70E886}"/>
              </a:ext>
            </a:extLst>
          </p:cNvPr>
          <p:cNvSpPr>
            <a:spLocks noGrp="1"/>
          </p:cNvSpPr>
          <p:nvPr>
            <p:ph type="title"/>
          </p:nvPr>
        </p:nvSpPr>
        <p:spPr>
          <a:xfrm>
            <a:off x="831850" y="1709738"/>
            <a:ext cx="10515600" cy="2852737"/>
          </a:xfrm>
        </p:spPr>
        <p:txBody>
          <a:bodyPr anchor="b"/>
          <a:lstStyle>
            <a:lvl1pPr>
              <a:defRPr sz="6000" b="1"/>
            </a:lvl1pPr>
          </a:lstStyle>
          <a:p>
            <a:r>
              <a:rPr lang="en-US"/>
              <a:t>Click to edit Master title style</a:t>
            </a:r>
          </a:p>
        </p:txBody>
      </p:sp>
      <p:sp>
        <p:nvSpPr>
          <p:cNvPr id="3" name="Text Placeholder 2">
            <a:extLst>
              <a:ext uri="{FF2B5EF4-FFF2-40B4-BE49-F238E27FC236}">
                <a16:creationId xmlns:a16="http://schemas.microsoft.com/office/drawing/2014/main" xmlns="" id="{0741B8D4-8365-201E-2289-24F4756EF9C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pic>
        <p:nvPicPr>
          <p:cNvPr id="7" name="Picture 6" descr="Text&#10;&#10;Description automatically generated with low confidence">
            <a:extLst>
              <a:ext uri="{FF2B5EF4-FFF2-40B4-BE49-F238E27FC236}">
                <a16:creationId xmlns:a16="http://schemas.microsoft.com/office/drawing/2014/main" xmlns="" id="{5DB1AAC5-1DDE-9C56-44C5-8AEDA299DE2F}"/>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8" name="Slide Number Placeholder 5">
            <a:extLst>
              <a:ext uri="{FF2B5EF4-FFF2-40B4-BE49-F238E27FC236}">
                <a16:creationId xmlns:a16="http://schemas.microsoft.com/office/drawing/2014/main" xmlns="" id="{327D618E-D18A-10AB-2665-A2CB53C42D11}"/>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2467126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D8903F-2AC4-A16E-E6E2-139F02EB5C70}"/>
              </a:ext>
            </a:extLst>
          </p:cNvPr>
          <p:cNvSpPr>
            <a:spLocks noGrp="1"/>
          </p:cNvSpPr>
          <p:nvPr>
            <p:ph type="title"/>
          </p:nvPr>
        </p:nvSpPr>
        <p:spPr/>
        <p:txBody>
          <a:bodyPr/>
          <a:lstStyle>
            <a:lvl1pPr>
              <a:defRPr b="1"/>
            </a:lvl1pPr>
          </a:lstStyle>
          <a:p>
            <a:r>
              <a:rPr lang="en-US"/>
              <a:t>Click to edit Master title style</a:t>
            </a:r>
          </a:p>
        </p:txBody>
      </p:sp>
      <p:sp>
        <p:nvSpPr>
          <p:cNvPr id="3" name="Content Placeholder 2">
            <a:extLst>
              <a:ext uri="{FF2B5EF4-FFF2-40B4-BE49-F238E27FC236}">
                <a16:creationId xmlns:a16="http://schemas.microsoft.com/office/drawing/2014/main" xmlns="" id="{8770FC94-C5D8-2FB0-1089-DE5B5BB6E82D}"/>
              </a:ext>
            </a:extLst>
          </p:cNvPr>
          <p:cNvSpPr>
            <a:spLocks noGrp="1"/>
          </p:cNvSpPr>
          <p:nvPr>
            <p:ph sz="half" idx="1"/>
          </p:nvPr>
        </p:nvSpPr>
        <p:spPr>
          <a:xfrm>
            <a:off x="838200" y="1825625"/>
            <a:ext cx="5181600" cy="4351338"/>
          </a:xfrm>
        </p:spPr>
        <p:txBody>
          <a:bodyPr/>
          <a:lstStyle>
            <a:lvl1pPr>
              <a:defRPr>
                <a:solidFill>
                  <a:srgbClr val="27AE5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02C2E8F2-8E74-B2B9-19B3-6A4A8730D899}"/>
              </a:ext>
            </a:extLst>
          </p:cNvPr>
          <p:cNvSpPr>
            <a:spLocks noGrp="1"/>
          </p:cNvSpPr>
          <p:nvPr>
            <p:ph sz="half" idx="2"/>
          </p:nvPr>
        </p:nvSpPr>
        <p:spPr>
          <a:xfrm>
            <a:off x="6172200" y="1825625"/>
            <a:ext cx="5181600" cy="4351338"/>
          </a:xfrm>
        </p:spPr>
        <p:txBody>
          <a:bodyPr/>
          <a:lstStyle>
            <a:lvl1pPr>
              <a:defRPr>
                <a:solidFill>
                  <a:srgbClr val="27AE50"/>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descr="Text&#10;&#10;Description automatically generated with low confidence">
            <a:extLst>
              <a:ext uri="{FF2B5EF4-FFF2-40B4-BE49-F238E27FC236}">
                <a16:creationId xmlns:a16="http://schemas.microsoft.com/office/drawing/2014/main" xmlns="" id="{914F73E9-EE4F-F015-81C4-90E4EA265E2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9" name="Slide Number Placeholder 5">
            <a:extLst>
              <a:ext uri="{FF2B5EF4-FFF2-40B4-BE49-F238E27FC236}">
                <a16:creationId xmlns:a16="http://schemas.microsoft.com/office/drawing/2014/main" xmlns="" id="{40A79350-67C9-72CA-3BC4-50478CC13A7F}"/>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9526550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B3EF307-0B0C-4E72-6984-0F67FD9FB206}"/>
              </a:ext>
            </a:extLst>
          </p:cNvPr>
          <p:cNvSpPr>
            <a:spLocks noGrp="1"/>
          </p:cNvSpPr>
          <p:nvPr>
            <p:ph type="title"/>
          </p:nvPr>
        </p:nvSpPr>
        <p:spPr>
          <a:xfrm>
            <a:off x="839788" y="365125"/>
            <a:ext cx="10515600" cy="1325563"/>
          </a:xfrm>
        </p:spPr>
        <p:txBody>
          <a:bodyPr/>
          <a:lstStyle>
            <a:lvl1pPr>
              <a:defRPr b="1"/>
            </a:lvl1pPr>
          </a:lstStyle>
          <a:p>
            <a:r>
              <a:rPr lang="en-US"/>
              <a:t>Click to edit Master title style</a:t>
            </a:r>
          </a:p>
        </p:txBody>
      </p:sp>
      <p:sp>
        <p:nvSpPr>
          <p:cNvPr id="3" name="Text Placeholder 2">
            <a:extLst>
              <a:ext uri="{FF2B5EF4-FFF2-40B4-BE49-F238E27FC236}">
                <a16:creationId xmlns:a16="http://schemas.microsoft.com/office/drawing/2014/main" xmlns="" id="{C54ED35C-1C33-3F91-53EE-DE250B1FEE3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CF41D59E-4655-8712-7ACE-C1896BFCEF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BA443B1C-81D4-8ED6-0058-EFBCEF4C15C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C841C7E8-FB9D-0677-01B0-8F939016B14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descr="Text&#10;&#10;Description automatically generated with low confidence">
            <a:extLst>
              <a:ext uri="{FF2B5EF4-FFF2-40B4-BE49-F238E27FC236}">
                <a16:creationId xmlns:a16="http://schemas.microsoft.com/office/drawing/2014/main" xmlns="" id="{EBAB3A91-8F06-87F8-AD4E-95BEC3A35422}"/>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11" name="Slide Number Placeholder 5">
            <a:extLst>
              <a:ext uri="{FF2B5EF4-FFF2-40B4-BE49-F238E27FC236}">
                <a16:creationId xmlns:a16="http://schemas.microsoft.com/office/drawing/2014/main" xmlns="" id="{750C1E76-3DE6-8E99-0DC7-9A01E23C85C6}"/>
              </a:ext>
            </a:extLst>
          </p:cNvPr>
          <p:cNvSpPr>
            <a:spLocks noGrp="1"/>
          </p:cNvSpPr>
          <p:nvPr>
            <p:ph type="sldNum" sz="quarter" idx="12"/>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41569451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3663F88-2B22-3D2E-0E38-60A306E2CD3C}"/>
              </a:ext>
            </a:extLst>
          </p:cNvPr>
          <p:cNvSpPr>
            <a:spLocks noGrp="1"/>
          </p:cNvSpPr>
          <p:nvPr>
            <p:ph type="title"/>
          </p:nvPr>
        </p:nvSpPr>
        <p:spPr/>
        <p:txBody>
          <a:bodyPr/>
          <a:lstStyle>
            <a:lvl1pPr>
              <a:defRPr b="1"/>
            </a:lvl1pPr>
          </a:lstStyle>
          <a:p>
            <a:r>
              <a:rPr lang="en-US"/>
              <a:t>Click to edit Master title style</a:t>
            </a:r>
          </a:p>
        </p:txBody>
      </p:sp>
      <p:pic>
        <p:nvPicPr>
          <p:cNvPr id="6" name="Picture 5" descr="Text&#10;&#10;Description automatically generated with low confidence">
            <a:extLst>
              <a:ext uri="{FF2B5EF4-FFF2-40B4-BE49-F238E27FC236}">
                <a16:creationId xmlns:a16="http://schemas.microsoft.com/office/drawing/2014/main" xmlns="" id="{7576C5BB-1C3B-B7E9-FAC9-AA1863CB8C9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7" name="Slide Number Placeholder 5">
            <a:extLst>
              <a:ext uri="{FF2B5EF4-FFF2-40B4-BE49-F238E27FC236}">
                <a16:creationId xmlns:a16="http://schemas.microsoft.com/office/drawing/2014/main" xmlns="" id="{21643F33-B9FD-511E-F5B4-DE8F308CDB61}"/>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362555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Text&#10;&#10;Description automatically generated with low confidence">
            <a:extLst>
              <a:ext uri="{FF2B5EF4-FFF2-40B4-BE49-F238E27FC236}">
                <a16:creationId xmlns:a16="http://schemas.microsoft.com/office/drawing/2014/main" xmlns="" id="{E108C915-0061-7307-2D6F-C61116B508E9}"/>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6" name="Slide Number Placeholder 5">
            <a:extLst>
              <a:ext uri="{FF2B5EF4-FFF2-40B4-BE49-F238E27FC236}">
                <a16:creationId xmlns:a16="http://schemas.microsoft.com/office/drawing/2014/main" xmlns="" id="{AFCCFC75-D252-1274-96B6-67899CD81864}"/>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5623259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243424B-B368-1DAA-AC4B-A05A4E74E625}"/>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Content Placeholder 2">
            <a:extLst>
              <a:ext uri="{FF2B5EF4-FFF2-40B4-BE49-F238E27FC236}">
                <a16:creationId xmlns:a16="http://schemas.microsoft.com/office/drawing/2014/main" xmlns="" id="{2CAB51A0-CD28-B4D4-78BE-F79C0A59B0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177F7192-E935-7160-7ACB-7F24F642A9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Text&#10;&#10;Description automatically generated with low confidence">
            <a:extLst>
              <a:ext uri="{FF2B5EF4-FFF2-40B4-BE49-F238E27FC236}">
                <a16:creationId xmlns:a16="http://schemas.microsoft.com/office/drawing/2014/main" xmlns="" id="{CD204039-0712-5925-0C16-8BBD3DF2577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9" name="Slide Number Placeholder 5">
            <a:extLst>
              <a:ext uri="{FF2B5EF4-FFF2-40B4-BE49-F238E27FC236}">
                <a16:creationId xmlns:a16="http://schemas.microsoft.com/office/drawing/2014/main" xmlns="" id="{4FE3A1C8-98A7-8DB6-F845-7E823F1301CB}"/>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3186253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734EE5-E018-893B-3F98-1483DAFAC232}"/>
              </a:ext>
            </a:extLst>
          </p:cNvPr>
          <p:cNvSpPr>
            <a:spLocks noGrp="1"/>
          </p:cNvSpPr>
          <p:nvPr>
            <p:ph type="title"/>
          </p:nvPr>
        </p:nvSpPr>
        <p:spPr>
          <a:xfrm>
            <a:off x="839788" y="457200"/>
            <a:ext cx="3932237" cy="1600200"/>
          </a:xfrm>
        </p:spPr>
        <p:txBody>
          <a:bodyPr anchor="b"/>
          <a:lstStyle>
            <a:lvl1pPr>
              <a:defRPr sz="3200" b="1"/>
            </a:lvl1pPr>
          </a:lstStyle>
          <a:p>
            <a:r>
              <a:rPr lang="en-US"/>
              <a:t>Click to edit Master title style</a:t>
            </a:r>
          </a:p>
        </p:txBody>
      </p:sp>
      <p:sp>
        <p:nvSpPr>
          <p:cNvPr id="3" name="Picture Placeholder 2">
            <a:extLst>
              <a:ext uri="{FF2B5EF4-FFF2-40B4-BE49-F238E27FC236}">
                <a16:creationId xmlns:a16="http://schemas.microsoft.com/office/drawing/2014/main" xmlns="" id="{B7BE64C7-E068-9832-D415-DA494316DD7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xmlns="" id="{8BD4B0ED-04F1-33D8-E4F8-FADFBE70043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pic>
        <p:nvPicPr>
          <p:cNvPr id="8" name="Picture 7" descr="Text&#10;&#10;Description automatically generated with low confidence">
            <a:extLst>
              <a:ext uri="{FF2B5EF4-FFF2-40B4-BE49-F238E27FC236}">
                <a16:creationId xmlns:a16="http://schemas.microsoft.com/office/drawing/2014/main" xmlns="" id="{136EB594-EABA-1CF5-F3FE-EB4A90CEC596}"/>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b="34350"/>
          <a:stretch/>
        </p:blipFill>
        <p:spPr>
          <a:xfrm>
            <a:off x="8251058" y="6343211"/>
            <a:ext cx="3080300" cy="365125"/>
          </a:xfrm>
          <a:prstGeom prst="rect">
            <a:avLst/>
          </a:prstGeom>
        </p:spPr>
      </p:pic>
      <p:sp>
        <p:nvSpPr>
          <p:cNvPr id="9" name="Slide Number Placeholder 5">
            <a:extLst>
              <a:ext uri="{FF2B5EF4-FFF2-40B4-BE49-F238E27FC236}">
                <a16:creationId xmlns:a16="http://schemas.microsoft.com/office/drawing/2014/main" xmlns="" id="{8C572006-CA86-51A8-9DFC-D907910498C2}"/>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15443412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A2258D77-EEA3-C4FB-0847-5C9849BFE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xmlns="" id="{C8F5D4F4-19B2-D80B-121F-B490524489C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xmlns="" id="{5AC4730F-D493-4D0D-3EEB-F5F55C297E07}"/>
              </a:ext>
            </a:extLst>
          </p:cNvPr>
          <p:cNvSpPr>
            <a:spLocks noGrp="1"/>
          </p:cNvSpPr>
          <p:nvPr>
            <p:ph type="sldNum" sz="quarter" idx="4"/>
          </p:nvPr>
        </p:nvSpPr>
        <p:spPr>
          <a:xfrm>
            <a:off x="838200" y="6384878"/>
            <a:ext cx="2743200" cy="365125"/>
          </a:xfrm>
          <a:prstGeom prst="rect">
            <a:avLst/>
          </a:prstGeom>
        </p:spPr>
        <p:txBody>
          <a:bodyPr vert="horz" lIns="91440" tIns="45720" rIns="91440" bIns="45720" rtlCol="0" anchor="ctr"/>
          <a:lstStyle>
            <a:lvl1pPr algn="r">
              <a:defRPr sz="1200">
                <a:solidFill>
                  <a:srgbClr val="27AE50"/>
                </a:solidFill>
                <a:latin typeface="+mn-lt"/>
              </a:defRPr>
            </a:lvl1pPr>
          </a:lstStyle>
          <a:p>
            <a:fld id="{330EA680-D336-4FF7-8B7A-9848BB0A1C32}" type="slidenum">
              <a:rPr lang="en-US" smtClean="0"/>
              <a:t>‹#›</a:t>
            </a:fld>
            <a:endParaRPr lang="en-US"/>
          </a:p>
        </p:txBody>
      </p:sp>
      <p:cxnSp>
        <p:nvCxnSpPr>
          <p:cNvPr id="12" name="Straight Connector 11">
            <a:extLst>
              <a:ext uri="{FF2B5EF4-FFF2-40B4-BE49-F238E27FC236}">
                <a16:creationId xmlns:a16="http://schemas.microsoft.com/office/drawing/2014/main" xmlns="" id="{649944A2-5786-B7A7-1641-83F87E84F0BF}"/>
              </a:ext>
            </a:extLst>
          </p:cNvPr>
          <p:cNvCxnSpPr/>
          <p:nvPr/>
        </p:nvCxnSpPr>
        <p:spPr>
          <a:xfrm>
            <a:off x="802688" y="6276513"/>
            <a:ext cx="10578483" cy="0"/>
          </a:xfrm>
          <a:prstGeom prst="line">
            <a:avLst/>
          </a:prstGeom>
          <a:ln w="28575">
            <a:solidFill>
              <a:srgbClr val="27AE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854415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xStyles>
    <p:titleStyle>
      <a:lvl1pPr algn="l" defTabSz="914400" rtl="0" eaLnBrk="1" latinLnBrk="0" hangingPunct="1">
        <a:lnSpc>
          <a:spcPct val="90000"/>
        </a:lnSpc>
        <a:spcBef>
          <a:spcPct val="0"/>
        </a:spcBef>
        <a:buNone/>
        <a:defRPr sz="4400" kern="1200">
          <a:solidFill>
            <a:srgbClr val="27AE5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5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hyperlink" Target="https://www.tomsguide.com/us/what-are-loot-boxes-microtransactions,news-26161.html" TargetMode="External"/><Relationship Id="rId2" Type="http://schemas.openxmlformats.org/officeDocument/2006/relationships/hyperlink" Target="https://www.forbes.com/sites/zackjones/2021/04/21/the-rise-of-the-igaming-industry-what-is-in-store-for-the-citizens-of-united-states/" TargetMode="External"/><Relationship Id="rId1" Type="http://schemas.openxmlformats.org/officeDocument/2006/relationships/slideLayout" Target="../slideLayouts/slideLayout2.xml"/><Relationship Id="rId4" Type="http://schemas.openxmlformats.org/officeDocument/2006/relationships/hyperlink" Target="https://www.apa.org/monitor/2023/07/how-gambling-affects-the-brain"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hyperlink" Target="mailto:Nlarson@recres.org"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700129"/>
          </a:xfrm>
        </p:spPr>
        <p:txBody>
          <a:bodyPr>
            <a:normAutofit/>
          </a:bodyPr>
          <a:lstStyle/>
          <a:p>
            <a:r>
              <a:rPr lang="en-US" sz="4400" dirty="0"/>
              <a:t>Gambling Overview: Understanding the Impact</a:t>
            </a:r>
            <a:endParaRPr lang="en-US" sz="4400" dirty="0">
              <a:latin typeface="Calibri Light"/>
              <a:cs typeface="Calibri Light"/>
            </a:endParaRPr>
          </a:p>
        </p:txBody>
      </p:sp>
      <p:sp>
        <p:nvSpPr>
          <p:cNvPr id="3" name="Subtitle 2"/>
          <p:cNvSpPr>
            <a:spLocks noGrp="1"/>
          </p:cNvSpPr>
          <p:nvPr>
            <p:ph type="subTitle" idx="1"/>
          </p:nvPr>
        </p:nvSpPr>
        <p:spPr>
          <a:xfrm>
            <a:off x="1524000" y="4276595"/>
            <a:ext cx="9144000" cy="1655762"/>
          </a:xfrm>
        </p:spPr>
        <p:txBody>
          <a:bodyPr vert="horz" lIns="91440" tIns="45720" rIns="91440" bIns="45720" rtlCol="0" anchor="t">
            <a:normAutofit/>
          </a:bodyPr>
          <a:lstStyle/>
          <a:p>
            <a:r>
              <a:rPr lang="en-US" sz="4000" baseline="30000" dirty="0">
                <a:cs typeface="Calibri"/>
              </a:rPr>
              <a:t>October 10th, 2024</a:t>
            </a:r>
          </a:p>
          <a:p>
            <a:r>
              <a:rPr lang="en-US" sz="4000" baseline="30000" dirty="0">
                <a:cs typeface="Calibri"/>
              </a:rPr>
              <a:t>Nora C. Larson (she/her), M.Ed. CHES® OCPS ICPS</a:t>
            </a:r>
            <a:endParaRPr lang="en-US" sz="4000" baseline="30000" dirty="0">
              <a:ea typeface="Calibri"/>
              <a:cs typeface="Calibri"/>
            </a:endParaRPr>
          </a:p>
          <a:p>
            <a:endParaRPr lang="en-US" sz="4000" baseline="30000" dirty="0">
              <a:cs typeface="Calibri"/>
            </a:endParaRPr>
          </a:p>
        </p:txBody>
      </p:sp>
    </p:spTree>
    <p:extLst>
      <p:ext uri="{BB962C8B-B14F-4D97-AF65-F5344CB8AC3E}">
        <p14:creationId xmlns:p14="http://schemas.microsoft.com/office/powerpoint/2010/main" val="109857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F3CD2552-3B92-48DB-8F19-D05EF9346690}"/>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70" name="Rectangle 2"/>
          <p:cNvSpPr>
            <a:spLocks noGrp="1" noChangeArrowheads="1"/>
          </p:cNvSpPr>
          <p:nvPr>
            <p:ph type="title"/>
          </p:nvPr>
        </p:nvSpPr>
        <p:spPr>
          <a:xfrm>
            <a:off x="839788" y="457200"/>
            <a:ext cx="3932237" cy="1600200"/>
          </a:xfrm>
        </p:spPr>
        <p:txBody>
          <a:bodyPr anchor="b">
            <a:normAutofit/>
          </a:bodyPr>
          <a:lstStyle/>
          <a:p>
            <a:pPr eaLnBrk="1" hangingPunct="1"/>
            <a:r>
              <a:rPr lang="en-US" sz="3600"/>
              <a:t>What is Gambling?</a:t>
            </a:r>
          </a:p>
        </p:txBody>
      </p:sp>
      <p:graphicFrame>
        <p:nvGraphicFramePr>
          <p:cNvPr id="15372" name="Rectangle 3">
            <a:extLst>
              <a:ext uri="{FF2B5EF4-FFF2-40B4-BE49-F238E27FC236}">
                <a16:creationId xmlns:a16="http://schemas.microsoft.com/office/drawing/2014/main" xmlns="" id="{C6BC1DEC-0E85-0823-839D-754B1859C949}"/>
              </a:ext>
            </a:extLst>
          </p:cNvPr>
          <p:cNvGraphicFramePr>
            <a:graphicFrameLocks noGrp="1"/>
          </p:cNvGraphicFramePr>
          <p:nvPr>
            <p:ph idx="1"/>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Picture 9">
            <a:extLst>
              <a:ext uri="{FF2B5EF4-FFF2-40B4-BE49-F238E27FC236}">
                <a16:creationId xmlns:a16="http://schemas.microsoft.com/office/drawing/2014/main" xmlns="" id="{44240E01-3353-4F4F-923A-38768CC8C83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19989" y="2535794"/>
            <a:ext cx="2971833" cy="2971833"/>
          </a:xfrm>
          <a:prstGeom prst="rect">
            <a:avLst/>
          </a:prstGeom>
        </p:spPr>
      </p:pic>
    </p:spTree>
    <p:extLst>
      <p:ext uri="{BB962C8B-B14F-4D97-AF65-F5344CB8AC3E}">
        <p14:creationId xmlns:p14="http://schemas.microsoft.com/office/powerpoint/2010/main" val="1337719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2F48E501-DE3D-4493-81B2-F4DAB01E1720}"/>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962" name="Rectangle 2"/>
          <p:cNvSpPr>
            <a:spLocks noGrp="1" noChangeArrowheads="1"/>
          </p:cNvSpPr>
          <p:nvPr>
            <p:ph type="title"/>
          </p:nvPr>
        </p:nvSpPr>
        <p:spPr>
          <a:xfrm>
            <a:off x="838200" y="365125"/>
            <a:ext cx="10515600" cy="1325563"/>
          </a:xfrm>
        </p:spPr>
        <p:txBody>
          <a:bodyPr vert="horz" lIns="91440" tIns="45720" rIns="91440" bIns="45720" rtlCol="0" anchor="ctr">
            <a:normAutofit/>
          </a:bodyPr>
          <a:lstStyle/>
          <a:p>
            <a:r>
              <a:rPr lang="en-US" sz="3600" b="1" kern="1200">
                <a:latin typeface="+mj-lt"/>
                <a:ea typeface="+mj-ea"/>
                <a:cs typeface="+mj-cs"/>
              </a:rPr>
              <a:t>Types of Gambling Activities</a:t>
            </a:r>
          </a:p>
        </p:txBody>
      </p:sp>
      <p:graphicFrame>
        <p:nvGraphicFramePr>
          <p:cNvPr id="40966" name="Rectangle 3">
            <a:extLst>
              <a:ext uri="{FF2B5EF4-FFF2-40B4-BE49-F238E27FC236}">
                <a16:creationId xmlns:a16="http://schemas.microsoft.com/office/drawing/2014/main" xmlns="" id="{1F6D6400-1DCB-2E5E-1C7B-8374F49E3AFF}"/>
              </a:ext>
            </a:extLst>
          </p:cNvPr>
          <p:cNvGraphicFramePr/>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934231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3D6C0FBE-91F5-4AEB-B116-AFDBB38E6986}"/>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4E643813-8A16-C253-9C9E-881442B4C030}"/>
              </a:ext>
            </a:extLst>
          </p:cNvPr>
          <p:cNvSpPr>
            <a:spLocks noGrp="1"/>
          </p:cNvSpPr>
          <p:nvPr>
            <p:ph type="title"/>
          </p:nvPr>
        </p:nvSpPr>
        <p:spPr/>
        <p:txBody>
          <a:bodyPr>
            <a:normAutofit/>
          </a:bodyPr>
          <a:lstStyle/>
          <a:p>
            <a:r>
              <a:rPr lang="en-US" sz="3600">
                <a:ea typeface="Calibri Light"/>
                <a:cs typeface="Calibri Light"/>
              </a:rPr>
              <a:t>Pathways Model</a:t>
            </a:r>
            <a:endParaRPr lang="en-US" sz="3600"/>
          </a:p>
        </p:txBody>
      </p:sp>
      <p:pic>
        <p:nvPicPr>
          <p:cNvPr id="6" name="Picture 5">
            <a:extLst>
              <a:ext uri="{FF2B5EF4-FFF2-40B4-BE49-F238E27FC236}">
                <a16:creationId xmlns:a16="http://schemas.microsoft.com/office/drawing/2014/main" xmlns="" id="{C120FE6F-FB0C-494E-BA72-A5288AEFC9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0327" y="1474788"/>
            <a:ext cx="7371346" cy="4155658"/>
          </a:xfrm>
          <a:prstGeom prst="rect">
            <a:avLst/>
          </a:prstGeom>
        </p:spPr>
      </p:pic>
    </p:spTree>
    <p:extLst>
      <p:ext uri="{BB962C8B-B14F-4D97-AF65-F5344CB8AC3E}">
        <p14:creationId xmlns:p14="http://schemas.microsoft.com/office/powerpoint/2010/main" val="144067538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0BA22EE3-78AF-403C-A644-5A412021A405}"/>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130" name="Rectangle 2"/>
          <p:cNvSpPr>
            <a:spLocks noGrp="1" noChangeArrowheads="1"/>
          </p:cNvSpPr>
          <p:nvPr>
            <p:ph type="title"/>
          </p:nvPr>
        </p:nvSpPr>
        <p:spPr>
          <a:xfrm>
            <a:off x="677334" y="876692"/>
            <a:ext cx="8596668" cy="1053707"/>
          </a:xfrm>
        </p:spPr>
        <p:txBody>
          <a:bodyPr>
            <a:normAutofit/>
          </a:bodyPr>
          <a:lstStyle/>
          <a:p>
            <a:pPr eaLnBrk="1" hangingPunct="1"/>
            <a:r>
              <a:rPr lang="en-US" sz="3600">
                <a:solidFill>
                  <a:srgbClr val="00B050"/>
                </a:solidFill>
              </a:rPr>
              <a:t>Problem Gambling</a:t>
            </a:r>
          </a:p>
        </p:txBody>
      </p:sp>
      <p:sp>
        <p:nvSpPr>
          <p:cNvPr id="41987" name="Rectangle 3"/>
          <p:cNvSpPr>
            <a:spLocks noGrp="1" noChangeArrowheads="1"/>
          </p:cNvSpPr>
          <p:nvPr>
            <p:ph idx="1"/>
          </p:nvPr>
        </p:nvSpPr>
        <p:spPr>
          <a:xfrm>
            <a:off x="632268" y="1930400"/>
            <a:ext cx="8686800" cy="4267200"/>
          </a:xfrm>
        </p:spPr>
        <p:txBody>
          <a:bodyPr/>
          <a:lstStyle/>
          <a:p>
            <a:pPr eaLnBrk="1" hangingPunct="1"/>
            <a:r>
              <a:rPr lang="en-US" sz="2000"/>
              <a:t>Gambling is a </a:t>
            </a:r>
            <a:r>
              <a:rPr lang="en-US" sz="2000" b="1">
                <a:solidFill>
                  <a:srgbClr val="00B050"/>
                </a:solidFill>
              </a:rPr>
              <a:t>problem</a:t>
            </a:r>
            <a:r>
              <a:rPr lang="en-US" sz="2000" b="1"/>
              <a:t> </a:t>
            </a:r>
            <a:r>
              <a:rPr lang="en-US" sz="2000"/>
              <a:t>when it disrupts or damages your:</a:t>
            </a:r>
          </a:p>
          <a:p>
            <a:pPr lvl="1" eaLnBrk="1" hangingPunct="1"/>
            <a:r>
              <a:rPr lang="en-US" sz="1800"/>
              <a:t>Mental, physical health</a:t>
            </a:r>
          </a:p>
          <a:p>
            <a:pPr lvl="1" eaLnBrk="1" hangingPunct="1"/>
            <a:r>
              <a:rPr lang="en-US" sz="1800"/>
              <a:t>Emotional, social, spiritual health</a:t>
            </a:r>
          </a:p>
          <a:p>
            <a:pPr lvl="1" eaLnBrk="1" hangingPunct="1"/>
            <a:r>
              <a:rPr lang="en-US" sz="1800"/>
              <a:t>work, school or other activities</a:t>
            </a:r>
          </a:p>
          <a:p>
            <a:pPr lvl="1" eaLnBrk="1" hangingPunct="1"/>
            <a:r>
              <a:rPr lang="en-US" sz="1800"/>
              <a:t>relationships</a:t>
            </a:r>
          </a:p>
          <a:p>
            <a:pPr lvl="1" eaLnBrk="1" hangingPunct="1"/>
            <a:r>
              <a:rPr lang="en-US" sz="1800"/>
              <a:t>finances</a:t>
            </a:r>
          </a:p>
          <a:p>
            <a:pPr lvl="1" eaLnBrk="1" hangingPunct="1"/>
            <a:r>
              <a:rPr lang="en-US" sz="1800"/>
              <a:t>reputation</a:t>
            </a:r>
            <a:endParaRPr lang="en-US"/>
          </a:p>
        </p:txBody>
      </p:sp>
      <p:pic>
        <p:nvPicPr>
          <p:cNvPr id="3" name="Picture 2">
            <a:extLst>
              <a:ext uri="{FF2B5EF4-FFF2-40B4-BE49-F238E27FC236}">
                <a16:creationId xmlns:a16="http://schemas.microsoft.com/office/drawing/2014/main" xmlns="" id="{F7CD949A-6A33-4171-8BA7-B2153C348347}"/>
              </a:ext>
            </a:extLst>
          </p:cNvPr>
          <p:cNvPicPr>
            <a:picLocks noChangeAspect="1"/>
          </p:cNvPicPr>
          <p:nvPr/>
        </p:nvPicPr>
        <p:blipFill>
          <a:blip r:embed="rId3"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6934625" y="1895157"/>
            <a:ext cx="3527812" cy="4196654"/>
          </a:xfrm>
          <a:prstGeom prst="rect">
            <a:avLst/>
          </a:prstGeom>
        </p:spPr>
      </p:pic>
    </p:spTree>
    <p:extLst>
      <p:ext uri="{BB962C8B-B14F-4D97-AF65-F5344CB8AC3E}">
        <p14:creationId xmlns:p14="http://schemas.microsoft.com/office/powerpoint/2010/main" val="1669822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a:t>Risks &amp; Predictors</a:t>
            </a:r>
          </a:p>
        </p:txBody>
      </p:sp>
      <p:pic>
        <p:nvPicPr>
          <p:cNvPr id="5" name="Picture 4">
            <a:extLst>
              <a:ext uri="{FF2B5EF4-FFF2-40B4-BE49-F238E27FC236}">
                <a16:creationId xmlns:a16="http://schemas.microsoft.com/office/drawing/2014/main" xmlns="" id="{B4FC17C3-26D6-40DE-A99D-599F8D7F3370}"/>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183203" y="2268537"/>
            <a:ext cx="3539681" cy="3163589"/>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A73DEF8-BA4B-4D58-8D76-4F281F879E39}"/>
              </a:ext>
            </a:extLst>
          </p:cNvPr>
          <p:cNvSpPr>
            <a:spLocks noGrp="1"/>
          </p:cNvSpPr>
          <p:nvPr>
            <p:ph type="title"/>
          </p:nvPr>
        </p:nvSpPr>
        <p:spPr/>
        <p:txBody>
          <a:bodyPr/>
          <a:lstStyle/>
          <a:p>
            <a:r>
              <a:rPr lang="en-US"/>
              <a:t>Predictor of Problem Gambling</a:t>
            </a:r>
          </a:p>
        </p:txBody>
      </p:sp>
      <p:sp>
        <p:nvSpPr>
          <p:cNvPr id="3" name="Content Placeholder 2">
            <a:extLst>
              <a:ext uri="{FF2B5EF4-FFF2-40B4-BE49-F238E27FC236}">
                <a16:creationId xmlns:a16="http://schemas.microsoft.com/office/drawing/2014/main" xmlns="" id="{F58EEC35-C6A8-4BFE-B971-81E368FB237F}"/>
              </a:ext>
            </a:extLst>
          </p:cNvPr>
          <p:cNvSpPr>
            <a:spLocks noGrp="1"/>
          </p:cNvSpPr>
          <p:nvPr>
            <p:ph idx="1"/>
          </p:nvPr>
        </p:nvSpPr>
        <p:spPr>
          <a:xfrm>
            <a:off x="838200" y="1480008"/>
            <a:ext cx="9891004" cy="4646936"/>
          </a:xfrm>
        </p:spPr>
        <p:txBody>
          <a:bodyPr>
            <a:normAutofit/>
          </a:bodyPr>
          <a:lstStyle/>
          <a:p>
            <a:r>
              <a:rPr lang="en-US" sz="2000"/>
              <a:t>Early big win</a:t>
            </a:r>
          </a:p>
          <a:p>
            <a:r>
              <a:rPr lang="en-US" sz="2000"/>
              <a:t>Gambling type</a:t>
            </a:r>
          </a:p>
          <a:p>
            <a:pPr lvl="1"/>
            <a:r>
              <a:rPr lang="en-US" sz="1800"/>
              <a:t>Electronic Gaming Machine vs. Table Game</a:t>
            </a:r>
          </a:p>
          <a:p>
            <a:r>
              <a:rPr lang="en-US" sz="2000"/>
              <a:t>Availability of opportunities</a:t>
            </a:r>
          </a:p>
          <a:p>
            <a:r>
              <a:rPr lang="en-US" sz="2000"/>
              <a:t>Family History/acceptance/attitudes</a:t>
            </a:r>
          </a:p>
          <a:p>
            <a:r>
              <a:rPr lang="en-US" sz="2000"/>
              <a:t>Alcohol an/or other drug use</a:t>
            </a:r>
          </a:p>
          <a:p>
            <a:r>
              <a:rPr lang="en-US" sz="2000"/>
              <a:t>Gambling Fallacies – superstition, false beliefs </a:t>
            </a:r>
          </a:p>
        </p:txBody>
      </p:sp>
    </p:spTree>
    <p:extLst>
      <p:ext uri="{BB962C8B-B14F-4D97-AF65-F5344CB8AC3E}">
        <p14:creationId xmlns:p14="http://schemas.microsoft.com/office/powerpoint/2010/main" val="1625031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E60696D-5E36-4D30-B702-1E6E137AAC46}"/>
              </a:ext>
            </a:extLst>
          </p:cNvPr>
          <p:cNvSpPr>
            <a:spLocks noGrp="1"/>
          </p:cNvSpPr>
          <p:nvPr>
            <p:ph type="title"/>
          </p:nvPr>
        </p:nvSpPr>
        <p:spPr/>
        <p:txBody>
          <a:bodyPr/>
          <a:lstStyle/>
          <a:p>
            <a:r>
              <a:rPr lang="en-US"/>
              <a:t>Warning Signs</a:t>
            </a:r>
          </a:p>
        </p:txBody>
      </p:sp>
      <p:sp>
        <p:nvSpPr>
          <p:cNvPr id="3" name="Content Placeholder 2">
            <a:extLst>
              <a:ext uri="{FF2B5EF4-FFF2-40B4-BE49-F238E27FC236}">
                <a16:creationId xmlns:a16="http://schemas.microsoft.com/office/drawing/2014/main" xmlns="" id="{F28F5FF5-45F9-4141-AF38-415F9A92CBB1}"/>
              </a:ext>
            </a:extLst>
          </p:cNvPr>
          <p:cNvSpPr>
            <a:spLocks noGrp="1"/>
          </p:cNvSpPr>
          <p:nvPr>
            <p:ph idx="1"/>
          </p:nvPr>
        </p:nvSpPr>
        <p:spPr/>
        <p:txBody>
          <a:bodyPr>
            <a:normAutofit fontScale="92500" lnSpcReduction="10000"/>
          </a:bodyPr>
          <a:lstStyle/>
          <a:p>
            <a:r>
              <a:rPr lang="en-US" sz="2000"/>
              <a:t>Spending more than intended (time and money)</a:t>
            </a:r>
          </a:p>
          <a:p>
            <a:r>
              <a:rPr lang="en-US" sz="2000"/>
              <a:t>Hiding Bills</a:t>
            </a:r>
          </a:p>
          <a:p>
            <a:r>
              <a:rPr lang="en-US" sz="2000"/>
              <a:t>Pawning/selling items</a:t>
            </a:r>
          </a:p>
          <a:p>
            <a:r>
              <a:rPr lang="en-US" sz="2000"/>
              <a:t>Lying about involvement or frequency and amount spent</a:t>
            </a:r>
          </a:p>
          <a:p>
            <a:r>
              <a:rPr lang="en-US" sz="2000"/>
              <a:t>Exaggerating wins/understating loses</a:t>
            </a:r>
          </a:p>
          <a:p>
            <a:r>
              <a:rPr lang="en-US" sz="2000"/>
              <a:t>Not able to stop thinking/talking about gambling</a:t>
            </a:r>
          </a:p>
          <a:p>
            <a:r>
              <a:rPr lang="en-US" sz="2000"/>
              <a:t>Replacing family/friends/old hobbies with gambling</a:t>
            </a:r>
          </a:p>
          <a:p>
            <a:r>
              <a:rPr lang="en-US" sz="2000"/>
              <a:t>Distressed/depressed</a:t>
            </a:r>
          </a:p>
          <a:p>
            <a:r>
              <a:rPr lang="en-US" sz="2000"/>
              <a:t>Extreme agitation when asked about gambling </a:t>
            </a:r>
          </a:p>
          <a:p>
            <a:r>
              <a:rPr lang="en-US" sz="2000"/>
              <a:t>Demographics</a:t>
            </a:r>
          </a:p>
          <a:p>
            <a:pPr lvl="1"/>
            <a:r>
              <a:rPr lang="en-US" sz="1600"/>
              <a:t>African American at-risk</a:t>
            </a:r>
          </a:p>
          <a:p>
            <a:pPr lvl="1"/>
            <a:r>
              <a:rPr lang="en-US" sz="1600"/>
              <a:t>Men higher risk over women</a:t>
            </a:r>
          </a:p>
          <a:p>
            <a:endParaRPr lang="en-US" sz="2000"/>
          </a:p>
          <a:p>
            <a:pPr marL="0" indent="0">
              <a:buNone/>
            </a:pPr>
            <a:endParaRPr lang="en-US"/>
          </a:p>
        </p:txBody>
      </p:sp>
      <p:pic>
        <p:nvPicPr>
          <p:cNvPr id="4" name="Picture 3">
            <a:extLst>
              <a:ext uri="{FF2B5EF4-FFF2-40B4-BE49-F238E27FC236}">
                <a16:creationId xmlns:a16="http://schemas.microsoft.com/office/drawing/2014/main" xmlns="" id="{E4E298B5-CCA2-4E90-95E0-2627357145F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59891" y="2288749"/>
            <a:ext cx="2813901" cy="2813901"/>
          </a:xfrm>
          <a:prstGeom prst="rect">
            <a:avLst/>
          </a:prstGeom>
        </p:spPr>
      </p:pic>
    </p:spTree>
    <p:extLst>
      <p:ext uri="{BB962C8B-B14F-4D97-AF65-F5344CB8AC3E}">
        <p14:creationId xmlns:p14="http://schemas.microsoft.com/office/powerpoint/2010/main" val="291454159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91683883-8269-4DEB-B059-68A5554291E0}"/>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AC7002D7-3109-47B9-8D39-21044CA3E948}"/>
              </a:ext>
            </a:extLst>
          </p:cNvPr>
          <p:cNvSpPr>
            <a:spLocks noGrp="1"/>
          </p:cNvSpPr>
          <p:nvPr>
            <p:ph type="title"/>
          </p:nvPr>
        </p:nvSpPr>
        <p:spPr/>
        <p:txBody>
          <a:bodyPr>
            <a:normAutofit/>
          </a:bodyPr>
          <a:lstStyle/>
          <a:p>
            <a:r>
              <a:rPr lang="en-US" sz="3600"/>
              <a:t>Responsible Gambling </a:t>
            </a:r>
          </a:p>
        </p:txBody>
      </p:sp>
      <p:sp>
        <p:nvSpPr>
          <p:cNvPr id="4" name="Content Placeholder 2">
            <a:extLst>
              <a:ext uri="{FF2B5EF4-FFF2-40B4-BE49-F238E27FC236}">
                <a16:creationId xmlns:a16="http://schemas.microsoft.com/office/drawing/2014/main" xmlns="" id="{9EB12268-DA60-46DD-9C37-E47535209AD8}"/>
              </a:ext>
            </a:extLst>
          </p:cNvPr>
          <p:cNvSpPr txBox="1">
            <a:spLocks/>
          </p:cNvSpPr>
          <p:nvPr/>
        </p:nvSpPr>
        <p:spPr>
          <a:xfrm>
            <a:off x="4732431" y="1481858"/>
            <a:ext cx="3395045" cy="4436604"/>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defTabSz="914400">
              <a:lnSpc>
                <a:spcPct val="70000"/>
              </a:lnSpc>
              <a:buNone/>
            </a:pPr>
            <a:endParaRPr lang="en-US" sz="2200">
              <a:solidFill>
                <a:schemeClr val="tx1"/>
              </a:solidFill>
            </a:endParaRPr>
          </a:p>
        </p:txBody>
      </p:sp>
      <p:graphicFrame>
        <p:nvGraphicFramePr>
          <p:cNvPr id="8" name="Content Placeholder 2">
            <a:extLst>
              <a:ext uri="{FF2B5EF4-FFF2-40B4-BE49-F238E27FC236}">
                <a16:creationId xmlns:a16="http://schemas.microsoft.com/office/drawing/2014/main" xmlns="" id="{EAC1A416-6F32-4151-C0E1-C7B30B7FC620}"/>
              </a:ext>
            </a:extLst>
          </p:cNvPr>
          <p:cNvGraphicFramePr>
            <a:graphicFrameLocks/>
          </p:cNvGraphicFramePr>
          <p:nvPr/>
        </p:nvGraphicFramePr>
        <p:xfrm>
          <a:off x="5183188" y="987425"/>
          <a:ext cx="6172200" cy="48736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xmlns="" id="{E4708997-9D35-4BF9-898F-6CE36F62E7F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9643" y="1951037"/>
            <a:ext cx="2946400" cy="2946400"/>
          </a:xfrm>
          <a:prstGeom prst="rect">
            <a:avLst/>
          </a:prstGeom>
        </p:spPr>
      </p:pic>
    </p:spTree>
    <p:extLst>
      <p:ext uri="{BB962C8B-B14F-4D97-AF65-F5344CB8AC3E}">
        <p14:creationId xmlns:p14="http://schemas.microsoft.com/office/powerpoint/2010/main" val="38039876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400"/>
              <a:t>Impact &amp; Scope </a:t>
            </a:r>
          </a:p>
        </p:txBody>
      </p:sp>
      <p:pic>
        <p:nvPicPr>
          <p:cNvPr id="5" name="Picture 4">
            <a:extLst>
              <a:ext uri="{FF2B5EF4-FFF2-40B4-BE49-F238E27FC236}">
                <a16:creationId xmlns:a16="http://schemas.microsoft.com/office/drawing/2014/main" xmlns="" id="{13AD15A0-9F61-4588-9B02-B885DE7B46E6}"/>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019216" y="2268537"/>
            <a:ext cx="3734883" cy="2833259"/>
          </a:xfrm>
          <a:prstGeom prst="rect">
            <a:avLst/>
          </a:prstGeom>
        </p:spPr>
      </p:pic>
    </p:spTree>
    <p:extLst>
      <p:ext uri="{BB962C8B-B14F-4D97-AF65-F5344CB8AC3E}">
        <p14:creationId xmlns:p14="http://schemas.microsoft.com/office/powerpoint/2010/main" val="12987977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8B8991A-97FD-4D4A-930F-A2AC3EB4C2CE}"/>
              </a:ext>
            </a:extLst>
          </p:cNvPr>
          <p:cNvSpPr>
            <a:spLocks noGrp="1"/>
          </p:cNvSpPr>
          <p:nvPr>
            <p:ph type="title"/>
          </p:nvPr>
        </p:nvSpPr>
        <p:spPr/>
        <p:txBody>
          <a:bodyPr/>
          <a:lstStyle/>
          <a:p>
            <a:r>
              <a:rPr lang="en-US"/>
              <a:t>Gambling Impact</a:t>
            </a:r>
          </a:p>
        </p:txBody>
      </p:sp>
      <p:grpSp>
        <p:nvGrpSpPr>
          <p:cNvPr id="149" name="Group 148">
            <a:extLst>
              <a:ext uri="{FF2B5EF4-FFF2-40B4-BE49-F238E27FC236}">
                <a16:creationId xmlns:a16="http://schemas.microsoft.com/office/drawing/2014/main" xmlns="" id="{FAD75BED-6173-4B24-AB98-6145EFC8A8A5}"/>
              </a:ext>
            </a:extLst>
          </p:cNvPr>
          <p:cNvGrpSpPr/>
          <p:nvPr/>
        </p:nvGrpSpPr>
        <p:grpSpPr>
          <a:xfrm>
            <a:off x="1338237" y="1105896"/>
            <a:ext cx="9315699" cy="5065473"/>
            <a:chOff x="1502829" y="1096752"/>
            <a:chExt cx="9315699" cy="5065473"/>
          </a:xfrm>
        </p:grpSpPr>
        <p:sp>
          <p:nvSpPr>
            <p:cNvPr id="4" name="Oval 3">
              <a:extLst>
                <a:ext uri="{FF2B5EF4-FFF2-40B4-BE49-F238E27FC236}">
                  <a16:creationId xmlns:a16="http://schemas.microsoft.com/office/drawing/2014/main" xmlns="" id="{D7C168F5-7796-4BE5-ACAE-35EFE5CFC84E}"/>
                </a:ext>
              </a:extLst>
            </p:cNvPr>
            <p:cNvSpPr/>
            <p:nvPr/>
          </p:nvSpPr>
          <p:spPr>
            <a:xfrm>
              <a:off x="4953613" y="2872877"/>
              <a:ext cx="1963260" cy="159666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Impacts</a:t>
              </a:r>
            </a:p>
          </p:txBody>
        </p:sp>
        <p:sp>
          <p:nvSpPr>
            <p:cNvPr id="5" name="Rectangle 4">
              <a:extLst>
                <a:ext uri="{FF2B5EF4-FFF2-40B4-BE49-F238E27FC236}">
                  <a16:creationId xmlns:a16="http://schemas.microsoft.com/office/drawing/2014/main" xmlns="" id="{290A1DF8-FC54-4DB8-9A7C-5523C1EA577E}"/>
                </a:ext>
              </a:extLst>
            </p:cNvPr>
            <p:cNvSpPr/>
            <p:nvPr/>
          </p:nvSpPr>
          <p:spPr>
            <a:xfrm>
              <a:off x="3696292" y="2111637"/>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Work &amp; Study</a:t>
              </a:r>
            </a:p>
          </p:txBody>
        </p:sp>
        <p:sp>
          <p:nvSpPr>
            <p:cNvPr id="11" name="Rectangle 10">
              <a:extLst>
                <a:ext uri="{FF2B5EF4-FFF2-40B4-BE49-F238E27FC236}">
                  <a16:creationId xmlns:a16="http://schemas.microsoft.com/office/drawing/2014/main" xmlns="" id="{D84D404F-B6AA-4B0F-8DEE-7FD37154EDD9}"/>
                </a:ext>
              </a:extLst>
            </p:cNvPr>
            <p:cNvSpPr/>
            <p:nvPr/>
          </p:nvSpPr>
          <p:spPr>
            <a:xfrm>
              <a:off x="6173080" y="2050222"/>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Personal</a:t>
              </a:r>
            </a:p>
          </p:txBody>
        </p:sp>
        <p:sp>
          <p:nvSpPr>
            <p:cNvPr id="12" name="Rectangle 11">
              <a:extLst>
                <a:ext uri="{FF2B5EF4-FFF2-40B4-BE49-F238E27FC236}">
                  <a16:creationId xmlns:a16="http://schemas.microsoft.com/office/drawing/2014/main" xmlns="" id="{961CC1AF-B34D-411A-ABFC-809AACDA28FB}"/>
                </a:ext>
              </a:extLst>
            </p:cNvPr>
            <p:cNvSpPr/>
            <p:nvPr/>
          </p:nvSpPr>
          <p:spPr>
            <a:xfrm>
              <a:off x="6974877" y="3397962"/>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Financial</a:t>
              </a:r>
            </a:p>
          </p:txBody>
        </p:sp>
        <p:sp>
          <p:nvSpPr>
            <p:cNvPr id="13" name="Rectangle 12">
              <a:extLst>
                <a:ext uri="{FF2B5EF4-FFF2-40B4-BE49-F238E27FC236}">
                  <a16:creationId xmlns:a16="http://schemas.microsoft.com/office/drawing/2014/main" xmlns="" id="{3A4D622B-2AD7-4493-91A4-A49140EA491A}"/>
                </a:ext>
              </a:extLst>
            </p:cNvPr>
            <p:cNvSpPr/>
            <p:nvPr/>
          </p:nvSpPr>
          <p:spPr>
            <a:xfrm>
              <a:off x="5978778" y="4590497"/>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Legal</a:t>
              </a:r>
            </a:p>
          </p:txBody>
        </p:sp>
        <p:sp>
          <p:nvSpPr>
            <p:cNvPr id="14" name="Rectangle 13">
              <a:extLst>
                <a:ext uri="{FF2B5EF4-FFF2-40B4-BE49-F238E27FC236}">
                  <a16:creationId xmlns:a16="http://schemas.microsoft.com/office/drawing/2014/main" xmlns="" id="{7F79252B-20AE-4DE6-A7CF-F35A804BDBE0}"/>
                </a:ext>
              </a:extLst>
            </p:cNvPr>
            <p:cNvSpPr/>
            <p:nvPr/>
          </p:nvSpPr>
          <p:spPr>
            <a:xfrm>
              <a:off x="4055709" y="4590497"/>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Interpersonal</a:t>
              </a:r>
            </a:p>
          </p:txBody>
        </p:sp>
        <p:sp>
          <p:nvSpPr>
            <p:cNvPr id="15" name="Rectangle 14">
              <a:extLst>
                <a:ext uri="{FF2B5EF4-FFF2-40B4-BE49-F238E27FC236}">
                  <a16:creationId xmlns:a16="http://schemas.microsoft.com/office/drawing/2014/main" xmlns="" id="{66874419-F65A-49A1-B070-AD05037B3F14}"/>
                </a:ext>
              </a:extLst>
            </p:cNvPr>
            <p:cNvSpPr/>
            <p:nvPr/>
          </p:nvSpPr>
          <p:spPr>
            <a:xfrm>
              <a:off x="3320419" y="3421530"/>
              <a:ext cx="1500331" cy="765168"/>
            </a:xfrm>
            <a:prstGeom prst="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Community Services</a:t>
              </a:r>
            </a:p>
          </p:txBody>
        </p:sp>
        <p:sp>
          <p:nvSpPr>
            <p:cNvPr id="16" name="Oval 15">
              <a:extLst>
                <a:ext uri="{FF2B5EF4-FFF2-40B4-BE49-F238E27FC236}">
                  <a16:creationId xmlns:a16="http://schemas.microsoft.com/office/drawing/2014/main" xmlns="" id="{97083E62-BF1B-4C4F-AE7B-EEE7656BCAD9}"/>
                </a:ext>
              </a:extLst>
            </p:cNvPr>
            <p:cNvSpPr/>
            <p:nvPr/>
          </p:nvSpPr>
          <p:spPr>
            <a:xfrm>
              <a:off x="3074290" y="1373963"/>
              <a:ext cx="1037403" cy="50554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Absent</a:t>
              </a:r>
              <a:endParaRPr lang="en-US" sz="1600"/>
            </a:p>
          </p:txBody>
        </p:sp>
        <p:sp>
          <p:nvSpPr>
            <p:cNvPr id="17" name="Oval 16">
              <a:extLst>
                <a:ext uri="{FF2B5EF4-FFF2-40B4-BE49-F238E27FC236}">
                  <a16:creationId xmlns:a16="http://schemas.microsoft.com/office/drawing/2014/main" xmlns="" id="{33D9FE50-17D7-4C3E-8AB3-AD264AB827FD}"/>
                </a:ext>
              </a:extLst>
            </p:cNvPr>
            <p:cNvSpPr/>
            <p:nvPr/>
          </p:nvSpPr>
          <p:spPr>
            <a:xfrm>
              <a:off x="4513675" y="1265348"/>
              <a:ext cx="1037403" cy="54920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Job Loss</a:t>
              </a:r>
            </a:p>
          </p:txBody>
        </p:sp>
        <p:sp>
          <p:nvSpPr>
            <p:cNvPr id="18" name="Oval 17">
              <a:extLst>
                <a:ext uri="{FF2B5EF4-FFF2-40B4-BE49-F238E27FC236}">
                  <a16:creationId xmlns:a16="http://schemas.microsoft.com/office/drawing/2014/main" xmlns="" id="{B5EC7A92-62AD-4D80-90A6-861708996EFB}"/>
                </a:ext>
              </a:extLst>
            </p:cNvPr>
            <p:cNvSpPr/>
            <p:nvPr/>
          </p:nvSpPr>
          <p:spPr>
            <a:xfrm>
              <a:off x="1994284" y="2042113"/>
              <a:ext cx="1500331" cy="60007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Performance</a:t>
              </a:r>
            </a:p>
          </p:txBody>
        </p:sp>
        <p:sp>
          <p:nvSpPr>
            <p:cNvPr id="19" name="Oval 18">
              <a:extLst>
                <a:ext uri="{FF2B5EF4-FFF2-40B4-BE49-F238E27FC236}">
                  <a16:creationId xmlns:a16="http://schemas.microsoft.com/office/drawing/2014/main" xmlns="" id="{A37B6239-5B23-4EB1-99BA-14236B948773}"/>
                </a:ext>
              </a:extLst>
            </p:cNvPr>
            <p:cNvSpPr/>
            <p:nvPr/>
          </p:nvSpPr>
          <p:spPr>
            <a:xfrm>
              <a:off x="5978776" y="1285054"/>
              <a:ext cx="1037403" cy="56390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Stress</a:t>
              </a:r>
            </a:p>
          </p:txBody>
        </p:sp>
        <p:sp>
          <p:nvSpPr>
            <p:cNvPr id="21" name="Oval 20">
              <a:extLst>
                <a:ext uri="{FF2B5EF4-FFF2-40B4-BE49-F238E27FC236}">
                  <a16:creationId xmlns:a16="http://schemas.microsoft.com/office/drawing/2014/main" xmlns="" id="{51E0B52B-7D4A-4681-8F8D-39EB8204DBAF}"/>
                </a:ext>
              </a:extLst>
            </p:cNvPr>
            <p:cNvSpPr/>
            <p:nvPr/>
          </p:nvSpPr>
          <p:spPr>
            <a:xfrm>
              <a:off x="7473934" y="1096752"/>
              <a:ext cx="1037403" cy="63181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Mental health</a:t>
              </a:r>
            </a:p>
          </p:txBody>
        </p:sp>
        <p:sp>
          <p:nvSpPr>
            <p:cNvPr id="22" name="Oval 21">
              <a:extLst>
                <a:ext uri="{FF2B5EF4-FFF2-40B4-BE49-F238E27FC236}">
                  <a16:creationId xmlns:a16="http://schemas.microsoft.com/office/drawing/2014/main" xmlns="" id="{ADC5A72F-7882-4E05-BBC6-51091A250020}"/>
                </a:ext>
              </a:extLst>
            </p:cNvPr>
            <p:cNvSpPr/>
            <p:nvPr/>
          </p:nvSpPr>
          <p:spPr>
            <a:xfrm>
              <a:off x="7776712" y="2263944"/>
              <a:ext cx="1037403" cy="5629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Poor Health</a:t>
              </a:r>
            </a:p>
          </p:txBody>
        </p:sp>
        <p:sp>
          <p:nvSpPr>
            <p:cNvPr id="23" name="Oval 22">
              <a:extLst>
                <a:ext uri="{FF2B5EF4-FFF2-40B4-BE49-F238E27FC236}">
                  <a16:creationId xmlns:a16="http://schemas.microsoft.com/office/drawing/2014/main" xmlns="" id="{F0264DD4-71E0-4F9A-9109-2DFC7C4DF097}"/>
                </a:ext>
              </a:extLst>
            </p:cNvPr>
            <p:cNvSpPr/>
            <p:nvPr/>
          </p:nvSpPr>
          <p:spPr>
            <a:xfrm>
              <a:off x="8755748" y="1523351"/>
              <a:ext cx="1037403" cy="59806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Suicide</a:t>
              </a:r>
            </a:p>
          </p:txBody>
        </p:sp>
        <p:sp>
          <p:nvSpPr>
            <p:cNvPr id="24" name="Oval 23">
              <a:extLst>
                <a:ext uri="{FF2B5EF4-FFF2-40B4-BE49-F238E27FC236}">
                  <a16:creationId xmlns:a16="http://schemas.microsoft.com/office/drawing/2014/main" xmlns="" id="{36815046-2DE6-426E-AE26-B941F3EE3213}"/>
                </a:ext>
              </a:extLst>
            </p:cNvPr>
            <p:cNvSpPr/>
            <p:nvPr/>
          </p:nvSpPr>
          <p:spPr>
            <a:xfrm>
              <a:off x="8798253" y="2872877"/>
              <a:ext cx="1037403" cy="56295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Hardship</a:t>
              </a:r>
            </a:p>
          </p:txBody>
        </p:sp>
        <p:sp>
          <p:nvSpPr>
            <p:cNvPr id="25" name="Oval 24">
              <a:extLst>
                <a:ext uri="{FF2B5EF4-FFF2-40B4-BE49-F238E27FC236}">
                  <a16:creationId xmlns:a16="http://schemas.microsoft.com/office/drawing/2014/main" xmlns="" id="{E5139270-8842-4ACE-91CA-CAC6DCE14F22}"/>
                </a:ext>
              </a:extLst>
            </p:cNvPr>
            <p:cNvSpPr/>
            <p:nvPr/>
          </p:nvSpPr>
          <p:spPr>
            <a:xfrm>
              <a:off x="9781125" y="3536525"/>
              <a:ext cx="1037403" cy="5629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Debts</a:t>
              </a:r>
            </a:p>
          </p:txBody>
        </p:sp>
        <p:sp>
          <p:nvSpPr>
            <p:cNvPr id="26" name="Oval 25">
              <a:extLst>
                <a:ext uri="{FF2B5EF4-FFF2-40B4-BE49-F238E27FC236}">
                  <a16:creationId xmlns:a16="http://schemas.microsoft.com/office/drawing/2014/main" xmlns="" id="{62BDE0A3-0E87-46F2-B1E3-508422A1FDC6}"/>
                </a:ext>
              </a:extLst>
            </p:cNvPr>
            <p:cNvSpPr/>
            <p:nvPr/>
          </p:nvSpPr>
          <p:spPr>
            <a:xfrm>
              <a:off x="8789476" y="4247313"/>
              <a:ext cx="1037403" cy="594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Asset Loss</a:t>
              </a:r>
              <a:endParaRPr lang="en-US" sz="2000"/>
            </a:p>
          </p:txBody>
        </p:sp>
        <p:sp>
          <p:nvSpPr>
            <p:cNvPr id="27" name="Oval 26">
              <a:extLst>
                <a:ext uri="{FF2B5EF4-FFF2-40B4-BE49-F238E27FC236}">
                  <a16:creationId xmlns:a16="http://schemas.microsoft.com/office/drawing/2014/main" xmlns="" id="{65A413E5-FA83-4988-A4AC-426447D9A50D}"/>
                </a:ext>
              </a:extLst>
            </p:cNvPr>
            <p:cNvSpPr/>
            <p:nvPr/>
          </p:nvSpPr>
          <p:spPr>
            <a:xfrm>
              <a:off x="7479109" y="4295807"/>
              <a:ext cx="1255354" cy="5084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Bankruptcy</a:t>
              </a:r>
              <a:endParaRPr lang="en-US" sz="2000"/>
            </a:p>
          </p:txBody>
        </p:sp>
        <p:sp>
          <p:nvSpPr>
            <p:cNvPr id="28" name="Oval 27">
              <a:extLst>
                <a:ext uri="{FF2B5EF4-FFF2-40B4-BE49-F238E27FC236}">
                  <a16:creationId xmlns:a16="http://schemas.microsoft.com/office/drawing/2014/main" xmlns="" id="{5ED58859-FEC4-4D1F-8CE1-7DACC27BA711}"/>
                </a:ext>
              </a:extLst>
            </p:cNvPr>
            <p:cNvSpPr/>
            <p:nvPr/>
          </p:nvSpPr>
          <p:spPr>
            <a:xfrm>
              <a:off x="9635318" y="4895007"/>
              <a:ext cx="1037403" cy="59428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Loan Shark</a:t>
              </a:r>
            </a:p>
          </p:txBody>
        </p:sp>
        <p:sp>
          <p:nvSpPr>
            <p:cNvPr id="29" name="Oval 28">
              <a:extLst>
                <a:ext uri="{FF2B5EF4-FFF2-40B4-BE49-F238E27FC236}">
                  <a16:creationId xmlns:a16="http://schemas.microsoft.com/office/drawing/2014/main" xmlns="" id="{80CB1746-1639-4D8F-A463-55CA8275AE2C}"/>
                </a:ext>
              </a:extLst>
            </p:cNvPr>
            <p:cNvSpPr/>
            <p:nvPr/>
          </p:nvSpPr>
          <p:spPr>
            <a:xfrm>
              <a:off x="6679151" y="5413433"/>
              <a:ext cx="1037403" cy="46833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Theft</a:t>
              </a:r>
            </a:p>
          </p:txBody>
        </p:sp>
        <p:sp>
          <p:nvSpPr>
            <p:cNvPr id="30" name="Oval 29">
              <a:extLst>
                <a:ext uri="{FF2B5EF4-FFF2-40B4-BE49-F238E27FC236}">
                  <a16:creationId xmlns:a16="http://schemas.microsoft.com/office/drawing/2014/main" xmlns="" id="{C93F8EE3-65B6-4F31-86B3-A7CAACA904EA}"/>
                </a:ext>
              </a:extLst>
            </p:cNvPr>
            <p:cNvSpPr/>
            <p:nvPr/>
          </p:nvSpPr>
          <p:spPr>
            <a:xfrm>
              <a:off x="7843765" y="5389636"/>
              <a:ext cx="1037403" cy="64003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Imprisonment</a:t>
              </a:r>
            </a:p>
          </p:txBody>
        </p:sp>
        <p:sp>
          <p:nvSpPr>
            <p:cNvPr id="31" name="Oval 30">
              <a:extLst>
                <a:ext uri="{FF2B5EF4-FFF2-40B4-BE49-F238E27FC236}">
                  <a16:creationId xmlns:a16="http://schemas.microsoft.com/office/drawing/2014/main" xmlns="" id="{534F1857-3EAD-4C2D-B8AE-9A8D27FB5075}"/>
                </a:ext>
              </a:extLst>
            </p:cNvPr>
            <p:cNvSpPr/>
            <p:nvPr/>
          </p:nvSpPr>
          <p:spPr>
            <a:xfrm>
              <a:off x="5487112" y="5542116"/>
              <a:ext cx="1037403" cy="6025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a:t>Violence</a:t>
              </a:r>
            </a:p>
          </p:txBody>
        </p:sp>
        <p:sp>
          <p:nvSpPr>
            <p:cNvPr id="32" name="Oval 31">
              <a:extLst>
                <a:ext uri="{FF2B5EF4-FFF2-40B4-BE49-F238E27FC236}">
                  <a16:creationId xmlns:a16="http://schemas.microsoft.com/office/drawing/2014/main" xmlns="" id="{F4C3F1CB-76BF-4C60-ADEB-F6DCEE33CA54}"/>
                </a:ext>
              </a:extLst>
            </p:cNvPr>
            <p:cNvSpPr/>
            <p:nvPr/>
          </p:nvSpPr>
          <p:spPr>
            <a:xfrm>
              <a:off x="3711642" y="5559707"/>
              <a:ext cx="1366949" cy="60251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a:t>Relationship Break</a:t>
              </a:r>
            </a:p>
          </p:txBody>
        </p:sp>
        <p:sp>
          <p:nvSpPr>
            <p:cNvPr id="33" name="Oval 32">
              <a:extLst>
                <a:ext uri="{FF2B5EF4-FFF2-40B4-BE49-F238E27FC236}">
                  <a16:creationId xmlns:a16="http://schemas.microsoft.com/office/drawing/2014/main" xmlns="" id="{65CDEACC-7120-47C7-97C1-17406620E17D}"/>
                </a:ext>
              </a:extLst>
            </p:cNvPr>
            <p:cNvSpPr/>
            <p:nvPr/>
          </p:nvSpPr>
          <p:spPr>
            <a:xfrm>
              <a:off x="2324129" y="5420175"/>
              <a:ext cx="1037403" cy="59791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a:t>Impact</a:t>
              </a:r>
            </a:p>
          </p:txBody>
        </p:sp>
        <p:sp>
          <p:nvSpPr>
            <p:cNvPr id="34" name="Oval 33">
              <a:extLst>
                <a:ext uri="{FF2B5EF4-FFF2-40B4-BE49-F238E27FC236}">
                  <a16:creationId xmlns:a16="http://schemas.microsoft.com/office/drawing/2014/main" xmlns="" id="{001A04A8-545F-4C4C-BB56-D705295FDDC8}"/>
                </a:ext>
              </a:extLst>
            </p:cNvPr>
            <p:cNvSpPr/>
            <p:nvPr/>
          </p:nvSpPr>
          <p:spPr>
            <a:xfrm>
              <a:off x="2721938" y="4564756"/>
              <a:ext cx="1037403" cy="776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Neglect</a:t>
              </a:r>
            </a:p>
          </p:txBody>
        </p:sp>
        <p:sp>
          <p:nvSpPr>
            <p:cNvPr id="35" name="Oval 34">
              <a:extLst>
                <a:ext uri="{FF2B5EF4-FFF2-40B4-BE49-F238E27FC236}">
                  <a16:creationId xmlns:a16="http://schemas.microsoft.com/office/drawing/2014/main" xmlns="" id="{04A39B5C-0649-4BCC-8BA6-E0E3426DD49A}"/>
                </a:ext>
              </a:extLst>
            </p:cNvPr>
            <p:cNvSpPr/>
            <p:nvPr/>
          </p:nvSpPr>
          <p:spPr>
            <a:xfrm>
              <a:off x="1698287" y="3088214"/>
              <a:ext cx="1219481" cy="776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Loads on Charities</a:t>
              </a:r>
            </a:p>
          </p:txBody>
        </p:sp>
        <p:sp>
          <p:nvSpPr>
            <p:cNvPr id="36" name="Oval 35">
              <a:extLst>
                <a:ext uri="{FF2B5EF4-FFF2-40B4-BE49-F238E27FC236}">
                  <a16:creationId xmlns:a16="http://schemas.microsoft.com/office/drawing/2014/main" xmlns="" id="{678CD4C3-7EE2-4AAC-AE08-7B90885CAC0B}"/>
                </a:ext>
              </a:extLst>
            </p:cNvPr>
            <p:cNvSpPr/>
            <p:nvPr/>
          </p:nvSpPr>
          <p:spPr>
            <a:xfrm>
              <a:off x="1502829" y="4081541"/>
              <a:ext cx="1232861" cy="77601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00"/>
                <a:t>Loads on public purse</a:t>
              </a:r>
            </a:p>
          </p:txBody>
        </p:sp>
        <p:cxnSp>
          <p:nvCxnSpPr>
            <p:cNvPr id="6" name="Straight Arrow Connector 5">
              <a:extLst>
                <a:ext uri="{FF2B5EF4-FFF2-40B4-BE49-F238E27FC236}">
                  <a16:creationId xmlns:a16="http://schemas.microsoft.com/office/drawing/2014/main" xmlns="" id="{064C0409-B697-4ADD-9196-07E7FACF4CEA}"/>
                </a:ext>
              </a:extLst>
            </p:cNvPr>
            <p:cNvCxnSpPr>
              <a:cxnSpLocks/>
              <a:stCxn id="5" idx="0"/>
              <a:endCxn id="17" idx="4"/>
            </p:cNvCxnSpPr>
            <p:nvPr/>
          </p:nvCxnSpPr>
          <p:spPr>
            <a:xfrm flipV="1">
              <a:off x="4446458" y="1814549"/>
              <a:ext cx="585919" cy="29708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238498BD-AD82-4B9B-A996-55F60B416AFF}"/>
                </a:ext>
              </a:extLst>
            </p:cNvPr>
            <p:cNvCxnSpPr>
              <a:cxnSpLocks/>
              <a:endCxn id="16" idx="5"/>
            </p:cNvCxnSpPr>
            <p:nvPr/>
          </p:nvCxnSpPr>
          <p:spPr>
            <a:xfrm flipH="1" flipV="1">
              <a:off x="3959769" y="1805474"/>
              <a:ext cx="127986" cy="34130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2EF7473B-2E28-4989-8E45-C2292C636D40}"/>
                </a:ext>
              </a:extLst>
            </p:cNvPr>
            <p:cNvCxnSpPr>
              <a:cxnSpLocks/>
              <a:stCxn id="5" idx="1"/>
              <a:endCxn id="18" idx="6"/>
            </p:cNvCxnSpPr>
            <p:nvPr/>
          </p:nvCxnSpPr>
          <p:spPr>
            <a:xfrm flipH="1" flipV="1">
              <a:off x="3494615" y="2342150"/>
              <a:ext cx="201677" cy="1520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7" name="Straight Arrow Connector 36">
              <a:extLst>
                <a:ext uri="{FF2B5EF4-FFF2-40B4-BE49-F238E27FC236}">
                  <a16:creationId xmlns:a16="http://schemas.microsoft.com/office/drawing/2014/main" xmlns="" id="{2995EABF-7AC3-402B-9E56-ED11774F6832}"/>
                </a:ext>
              </a:extLst>
            </p:cNvPr>
            <p:cNvCxnSpPr>
              <a:cxnSpLocks/>
              <a:stCxn id="11" idx="0"/>
              <a:endCxn id="19" idx="4"/>
            </p:cNvCxnSpPr>
            <p:nvPr/>
          </p:nvCxnSpPr>
          <p:spPr>
            <a:xfrm flipH="1" flipV="1">
              <a:off x="6497478" y="1848957"/>
              <a:ext cx="425768" cy="2012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9" name="Straight Arrow Connector 38">
              <a:extLst>
                <a:ext uri="{FF2B5EF4-FFF2-40B4-BE49-F238E27FC236}">
                  <a16:creationId xmlns:a16="http://schemas.microsoft.com/office/drawing/2014/main" xmlns="" id="{6652B14E-0999-45FE-A05C-8C13BD28BC9F}"/>
                </a:ext>
              </a:extLst>
            </p:cNvPr>
            <p:cNvCxnSpPr>
              <a:cxnSpLocks/>
              <a:endCxn id="21" idx="3"/>
            </p:cNvCxnSpPr>
            <p:nvPr/>
          </p:nvCxnSpPr>
          <p:spPr>
            <a:xfrm flipV="1">
              <a:off x="7328999" y="1636038"/>
              <a:ext cx="296859" cy="4510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xmlns="" id="{0B159F67-41B9-4B4E-95F3-9F2BCA79CA03}"/>
                </a:ext>
              </a:extLst>
            </p:cNvPr>
            <p:cNvCxnSpPr>
              <a:cxnSpLocks/>
              <a:stCxn id="11" idx="3"/>
              <a:endCxn id="22" idx="2"/>
            </p:cNvCxnSpPr>
            <p:nvPr/>
          </p:nvCxnSpPr>
          <p:spPr>
            <a:xfrm>
              <a:off x="7673411" y="2432806"/>
              <a:ext cx="103301" cy="1126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xmlns="" id="{2CF5A88D-BDF6-4BEE-BA26-7CC6296431E3}"/>
                </a:ext>
              </a:extLst>
            </p:cNvPr>
            <p:cNvCxnSpPr>
              <a:cxnSpLocks/>
              <a:stCxn id="21" idx="6"/>
              <a:endCxn id="23" idx="2"/>
            </p:cNvCxnSpPr>
            <p:nvPr/>
          </p:nvCxnSpPr>
          <p:spPr>
            <a:xfrm>
              <a:off x="8511337" y="1412659"/>
              <a:ext cx="244411" cy="4097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a:extLst>
                <a:ext uri="{FF2B5EF4-FFF2-40B4-BE49-F238E27FC236}">
                  <a16:creationId xmlns:a16="http://schemas.microsoft.com/office/drawing/2014/main" xmlns="" id="{66383AD8-CBEF-4CAD-B1E5-D144132DA4D5}"/>
                </a:ext>
              </a:extLst>
            </p:cNvPr>
            <p:cNvCxnSpPr>
              <a:cxnSpLocks/>
              <a:endCxn id="24" idx="2"/>
            </p:cNvCxnSpPr>
            <p:nvPr/>
          </p:nvCxnSpPr>
          <p:spPr>
            <a:xfrm flipV="1">
              <a:off x="8477552" y="3154353"/>
              <a:ext cx="320701" cy="4791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7" name="Straight Arrow Connector 46">
              <a:extLst>
                <a:ext uri="{FF2B5EF4-FFF2-40B4-BE49-F238E27FC236}">
                  <a16:creationId xmlns:a16="http://schemas.microsoft.com/office/drawing/2014/main" xmlns="" id="{48F45B39-8E6F-4209-BF34-FE64667B45C9}"/>
                </a:ext>
              </a:extLst>
            </p:cNvPr>
            <p:cNvCxnSpPr>
              <a:cxnSpLocks/>
              <a:stCxn id="12" idx="3"/>
              <a:endCxn id="25" idx="2"/>
            </p:cNvCxnSpPr>
            <p:nvPr/>
          </p:nvCxnSpPr>
          <p:spPr>
            <a:xfrm>
              <a:off x="8475208" y="3780546"/>
              <a:ext cx="1305917" cy="374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9" name="Straight Arrow Connector 48">
              <a:extLst>
                <a:ext uri="{FF2B5EF4-FFF2-40B4-BE49-F238E27FC236}">
                  <a16:creationId xmlns:a16="http://schemas.microsoft.com/office/drawing/2014/main" xmlns="" id="{C53A5F61-CC20-4F9A-B38E-1F0BC9D5C080}"/>
                </a:ext>
              </a:extLst>
            </p:cNvPr>
            <p:cNvCxnSpPr>
              <a:cxnSpLocks/>
              <a:endCxn id="26" idx="1"/>
            </p:cNvCxnSpPr>
            <p:nvPr/>
          </p:nvCxnSpPr>
          <p:spPr>
            <a:xfrm>
              <a:off x="8449719" y="4007234"/>
              <a:ext cx="491681" cy="3271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xmlns="" id="{300B42D2-EB86-4F56-88F1-2552D35C4DFF}"/>
                </a:ext>
              </a:extLst>
            </p:cNvPr>
            <p:cNvCxnSpPr>
              <a:cxnSpLocks/>
              <a:stCxn id="12" idx="2"/>
              <a:endCxn id="27" idx="1"/>
            </p:cNvCxnSpPr>
            <p:nvPr/>
          </p:nvCxnSpPr>
          <p:spPr>
            <a:xfrm flipH="1">
              <a:off x="7662951" y="4163130"/>
              <a:ext cx="62092" cy="2071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xmlns="" id="{07B569C8-5B9D-468C-B93E-26D3EE23E7CF}"/>
                </a:ext>
              </a:extLst>
            </p:cNvPr>
            <p:cNvCxnSpPr>
              <a:cxnSpLocks/>
              <a:endCxn id="28" idx="7"/>
            </p:cNvCxnSpPr>
            <p:nvPr/>
          </p:nvCxnSpPr>
          <p:spPr>
            <a:xfrm>
              <a:off x="10051277" y="4032783"/>
              <a:ext cx="469520" cy="94925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xmlns="" id="{0F1EB0EE-448B-4BE6-89AE-979EF9BEE118}"/>
                </a:ext>
              </a:extLst>
            </p:cNvPr>
            <p:cNvCxnSpPr>
              <a:cxnSpLocks/>
              <a:stCxn id="28" idx="2"/>
              <a:endCxn id="26" idx="4"/>
            </p:cNvCxnSpPr>
            <p:nvPr/>
          </p:nvCxnSpPr>
          <p:spPr>
            <a:xfrm flipH="1" flipV="1">
              <a:off x="9308178" y="4841597"/>
              <a:ext cx="327140" cy="3505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a:extLst>
                <a:ext uri="{FF2B5EF4-FFF2-40B4-BE49-F238E27FC236}">
                  <a16:creationId xmlns:a16="http://schemas.microsoft.com/office/drawing/2014/main" xmlns="" id="{C0C46FBA-E864-4FF9-A881-316C2F3DE23F}"/>
                </a:ext>
              </a:extLst>
            </p:cNvPr>
            <p:cNvCxnSpPr>
              <a:cxnSpLocks/>
              <a:stCxn id="13" idx="3"/>
              <a:endCxn id="27" idx="3"/>
            </p:cNvCxnSpPr>
            <p:nvPr/>
          </p:nvCxnSpPr>
          <p:spPr>
            <a:xfrm flipV="1">
              <a:off x="7479109" y="4729803"/>
              <a:ext cx="183842" cy="2432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xmlns="" id="{49EA5318-96CE-4AC0-9B89-7C521319BB94}"/>
                </a:ext>
              </a:extLst>
            </p:cNvPr>
            <p:cNvCxnSpPr>
              <a:cxnSpLocks/>
              <a:endCxn id="28" idx="3"/>
            </p:cNvCxnSpPr>
            <p:nvPr/>
          </p:nvCxnSpPr>
          <p:spPr>
            <a:xfrm>
              <a:off x="7473934" y="5231632"/>
              <a:ext cx="2313308" cy="1706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2" name="Straight Arrow Connector 61">
              <a:extLst>
                <a:ext uri="{FF2B5EF4-FFF2-40B4-BE49-F238E27FC236}">
                  <a16:creationId xmlns:a16="http://schemas.microsoft.com/office/drawing/2014/main" xmlns="" id="{D5185290-84DB-41E3-ADE8-FE82CD6653BE}"/>
                </a:ext>
              </a:extLst>
            </p:cNvPr>
            <p:cNvCxnSpPr>
              <a:cxnSpLocks/>
              <a:stCxn id="13" idx="2"/>
              <a:endCxn id="29" idx="1"/>
            </p:cNvCxnSpPr>
            <p:nvPr/>
          </p:nvCxnSpPr>
          <p:spPr>
            <a:xfrm>
              <a:off x="6728944" y="5355665"/>
              <a:ext cx="102131" cy="12635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a:extLst>
                <a:ext uri="{FF2B5EF4-FFF2-40B4-BE49-F238E27FC236}">
                  <a16:creationId xmlns:a16="http://schemas.microsoft.com/office/drawing/2014/main" xmlns="" id="{62514232-98EB-4AAF-98A5-1FCA47CEFE8E}"/>
                </a:ext>
              </a:extLst>
            </p:cNvPr>
            <p:cNvCxnSpPr>
              <a:cxnSpLocks/>
              <a:stCxn id="29" idx="5"/>
              <a:endCxn id="30" idx="2"/>
            </p:cNvCxnSpPr>
            <p:nvPr/>
          </p:nvCxnSpPr>
          <p:spPr>
            <a:xfrm flipV="1">
              <a:off x="7564630" y="5709655"/>
              <a:ext cx="279135" cy="10352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xmlns="" id="{CF44FD10-75BC-4C7D-A40E-908307C1FCB5}"/>
                </a:ext>
              </a:extLst>
            </p:cNvPr>
            <p:cNvCxnSpPr>
              <a:cxnSpLocks/>
              <a:endCxn id="31" idx="7"/>
            </p:cNvCxnSpPr>
            <p:nvPr/>
          </p:nvCxnSpPr>
          <p:spPr>
            <a:xfrm flipH="1">
              <a:off x="6372591" y="5346593"/>
              <a:ext cx="26272" cy="2837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xmlns="" id="{31CF3A2D-27EE-42AB-B3C7-FC250B5C402E}"/>
                </a:ext>
              </a:extLst>
            </p:cNvPr>
            <p:cNvCxnSpPr>
              <a:endCxn id="13" idx="0"/>
            </p:cNvCxnSpPr>
            <p:nvPr/>
          </p:nvCxnSpPr>
          <p:spPr>
            <a:xfrm>
              <a:off x="6075403" y="4427101"/>
              <a:ext cx="653541" cy="16339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xmlns="" id="{FAA23F2A-ECFA-4C86-A3A4-02224A4B75DE}"/>
                </a:ext>
              </a:extLst>
            </p:cNvPr>
            <p:cNvCxnSpPr>
              <a:cxnSpLocks/>
              <a:stCxn id="4" idx="1"/>
            </p:cNvCxnSpPr>
            <p:nvPr/>
          </p:nvCxnSpPr>
          <p:spPr>
            <a:xfrm flipH="1" flipV="1">
              <a:off x="5078591" y="2862693"/>
              <a:ext cx="162535" cy="2440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xmlns="" id="{3BA8033D-1B0B-4144-BF39-34D38FB68243}"/>
                </a:ext>
              </a:extLst>
            </p:cNvPr>
            <p:cNvCxnSpPr>
              <a:stCxn id="4" idx="7"/>
              <a:endCxn id="11" idx="2"/>
            </p:cNvCxnSpPr>
            <p:nvPr/>
          </p:nvCxnSpPr>
          <p:spPr>
            <a:xfrm flipV="1">
              <a:off x="6629360" y="2815390"/>
              <a:ext cx="293886" cy="29131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4" name="Straight Arrow Connector 73">
              <a:extLst>
                <a:ext uri="{FF2B5EF4-FFF2-40B4-BE49-F238E27FC236}">
                  <a16:creationId xmlns:a16="http://schemas.microsoft.com/office/drawing/2014/main" xmlns="" id="{30EC27A2-B1D6-44C9-92A7-EFC8CCC2C741}"/>
                </a:ext>
              </a:extLst>
            </p:cNvPr>
            <p:cNvCxnSpPr>
              <a:stCxn id="4" idx="6"/>
              <a:endCxn id="12" idx="1"/>
            </p:cNvCxnSpPr>
            <p:nvPr/>
          </p:nvCxnSpPr>
          <p:spPr>
            <a:xfrm>
              <a:off x="6916873" y="3671212"/>
              <a:ext cx="58004" cy="10933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6" name="Straight Arrow Connector 75">
              <a:extLst>
                <a:ext uri="{FF2B5EF4-FFF2-40B4-BE49-F238E27FC236}">
                  <a16:creationId xmlns:a16="http://schemas.microsoft.com/office/drawing/2014/main" xmlns="" id="{3EE3EE1C-05A0-4C44-BA4A-6249EC2B77AC}"/>
                </a:ext>
              </a:extLst>
            </p:cNvPr>
            <p:cNvCxnSpPr>
              <a:stCxn id="4" idx="2"/>
              <a:endCxn id="15" idx="3"/>
            </p:cNvCxnSpPr>
            <p:nvPr/>
          </p:nvCxnSpPr>
          <p:spPr>
            <a:xfrm flipH="1">
              <a:off x="4820750" y="3671212"/>
              <a:ext cx="132863" cy="13290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8" name="Straight Arrow Connector 77">
              <a:extLst>
                <a:ext uri="{FF2B5EF4-FFF2-40B4-BE49-F238E27FC236}">
                  <a16:creationId xmlns:a16="http://schemas.microsoft.com/office/drawing/2014/main" xmlns="" id="{E2293B2F-8031-4F4A-B69C-3A87EDCD73E4}"/>
                </a:ext>
              </a:extLst>
            </p:cNvPr>
            <p:cNvCxnSpPr>
              <a:stCxn id="4" idx="3"/>
              <a:endCxn id="14" idx="0"/>
            </p:cNvCxnSpPr>
            <p:nvPr/>
          </p:nvCxnSpPr>
          <p:spPr>
            <a:xfrm flipH="1">
              <a:off x="4805875" y="4235719"/>
              <a:ext cx="435251" cy="3547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a:extLst>
                <a:ext uri="{FF2B5EF4-FFF2-40B4-BE49-F238E27FC236}">
                  <a16:creationId xmlns:a16="http://schemas.microsoft.com/office/drawing/2014/main" xmlns="" id="{38FD1D70-0CF1-45B0-B3D8-2FC579356BA1}"/>
                </a:ext>
              </a:extLst>
            </p:cNvPr>
            <p:cNvCxnSpPr>
              <a:cxnSpLocks/>
              <a:endCxn id="31" idx="1"/>
            </p:cNvCxnSpPr>
            <p:nvPr/>
          </p:nvCxnSpPr>
          <p:spPr>
            <a:xfrm>
              <a:off x="5345276" y="5337328"/>
              <a:ext cx="293760" cy="2930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2" name="Straight Arrow Connector 81">
              <a:extLst>
                <a:ext uri="{FF2B5EF4-FFF2-40B4-BE49-F238E27FC236}">
                  <a16:creationId xmlns:a16="http://schemas.microsoft.com/office/drawing/2014/main" xmlns="" id="{730CB247-84C4-42D9-B0A6-BB6A5BF2A6B3}"/>
                </a:ext>
              </a:extLst>
            </p:cNvPr>
            <p:cNvCxnSpPr>
              <a:cxnSpLocks/>
              <a:stCxn id="14" idx="2"/>
              <a:endCxn id="32" idx="7"/>
            </p:cNvCxnSpPr>
            <p:nvPr/>
          </p:nvCxnSpPr>
          <p:spPr>
            <a:xfrm>
              <a:off x="4805875" y="5355665"/>
              <a:ext cx="72531" cy="29227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4" name="Straight Arrow Connector 83">
              <a:extLst>
                <a:ext uri="{FF2B5EF4-FFF2-40B4-BE49-F238E27FC236}">
                  <a16:creationId xmlns:a16="http://schemas.microsoft.com/office/drawing/2014/main" xmlns="" id="{87183ABD-E533-461D-98B1-22FD3B0EBECD}"/>
                </a:ext>
              </a:extLst>
            </p:cNvPr>
            <p:cNvCxnSpPr>
              <a:cxnSpLocks/>
            </p:cNvCxnSpPr>
            <p:nvPr/>
          </p:nvCxnSpPr>
          <p:spPr>
            <a:xfrm flipH="1">
              <a:off x="3316026" y="5324506"/>
              <a:ext cx="789630" cy="30819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6" name="Straight Arrow Connector 85">
              <a:extLst>
                <a:ext uri="{FF2B5EF4-FFF2-40B4-BE49-F238E27FC236}">
                  <a16:creationId xmlns:a16="http://schemas.microsoft.com/office/drawing/2014/main" xmlns="" id="{D2566221-1C40-41D2-9038-A0F7377D5CEC}"/>
                </a:ext>
              </a:extLst>
            </p:cNvPr>
            <p:cNvCxnSpPr>
              <a:stCxn id="14" idx="1"/>
              <a:endCxn id="34" idx="6"/>
            </p:cNvCxnSpPr>
            <p:nvPr/>
          </p:nvCxnSpPr>
          <p:spPr>
            <a:xfrm flipH="1" flipV="1">
              <a:off x="3759341" y="4952761"/>
              <a:ext cx="296368" cy="2032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8" name="Straight Arrow Connector 87">
              <a:extLst>
                <a:ext uri="{FF2B5EF4-FFF2-40B4-BE49-F238E27FC236}">
                  <a16:creationId xmlns:a16="http://schemas.microsoft.com/office/drawing/2014/main" xmlns="" id="{7039174C-BD47-42D7-B68C-96C18CF99895}"/>
                </a:ext>
              </a:extLst>
            </p:cNvPr>
            <p:cNvCxnSpPr>
              <a:cxnSpLocks/>
              <a:stCxn id="15" idx="1"/>
              <a:endCxn id="36" idx="6"/>
            </p:cNvCxnSpPr>
            <p:nvPr/>
          </p:nvCxnSpPr>
          <p:spPr>
            <a:xfrm flipH="1">
              <a:off x="2735690" y="3804114"/>
              <a:ext cx="584729" cy="66543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90" name="Straight Arrow Connector 89">
              <a:extLst>
                <a:ext uri="{FF2B5EF4-FFF2-40B4-BE49-F238E27FC236}">
                  <a16:creationId xmlns:a16="http://schemas.microsoft.com/office/drawing/2014/main" xmlns="" id="{03F5F8F2-BE06-4B2C-A470-8482174B0054}"/>
                </a:ext>
              </a:extLst>
            </p:cNvPr>
            <p:cNvCxnSpPr>
              <a:cxnSpLocks/>
              <a:endCxn id="35" idx="6"/>
            </p:cNvCxnSpPr>
            <p:nvPr/>
          </p:nvCxnSpPr>
          <p:spPr>
            <a:xfrm flipH="1" flipV="1">
              <a:off x="2917768" y="3476219"/>
              <a:ext cx="470218" cy="11057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480980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8928B27-B02B-C576-E1BE-E2858675C9EC}"/>
              </a:ext>
            </a:extLst>
          </p:cNvPr>
          <p:cNvSpPr>
            <a:spLocks noGrp="1"/>
          </p:cNvSpPr>
          <p:nvPr>
            <p:ph type="title"/>
          </p:nvPr>
        </p:nvSpPr>
        <p:spPr/>
        <p:txBody>
          <a:bodyPr/>
          <a:lstStyle/>
          <a:p>
            <a:r>
              <a:rPr lang="en-US"/>
              <a:t>Self-Care Reminder</a:t>
            </a:r>
          </a:p>
        </p:txBody>
      </p:sp>
      <p:sp>
        <p:nvSpPr>
          <p:cNvPr id="3" name="Content Placeholder 2">
            <a:extLst>
              <a:ext uri="{FF2B5EF4-FFF2-40B4-BE49-F238E27FC236}">
                <a16:creationId xmlns:a16="http://schemas.microsoft.com/office/drawing/2014/main" xmlns="" id="{06688E12-22CD-2C80-AB9C-473763B8637B}"/>
              </a:ext>
            </a:extLst>
          </p:cNvPr>
          <p:cNvSpPr>
            <a:spLocks noGrp="1"/>
          </p:cNvSpPr>
          <p:nvPr>
            <p:ph idx="1"/>
          </p:nvPr>
        </p:nvSpPr>
        <p:spPr/>
        <p:txBody>
          <a:bodyPr vert="horz" lIns="91440" tIns="45720" rIns="91440" bIns="45720" rtlCol="0" anchor="t">
            <a:normAutofit/>
          </a:bodyPr>
          <a:lstStyle/>
          <a:p>
            <a:pPr marL="0" indent="0" algn="l" rtl="0" fontAlgn="base">
              <a:buNone/>
            </a:pPr>
            <a:r>
              <a:rPr lang="en-US" sz="1800" b="0" i="0" u="none" strike="noStrike">
                <a:solidFill>
                  <a:srgbClr val="000000"/>
                </a:solidFill>
                <a:effectLst/>
                <a:latin typeface="Calibri"/>
                <a:ea typeface="Calibri"/>
                <a:cs typeface="Calibri"/>
              </a:rPr>
              <a:t>The following presentation contains gambling and suicide. </a:t>
            </a: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u="none" strike="noStrike">
                <a:solidFill>
                  <a:srgbClr val="000000"/>
                </a:solidFill>
                <a:effectLst/>
                <a:latin typeface="Calibri"/>
                <a:ea typeface="Calibri"/>
                <a:cs typeface="Calibri"/>
              </a:rPr>
              <a:t>If you or someone you know has a gambling problem or mental health crisis, help is available. </a:t>
            </a: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u="none" strike="noStrike">
                <a:solidFill>
                  <a:srgbClr val="000000"/>
                </a:solidFill>
                <a:effectLst/>
                <a:latin typeface="Calibri"/>
                <a:ea typeface="Calibri"/>
                <a:cs typeface="Calibri"/>
              </a:rPr>
              <a:t>Call the Ohio Problem Gambling Helpline 24/7 at </a:t>
            </a:r>
            <a:r>
              <a:rPr lang="en-US" sz="1800" b="1" i="0" u="none" strike="noStrike">
                <a:solidFill>
                  <a:srgbClr val="000000"/>
                </a:solidFill>
                <a:effectLst/>
                <a:latin typeface="Calibri"/>
                <a:ea typeface="Calibri"/>
                <a:cs typeface="Calibri"/>
              </a:rPr>
              <a:t>1-800-589-9966</a:t>
            </a: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ctr" rtl="0" fontAlgn="base">
              <a:buNone/>
            </a:pPr>
            <a:r>
              <a:rPr lang="en-US" sz="1800" b="1" i="0" u="none" strike="noStrike">
                <a:solidFill>
                  <a:srgbClr val="ED7D31"/>
                </a:solidFill>
                <a:effectLst/>
                <a:latin typeface="Calibri"/>
                <a:ea typeface="Calibri"/>
                <a:cs typeface="Calibri"/>
              </a:rPr>
              <a:t>Recovery Resources is your best practice site for gambling treatment and prevention services</a:t>
            </a: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pPr marL="0" indent="0" algn="l" rtl="0" fontAlgn="base">
              <a:buNone/>
            </a:pPr>
            <a:r>
              <a:rPr lang="en-US" sz="1800" b="0" i="0">
                <a:solidFill>
                  <a:srgbClr val="000000"/>
                </a:solidFill>
                <a:effectLst/>
                <a:latin typeface="Calibri"/>
                <a:ea typeface="Calibri"/>
                <a:cs typeface="Calibri"/>
              </a:rPr>
              <a:t>​</a:t>
            </a:r>
            <a:endParaRPr lang="en-US" b="0" i="0">
              <a:solidFill>
                <a:srgbClr val="000000"/>
              </a:solidFill>
              <a:effectLst/>
              <a:latin typeface="Calibri"/>
              <a:ea typeface="Calibri"/>
              <a:cs typeface="Calibri"/>
            </a:endParaRPr>
          </a:p>
          <a:p>
            <a:endParaRPr lang="en-US"/>
          </a:p>
        </p:txBody>
      </p:sp>
    </p:spTree>
    <p:extLst>
      <p:ext uri="{BB962C8B-B14F-4D97-AF65-F5344CB8AC3E}">
        <p14:creationId xmlns:p14="http://schemas.microsoft.com/office/powerpoint/2010/main" val="32492509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4CFD1F57-BC88-466B-823F-AC98B2F0133C}"/>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668AC842-CF27-B435-F59A-0454EBBD679F}"/>
              </a:ext>
            </a:extLst>
          </p:cNvPr>
          <p:cNvSpPr>
            <a:spLocks noGrp="1"/>
          </p:cNvSpPr>
          <p:nvPr>
            <p:ph type="title"/>
          </p:nvPr>
        </p:nvSpPr>
        <p:spPr/>
        <p:txBody>
          <a:bodyPr>
            <a:normAutofit/>
          </a:bodyPr>
          <a:lstStyle/>
          <a:p>
            <a:r>
              <a:rPr lang="en-US" sz="3600">
                <a:ea typeface="Calibri Light"/>
                <a:cs typeface="Calibri Light"/>
              </a:rPr>
              <a:t>Diagnostic and Statistical Manual of Mental Disorders (DSM-5)</a:t>
            </a:r>
            <a:endParaRPr lang="en-US" sz="3600"/>
          </a:p>
        </p:txBody>
      </p:sp>
      <p:sp>
        <p:nvSpPr>
          <p:cNvPr id="3" name="Content Placeholder 2">
            <a:extLst>
              <a:ext uri="{FF2B5EF4-FFF2-40B4-BE49-F238E27FC236}">
                <a16:creationId xmlns:a16="http://schemas.microsoft.com/office/drawing/2014/main" xmlns="" id="{1FBF553F-5A6A-31BD-9E05-7DCB103292F9}"/>
              </a:ext>
            </a:extLst>
          </p:cNvPr>
          <p:cNvSpPr>
            <a:spLocks noGrp="1"/>
          </p:cNvSpPr>
          <p:nvPr>
            <p:ph idx="1"/>
          </p:nvPr>
        </p:nvSpPr>
        <p:spPr>
          <a:xfrm>
            <a:off x="838200" y="1825625"/>
            <a:ext cx="4242847" cy="4351338"/>
          </a:xfrm>
        </p:spPr>
        <p:txBody>
          <a:bodyPr vert="horz" lIns="91440" tIns="45720" rIns="91440" bIns="45720" rtlCol="0" anchor="t">
            <a:noAutofit/>
          </a:bodyPr>
          <a:lstStyle/>
          <a:p>
            <a:r>
              <a:rPr lang="en-US" sz="2000">
                <a:ea typeface="Calibri"/>
                <a:cs typeface="Calibri"/>
              </a:rPr>
              <a:t>Is often preoccupied with gambling.</a:t>
            </a:r>
          </a:p>
          <a:p>
            <a:r>
              <a:rPr lang="en-US" sz="2000">
                <a:ea typeface="Calibri"/>
                <a:cs typeface="Calibri"/>
              </a:rPr>
              <a:t>Needs to gamble with increasing amounts of money to achieve the desired effect.</a:t>
            </a:r>
          </a:p>
          <a:p>
            <a:r>
              <a:rPr lang="en-US" sz="2000">
                <a:ea typeface="Calibri"/>
                <a:cs typeface="Calibri"/>
              </a:rPr>
              <a:t>Repeated, unsuccessful efforts to control, cut back, or stop gambling.</a:t>
            </a:r>
          </a:p>
          <a:p>
            <a:r>
              <a:rPr lang="en-US" sz="2000">
                <a:ea typeface="Calibri"/>
                <a:cs typeface="Calibri"/>
              </a:rPr>
              <a:t>Restless/irritable when attempting to cut down or stop gambling.</a:t>
            </a:r>
          </a:p>
          <a:p>
            <a:r>
              <a:rPr lang="en-US" sz="2000">
                <a:ea typeface="Calibri"/>
                <a:cs typeface="Calibri"/>
              </a:rPr>
              <a:t>Gambles when distressed.</a:t>
            </a:r>
          </a:p>
          <a:p>
            <a:endParaRPr lang="en-US">
              <a:ea typeface="Calibri"/>
              <a:cs typeface="Calibri"/>
            </a:endParaRPr>
          </a:p>
        </p:txBody>
      </p:sp>
      <p:sp>
        <p:nvSpPr>
          <p:cNvPr id="6" name="TextBox 5">
            <a:extLst>
              <a:ext uri="{FF2B5EF4-FFF2-40B4-BE49-F238E27FC236}">
                <a16:creationId xmlns:a16="http://schemas.microsoft.com/office/drawing/2014/main" xmlns="" id="{DD93F075-C8B2-951E-9942-167AF94AA4D9}"/>
              </a:ext>
            </a:extLst>
          </p:cNvPr>
          <p:cNvSpPr txBox="1"/>
          <p:nvPr/>
        </p:nvSpPr>
        <p:spPr>
          <a:xfrm>
            <a:off x="2869790" y="5856339"/>
            <a:ext cx="904813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Calibri"/>
                <a:ea typeface="Calibri"/>
                <a:cs typeface="Calibri"/>
              </a:rPr>
              <a:t>Mild: 4-5 criteria  Moderate: 6-7 criteria  Severe: 8-9 criteria</a:t>
            </a:r>
          </a:p>
          <a:p>
            <a:pPr algn="l"/>
            <a:endParaRPr lang="en-US">
              <a:ea typeface="Calibri"/>
              <a:cs typeface="Calibri"/>
            </a:endParaRPr>
          </a:p>
        </p:txBody>
      </p:sp>
      <p:sp>
        <p:nvSpPr>
          <p:cNvPr id="7" name="Content Placeholder 2">
            <a:extLst>
              <a:ext uri="{FF2B5EF4-FFF2-40B4-BE49-F238E27FC236}">
                <a16:creationId xmlns:a16="http://schemas.microsoft.com/office/drawing/2014/main" xmlns="" id="{75759154-5B21-4FC4-9F5F-0CEC9A15739E}"/>
              </a:ext>
            </a:extLst>
          </p:cNvPr>
          <p:cNvSpPr txBox="1">
            <a:spLocks/>
          </p:cNvSpPr>
          <p:nvPr/>
        </p:nvSpPr>
        <p:spPr>
          <a:xfrm>
            <a:off x="5811232" y="1825625"/>
            <a:ext cx="4242847" cy="435133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sz="1800">
              <a:ea typeface="Calibri"/>
              <a:cs typeface="Calibri"/>
            </a:endParaRPr>
          </a:p>
        </p:txBody>
      </p:sp>
      <p:sp>
        <p:nvSpPr>
          <p:cNvPr id="8" name="Content Placeholder 2">
            <a:extLst>
              <a:ext uri="{FF2B5EF4-FFF2-40B4-BE49-F238E27FC236}">
                <a16:creationId xmlns:a16="http://schemas.microsoft.com/office/drawing/2014/main" xmlns="" id="{F09D1842-AC06-41EF-A58B-EEBD58ECFADC}"/>
              </a:ext>
            </a:extLst>
          </p:cNvPr>
          <p:cNvSpPr txBox="1">
            <a:spLocks/>
          </p:cNvSpPr>
          <p:nvPr/>
        </p:nvSpPr>
        <p:spPr>
          <a:xfrm>
            <a:off x="6416707" y="1825625"/>
            <a:ext cx="4693745" cy="33042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a:ea typeface="Calibri"/>
                <a:cs typeface="Calibri"/>
              </a:rPr>
              <a:t>“Chasing” losses.</a:t>
            </a:r>
          </a:p>
          <a:p>
            <a:r>
              <a:rPr lang="en-US" sz="2000">
                <a:ea typeface="Calibri"/>
                <a:cs typeface="Calibri"/>
              </a:rPr>
              <a:t>Lies to conceal the extent of involvement with gambling.</a:t>
            </a:r>
          </a:p>
          <a:p>
            <a:r>
              <a:rPr lang="en-US" sz="2000">
                <a:ea typeface="Calibri"/>
                <a:cs typeface="Calibri"/>
              </a:rPr>
              <a:t>Has jeopardized or lost a significant relationship, or educational/career opportunity.</a:t>
            </a:r>
          </a:p>
          <a:p>
            <a:r>
              <a:rPr lang="en-US" sz="2000">
                <a:ea typeface="Calibri"/>
                <a:cs typeface="Calibri"/>
              </a:rPr>
              <a:t>Relies on others to provide money to relieve a desperate financial situation caused by gambling. </a:t>
            </a:r>
          </a:p>
          <a:p>
            <a:r>
              <a:rPr lang="en-US" sz="2000">
                <a:ea typeface="Calibri"/>
                <a:cs typeface="Calibri"/>
              </a:rPr>
              <a:t>Has committed illegal acts. </a:t>
            </a:r>
          </a:p>
          <a:p>
            <a:endParaRPr lang="en-US">
              <a:ea typeface="Calibri"/>
              <a:cs typeface="Calibri"/>
            </a:endParaRPr>
          </a:p>
        </p:txBody>
      </p:sp>
    </p:spTree>
    <p:extLst>
      <p:ext uri="{BB962C8B-B14F-4D97-AF65-F5344CB8AC3E}">
        <p14:creationId xmlns:p14="http://schemas.microsoft.com/office/powerpoint/2010/main" val="260109920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EE3330E-C7CF-C39D-5AEF-95D7CDD4D98C}"/>
              </a:ext>
            </a:extLst>
          </p:cNvPr>
          <p:cNvSpPr>
            <a:spLocks noGrp="1"/>
          </p:cNvSpPr>
          <p:nvPr>
            <p:ph type="title"/>
          </p:nvPr>
        </p:nvSpPr>
        <p:spPr/>
        <p:txBody>
          <a:bodyPr>
            <a:normAutofit/>
          </a:bodyPr>
          <a:lstStyle/>
          <a:p>
            <a:r>
              <a:rPr lang="en-US" sz="4000"/>
              <a:t>Disordered Gambling and Co-Occurring Conditions </a:t>
            </a:r>
          </a:p>
        </p:txBody>
      </p:sp>
      <p:sp>
        <p:nvSpPr>
          <p:cNvPr id="3" name="Content Placeholder 2">
            <a:extLst>
              <a:ext uri="{FF2B5EF4-FFF2-40B4-BE49-F238E27FC236}">
                <a16:creationId xmlns:a16="http://schemas.microsoft.com/office/drawing/2014/main" xmlns="" id="{2B4A105F-5EED-4ADA-6CF1-CBAE005B1158}"/>
              </a:ext>
            </a:extLst>
          </p:cNvPr>
          <p:cNvSpPr>
            <a:spLocks noGrp="1"/>
          </p:cNvSpPr>
          <p:nvPr>
            <p:ph idx="1"/>
          </p:nvPr>
        </p:nvSpPr>
        <p:spPr/>
        <p:txBody>
          <a:bodyPr vert="horz" lIns="91440" tIns="45720" rIns="91440" bIns="45720" rtlCol="0" anchor="t">
            <a:normAutofit/>
          </a:bodyPr>
          <a:lstStyle/>
          <a:p>
            <a:r>
              <a:rPr lang="en-US"/>
              <a:t>Problem gambling releases dopamine from the same part of our brain as substance use, the </a:t>
            </a:r>
            <a:r>
              <a:rPr lang="en-US">
                <a:ea typeface="+mn-lt"/>
                <a:cs typeface="+mn-lt"/>
              </a:rPr>
              <a:t>hypothalamus</a:t>
            </a:r>
          </a:p>
          <a:p>
            <a:r>
              <a:rPr lang="en-US"/>
              <a:t>Clients can transfer their addiction from one substance to another substance and/or behavior</a:t>
            </a:r>
          </a:p>
          <a:p>
            <a:r>
              <a:rPr lang="en-US"/>
              <a:t>Challenging to identify gambling addiction because there is no urine or blood test</a:t>
            </a:r>
          </a:p>
          <a:p>
            <a:pPr marL="0" indent="0">
              <a:buNone/>
            </a:pPr>
            <a:endParaRPr lang="en-US"/>
          </a:p>
          <a:p>
            <a:pPr marL="0" indent="0" algn="ctr">
              <a:buNone/>
            </a:pPr>
            <a:r>
              <a:rPr lang="en-US" i="1"/>
              <a:t>Ex: A person with the substance addiction begins to buy and obsess over lottery tickets when they used to drink </a:t>
            </a:r>
          </a:p>
        </p:txBody>
      </p:sp>
    </p:spTree>
    <p:extLst>
      <p:ext uri="{BB962C8B-B14F-4D97-AF65-F5344CB8AC3E}">
        <p14:creationId xmlns:p14="http://schemas.microsoft.com/office/powerpoint/2010/main" val="37359687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717FEE6-83DB-0C52-C09E-C035EA53C7FE}"/>
              </a:ext>
            </a:extLst>
          </p:cNvPr>
          <p:cNvSpPr>
            <a:spLocks noGrp="1"/>
          </p:cNvSpPr>
          <p:nvPr>
            <p:ph type="title"/>
          </p:nvPr>
        </p:nvSpPr>
        <p:spPr/>
        <p:txBody>
          <a:bodyPr/>
          <a:lstStyle/>
          <a:p>
            <a:r>
              <a:rPr lang="en-US" dirty="0">
                <a:cs typeface="Calibri Light"/>
              </a:rPr>
              <a:t>How to Integrate Problem Gambling</a:t>
            </a:r>
            <a:endParaRPr lang="en-US" dirty="0"/>
          </a:p>
        </p:txBody>
      </p:sp>
      <p:sp>
        <p:nvSpPr>
          <p:cNvPr id="3" name="Content Placeholder 2">
            <a:extLst>
              <a:ext uri="{FF2B5EF4-FFF2-40B4-BE49-F238E27FC236}">
                <a16:creationId xmlns:a16="http://schemas.microsoft.com/office/drawing/2014/main" xmlns="" id="{36C848AC-D0E4-A312-8189-5138A80F343F}"/>
              </a:ext>
            </a:extLst>
          </p:cNvPr>
          <p:cNvSpPr>
            <a:spLocks noGrp="1"/>
          </p:cNvSpPr>
          <p:nvPr>
            <p:ph idx="1"/>
          </p:nvPr>
        </p:nvSpPr>
        <p:spPr/>
        <p:txBody>
          <a:bodyPr vert="horz" lIns="91440" tIns="45720" rIns="91440" bIns="45720" rtlCol="0" anchor="t">
            <a:normAutofit/>
          </a:bodyPr>
          <a:lstStyle/>
          <a:p>
            <a:r>
              <a:rPr lang="en-US" dirty="0">
                <a:cs typeface="Calibri"/>
              </a:rPr>
              <a:t>Include gambling screenings in basic needs screening</a:t>
            </a:r>
          </a:p>
          <a:p>
            <a:r>
              <a:rPr lang="en-US" dirty="0">
                <a:cs typeface="Calibri"/>
              </a:rPr>
              <a:t>Share problem gambling awareness with the collogues and the community </a:t>
            </a:r>
          </a:p>
          <a:p>
            <a:r>
              <a:rPr lang="en-US" dirty="0">
                <a:cs typeface="Calibri"/>
              </a:rPr>
              <a:t>Provide education programming and/or connect with local agencies that specialize in problem gambling </a:t>
            </a:r>
          </a:p>
          <a:p>
            <a:r>
              <a:rPr lang="en-US" dirty="0">
                <a:cs typeface="Calibri"/>
              </a:rPr>
              <a:t>Provide prevention materials to clients in waiting areas (Ex: handouts/pamphlets) </a:t>
            </a:r>
            <a:endParaRPr lang="en-US" dirty="0"/>
          </a:p>
          <a:p>
            <a:r>
              <a:rPr lang="en-US" dirty="0">
                <a:cs typeface="Calibri"/>
              </a:rPr>
              <a:t>Provide the problem gambling hotline number for any events considered gambling (Ex: Raffles, auctions, March Madness)</a:t>
            </a:r>
          </a:p>
          <a:p>
            <a:endParaRPr lang="en-US" dirty="0">
              <a:cs typeface="Calibri"/>
            </a:endParaRPr>
          </a:p>
        </p:txBody>
      </p:sp>
    </p:spTree>
    <p:extLst>
      <p:ext uri="{BB962C8B-B14F-4D97-AF65-F5344CB8AC3E}">
        <p14:creationId xmlns:p14="http://schemas.microsoft.com/office/powerpoint/2010/main" val="1585835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CA4C65-CF0D-8C94-3754-292D8E9BEEE8}"/>
              </a:ext>
            </a:extLst>
          </p:cNvPr>
          <p:cNvSpPr>
            <a:spLocks noGrp="1"/>
          </p:cNvSpPr>
          <p:nvPr>
            <p:ph type="title"/>
          </p:nvPr>
        </p:nvSpPr>
        <p:spPr/>
        <p:txBody>
          <a:bodyPr/>
          <a:lstStyle/>
          <a:p>
            <a:r>
              <a:rPr lang="en-US">
                <a:ea typeface="Calibri Light"/>
                <a:cs typeface="Calibri Light"/>
              </a:rPr>
              <a:t>At-Risk Populations </a:t>
            </a:r>
          </a:p>
        </p:txBody>
      </p:sp>
      <p:sp>
        <p:nvSpPr>
          <p:cNvPr id="3" name="Content Placeholder 2">
            <a:extLst>
              <a:ext uri="{FF2B5EF4-FFF2-40B4-BE49-F238E27FC236}">
                <a16:creationId xmlns:a16="http://schemas.microsoft.com/office/drawing/2014/main" xmlns="" id="{1E3F18DF-695B-A254-5C22-E002CAF6D696}"/>
              </a:ext>
            </a:extLst>
          </p:cNvPr>
          <p:cNvSpPr>
            <a:spLocks noGrp="1"/>
          </p:cNvSpPr>
          <p:nvPr>
            <p:ph idx="1"/>
          </p:nvPr>
        </p:nvSpPr>
        <p:spPr/>
        <p:txBody>
          <a:bodyPr vert="horz" lIns="91440" tIns="45720" rIns="91440" bIns="45720" rtlCol="0" anchor="t">
            <a:normAutofit/>
          </a:bodyPr>
          <a:lstStyle/>
          <a:p>
            <a:r>
              <a:rPr lang="en-US">
                <a:ea typeface="Calibri"/>
                <a:cs typeface="Calibri"/>
              </a:rPr>
              <a:t>College Age</a:t>
            </a:r>
          </a:p>
          <a:p>
            <a:r>
              <a:rPr lang="en-US">
                <a:ea typeface="Calibri"/>
                <a:cs typeface="Calibri"/>
              </a:rPr>
              <a:t>Senior</a:t>
            </a:r>
          </a:p>
          <a:p>
            <a:r>
              <a:rPr lang="en-US">
                <a:ea typeface="Calibri"/>
                <a:cs typeface="Calibri"/>
              </a:rPr>
              <a:t>Asian population</a:t>
            </a:r>
          </a:p>
          <a:p>
            <a:r>
              <a:rPr lang="en-US">
                <a:ea typeface="Calibri"/>
                <a:cs typeface="Calibri"/>
              </a:rPr>
              <a:t>Veterans</a:t>
            </a:r>
          </a:p>
          <a:p>
            <a:r>
              <a:rPr lang="en-US">
                <a:ea typeface="Calibri"/>
                <a:cs typeface="Calibri"/>
              </a:rPr>
              <a:t>Individuals in Recovery </a:t>
            </a:r>
          </a:p>
        </p:txBody>
      </p:sp>
      <p:pic>
        <p:nvPicPr>
          <p:cNvPr id="4" name="Picture 3" descr="Human figures made of card standing in circle holding hands">
            <a:extLst>
              <a:ext uri="{FF2B5EF4-FFF2-40B4-BE49-F238E27FC236}">
                <a16:creationId xmlns:a16="http://schemas.microsoft.com/office/drawing/2014/main" xmlns="" id="{5A68151F-7FD7-AB29-165D-842442A3FA7E}"/>
              </a:ext>
            </a:extLst>
          </p:cNvPr>
          <p:cNvPicPr>
            <a:picLocks noChangeAspect="1"/>
          </p:cNvPicPr>
          <p:nvPr/>
        </p:nvPicPr>
        <p:blipFill>
          <a:blip r:embed="rId2"/>
          <a:stretch>
            <a:fillRect/>
          </a:stretch>
        </p:blipFill>
        <p:spPr>
          <a:xfrm>
            <a:off x="5399842" y="1470660"/>
            <a:ext cx="4115196" cy="344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96169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606176B-391B-9CFE-9E63-F6C77CAF7AC5}"/>
              </a:ext>
            </a:extLst>
          </p:cNvPr>
          <p:cNvSpPr>
            <a:spLocks noGrp="1"/>
          </p:cNvSpPr>
          <p:nvPr>
            <p:ph type="title"/>
          </p:nvPr>
        </p:nvSpPr>
        <p:spPr/>
        <p:txBody>
          <a:bodyPr/>
          <a:lstStyle/>
          <a:p>
            <a:r>
              <a:rPr lang="en-US"/>
              <a:t>Screening Tools</a:t>
            </a:r>
          </a:p>
        </p:txBody>
      </p:sp>
      <p:sp>
        <p:nvSpPr>
          <p:cNvPr id="3" name="Text Placeholder 2">
            <a:extLst>
              <a:ext uri="{FF2B5EF4-FFF2-40B4-BE49-F238E27FC236}">
                <a16:creationId xmlns:a16="http://schemas.microsoft.com/office/drawing/2014/main" xmlns="" id="{BFA07493-A94C-B2A7-6EC6-3AF82C773ED7}"/>
              </a:ext>
            </a:extLst>
          </p:cNvPr>
          <p:cNvSpPr>
            <a:spLocks noGrp="1"/>
          </p:cNvSpPr>
          <p:nvPr>
            <p:ph type="body" idx="1"/>
          </p:nvPr>
        </p:nvSpPr>
        <p:spPr/>
        <p:txBody>
          <a:bodyPr/>
          <a:lstStyle/>
          <a:p>
            <a:r>
              <a:rPr lang="en-US"/>
              <a:t>What tools are available?</a:t>
            </a:r>
          </a:p>
        </p:txBody>
      </p:sp>
    </p:spTree>
    <p:extLst>
      <p:ext uri="{BB962C8B-B14F-4D97-AF65-F5344CB8AC3E}">
        <p14:creationId xmlns:p14="http://schemas.microsoft.com/office/powerpoint/2010/main" val="36197633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2525B5A-82D8-5F9D-FB42-959C173CB9C2}"/>
              </a:ext>
            </a:extLst>
          </p:cNvPr>
          <p:cNvSpPr>
            <a:spLocks noGrp="1"/>
          </p:cNvSpPr>
          <p:nvPr>
            <p:ph type="title"/>
          </p:nvPr>
        </p:nvSpPr>
        <p:spPr/>
        <p:txBody>
          <a:bodyPr/>
          <a:lstStyle/>
          <a:p>
            <a:r>
              <a:rPr lang="en-US">
                <a:cs typeface="Calibri Light"/>
              </a:rPr>
              <a:t>Gambling Screening Tools </a:t>
            </a:r>
            <a:endParaRPr lang="en-US" b="0">
              <a:cs typeface="Calibri Light"/>
            </a:endParaRPr>
          </a:p>
          <a:p>
            <a:endParaRPr lang="en-US">
              <a:cs typeface="Calibri Light"/>
            </a:endParaRPr>
          </a:p>
        </p:txBody>
      </p:sp>
      <p:sp>
        <p:nvSpPr>
          <p:cNvPr id="3" name="Content Placeholder 2">
            <a:extLst>
              <a:ext uri="{FF2B5EF4-FFF2-40B4-BE49-F238E27FC236}">
                <a16:creationId xmlns:a16="http://schemas.microsoft.com/office/drawing/2014/main" xmlns="" id="{085EC6DF-BC5B-5264-0C07-1681D920BAF9}"/>
              </a:ext>
            </a:extLst>
          </p:cNvPr>
          <p:cNvSpPr>
            <a:spLocks noGrp="1"/>
          </p:cNvSpPr>
          <p:nvPr>
            <p:ph idx="1"/>
          </p:nvPr>
        </p:nvSpPr>
        <p:spPr/>
        <p:txBody>
          <a:bodyPr vert="horz" lIns="91440" tIns="45720" rIns="91440" bIns="45720" rtlCol="0" anchor="t">
            <a:normAutofit/>
          </a:bodyPr>
          <a:lstStyle/>
          <a:p>
            <a:pPr marL="514350" indent="-514350"/>
            <a:r>
              <a:rPr lang="en-US">
                <a:cs typeface="Calibri"/>
              </a:rPr>
              <a:t>Tools available: </a:t>
            </a:r>
          </a:p>
          <a:p>
            <a:pPr marL="971550" lvl="1" indent="-514350">
              <a:buFont typeface="Courier New" panose="020B0604020202020204" pitchFamily="34" charset="0"/>
              <a:buChar char="o"/>
            </a:pPr>
            <a:r>
              <a:rPr lang="en-US">
                <a:cs typeface="Calibri"/>
              </a:rPr>
              <a:t>South Oaks Gambling Screen (SOGS)</a:t>
            </a:r>
            <a:endParaRPr lang="en-US">
              <a:ea typeface="Calibri"/>
              <a:cs typeface="Calibri"/>
            </a:endParaRPr>
          </a:p>
          <a:p>
            <a:pPr marL="971550" lvl="1" indent="-514350">
              <a:buFont typeface="Courier New" panose="020B0604020202020204" pitchFamily="34" charset="0"/>
              <a:buChar char="o"/>
            </a:pPr>
            <a:r>
              <a:rPr lang="en-US">
                <a:cs typeface="Calibri"/>
              </a:rPr>
              <a:t>National Opinion Research Center DSM Screen for Gambling Problems (NODS)</a:t>
            </a:r>
            <a:endParaRPr lang="en-US">
              <a:ea typeface="Calibri"/>
              <a:cs typeface="Calibri"/>
            </a:endParaRPr>
          </a:p>
          <a:p>
            <a:pPr marL="971550" lvl="1" indent="-514350">
              <a:buFont typeface="Courier New" panose="020B0604020202020204" pitchFamily="34" charset="0"/>
              <a:buChar char="o"/>
            </a:pPr>
            <a:r>
              <a:rPr lang="en-US">
                <a:cs typeface="Calibri"/>
              </a:rPr>
              <a:t>Diagnostic and Statistical Manual of Mental Disorders 5th addition (DSM-5)</a:t>
            </a:r>
            <a:endParaRPr lang="en-US">
              <a:ea typeface="Calibri"/>
              <a:cs typeface="Calibri"/>
            </a:endParaRPr>
          </a:p>
          <a:p>
            <a:pPr marL="971550" lvl="1" indent="-514350">
              <a:buFont typeface="Courier New" panose="020B0604020202020204" pitchFamily="34" charset="0"/>
              <a:buChar char="o"/>
            </a:pPr>
            <a:r>
              <a:rPr lang="en-US">
                <a:cs typeface="Calibri"/>
              </a:rPr>
              <a:t>Brief Bio-Social Gambling Screen (BBGS)</a:t>
            </a:r>
            <a:endParaRPr lang="en-US">
              <a:ea typeface="Calibri"/>
              <a:cs typeface="Calibri"/>
            </a:endParaRPr>
          </a:p>
          <a:p>
            <a:pPr marL="514350" indent="-514350"/>
            <a:r>
              <a:rPr lang="en-US">
                <a:cs typeface="Calibri"/>
              </a:rPr>
              <a:t>Tools we at Recovery Resources/Probation Court currently use: </a:t>
            </a:r>
            <a:endParaRPr lang="en-US">
              <a:ea typeface="Calibri"/>
              <a:cs typeface="Calibri"/>
            </a:endParaRPr>
          </a:p>
          <a:p>
            <a:pPr marL="971550" lvl="1" indent="-514350">
              <a:buFont typeface="Courier New" panose="020B0604020202020204" pitchFamily="34" charset="0"/>
              <a:buChar char="o"/>
            </a:pPr>
            <a:r>
              <a:rPr lang="en-US">
                <a:cs typeface="Calibri"/>
              </a:rPr>
              <a:t>Brief Biosocial Gambling Screen (BBGS)</a:t>
            </a:r>
            <a:endParaRPr lang="en-US">
              <a:ea typeface="Calibri"/>
              <a:cs typeface="Calibri"/>
            </a:endParaRPr>
          </a:p>
          <a:p>
            <a:pPr marL="971550" lvl="1" indent="-514350">
              <a:buFont typeface="Courier New" panose="020B0604020202020204" pitchFamily="34" charset="0"/>
              <a:buChar char="o"/>
            </a:pPr>
            <a:r>
              <a:rPr lang="en-US">
                <a:cs typeface="Calibri"/>
              </a:rPr>
              <a:t>Diagnostic and Statistical Manual of Mental Disorders (DSM-5)</a:t>
            </a:r>
            <a:endParaRPr lang="en-US">
              <a:ea typeface="Calibri"/>
              <a:cs typeface="Calibri"/>
            </a:endParaRPr>
          </a:p>
          <a:p>
            <a:pPr marL="514350" indent="-514350"/>
            <a:endParaRPr lang="en-US" sz="2200">
              <a:cs typeface="Calibri"/>
            </a:endParaRPr>
          </a:p>
          <a:p>
            <a:endParaRPr lang="en-US">
              <a:cs typeface="Calibri"/>
            </a:endParaRPr>
          </a:p>
        </p:txBody>
      </p:sp>
    </p:spTree>
    <p:extLst>
      <p:ext uri="{BB962C8B-B14F-4D97-AF65-F5344CB8AC3E}">
        <p14:creationId xmlns:p14="http://schemas.microsoft.com/office/powerpoint/2010/main" val="1928419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0F8773E-4810-EE81-8D92-E4AA5A4DF69B}"/>
              </a:ext>
            </a:extLst>
          </p:cNvPr>
          <p:cNvSpPr>
            <a:spLocks noGrp="1"/>
          </p:cNvSpPr>
          <p:nvPr>
            <p:ph type="title"/>
          </p:nvPr>
        </p:nvSpPr>
        <p:spPr/>
        <p:txBody>
          <a:bodyPr/>
          <a:lstStyle/>
          <a:p>
            <a:r>
              <a:rPr lang="en-US">
                <a:latin typeface="Calibri Light"/>
                <a:cs typeface="Calibri Light"/>
              </a:rPr>
              <a:t>Gambling Screening Tools </a:t>
            </a:r>
          </a:p>
          <a:p>
            <a:endParaRPr lang="en-US">
              <a:latin typeface="Calibri Light"/>
              <a:cs typeface="Calibri Light"/>
            </a:endParaRPr>
          </a:p>
        </p:txBody>
      </p:sp>
      <p:sp>
        <p:nvSpPr>
          <p:cNvPr id="3" name="Content Placeholder 2">
            <a:extLst>
              <a:ext uri="{FF2B5EF4-FFF2-40B4-BE49-F238E27FC236}">
                <a16:creationId xmlns:a16="http://schemas.microsoft.com/office/drawing/2014/main" xmlns="" id="{2907F1B1-F5F3-7827-7241-D43341C382F6}"/>
              </a:ext>
            </a:extLst>
          </p:cNvPr>
          <p:cNvSpPr>
            <a:spLocks noGrp="1"/>
          </p:cNvSpPr>
          <p:nvPr>
            <p:ph idx="1"/>
          </p:nvPr>
        </p:nvSpPr>
        <p:spPr/>
        <p:txBody>
          <a:bodyPr vert="horz" lIns="91440" tIns="45720" rIns="91440" bIns="45720" rtlCol="0" anchor="t">
            <a:normAutofit/>
          </a:bodyPr>
          <a:lstStyle/>
          <a:p>
            <a:r>
              <a:rPr lang="en-US" sz="2400">
                <a:cs typeface="Calibri"/>
              </a:rPr>
              <a:t>Brief screens consist of 2-3 questions, which typically take less than a minute to answer. Important when screening to think about these 4 concepts below.</a:t>
            </a:r>
          </a:p>
          <a:p>
            <a:pPr lvl="1" indent="-514350">
              <a:buFont typeface="Courier New" panose="020B0604020202020204" pitchFamily="34" charset="0"/>
              <a:buChar char="o"/>
            </a:pPr>
            <a:r>
              <a:rPr lang="en-US" sz="2000">
                <a:cs typeface="Calibri"/>
              </a:rPr>
              <a:t>Sensitivity</a:t>
            </a:r>
          </a:p>
          <a:p>
            <a:pPr lvl="1" indent="-514350">
              <a:buFont typeface="Courier New" panose="020B0604020202020204" pitchFamily="34" charset="0"/>
              <a:buChar char="o"/>
            </a:pPr>
            <a:r>
              <a:rPr lang="en-US" sz="2000">
                <a:cs typeface="Calibri"/>
              </a:rPr>
              <a:t>Specificity </a:t>
            </a:r>
          </a:p>
          <a:p>
            <a:pPr lvl="1" indent="-514350">
              <a:buFont typeface="Courier New" panose="020B0604020202020204" pitchFamily="34" charset="0"/>
              <a:buChar char="o"/>
            </a:pPr>
            <a:r>
              <a:rPr lang="en-US" sz="2000">
                <a:cs typeface="Calibri"/>
              </a:rPr>
              <a:t>Positive Predictive Value</a:t>
            </a:r>
          </a:p>
          <a:p>
            <a:pPr lvl="1" indent="-514350">
              <a:buFont typeface="Courier New" panose="020B0604020202020204" pitchFamily="34" charset="0"/>
              <a:buChar char="o"/>
            </a:pPr>
            <a:r>
              <a:rPr lang="en-US" sz="2000">
                <a:cs typeface="Calibri"/>
              </a:rPr>
              <a:t>Negative Predictive Value </a:t>
            </a:r>
          </a:p>
          <a:p>
            <a:pPr lvl="1" indent="-514350">
              <a:buFont typeface="Courier New" panose="020B0604020202020204" pitchFamily="34" charset="0"/>
              <a:buChar char="o"/>
            </a:pPr>
            <a:endParaRPr lang="en-US">
              <a:cs typeface="Calibri"/>
            </a:endParaRPr>
          </a:p>
        </p:txBody>
      </p:sp>
    </p:spTree>
    <p:extLst>
      <p:ext uri="{BB962C8B-B14F-4D97-AF65-F5344CB8AC3E}">
        <p14:creationId xmlns:p14="http://schemas.microsoft.com/office/powerpoint/2010/main" val="18374782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AA0F5D-4DE3-7A8E-4D81-057A4178EE58}"/>
              </a:ext>
            </a:extLst>
          </p:cNvPr>
          <p:cNvSpPr>
            <a:spLocks noGrp="1"/>
          </p:cNvSpPr>
          <p:nvPr>
            <p:ph type="title"/>
          </p:nvPr>
        </p:nvSpPr>
        <p:spPr/>
        <p:txBody>
          <a:bodyPr/>
          <a:lstStyle/>
          <a:p>
            <a:r>
              <a:rPr lang="en-US" b="0">
                <a:solidFill>
                  <a:srgbClr val="000000"/>
                </a:solidFill>
                <a:cs typeface="Calibri Light"/>
              </a:rPr>
              <a:t/>
            </a:r>
            <a:br>
              <a:rPr lang="en-US" b="0">
                <a:solidFill>
                  <a:srgbClr val="000000"/>
                </a:solidFill>
                <a:cs typeface="Calibri Light"/>
              </a:rPr>
            </a:br>
            <a:r>
              <a:rPr lang="en-US">
                <a:cs typeface="Calibri Light"/>
              </a:rPr>
              <a:t>Brief Biosocial Gambling Screen (BBGS)</a:t>
            </a:r>
            <a:endParaRPr lang="en-US" b="0">
              <a:cs typeface="Calibri Light"/>
            </a:endParaRPr>
          </a:p>
          <a:p>
            <a:endParaRPr lang="en-US">
              <a:cs typeface="Calibri Light"/>
            </a:endParaRPr>
          </a:p>
        </p:txBody>
      </p:sp>
      <p:sp>
        <p:nvSpPr>
          <p:cNvPr id="3" name="Content Placeholder 2">
            <a:extLst>
              <a:ext uri="{FF2B5EF4-FFF2-40B4-BE49-F238E27FC236}">
                <a16:creationId xmlns:a16="http://schemas.microsoft.com/office/drawing/2014/main" xmlns="" id="{86BDFE3B-D593-D909-25B1-692AC74E1E16}"/>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sz="2000">
                <a:cs typeface="Calibri"/>
              </a:rPr>
              <a:t>During the past 12 months, have you become restless, irritable, or anxious when trying to stop/cut down on gambling? </a:t>
            </a:r>
          </a:p>
          <a:p>
            <a:pPr marL="971550" lvl="1" indent="-514350">
              <a:buFont typeface="Courier New" panose="020B0604020202020204" pitchFamily="34" charset="0"/>
              <a:buChar char="o"/>
            </a:pPr>
            <a:r>
              <a:rPr lang="en-US" sz="1800">
                <a:cs typeface="Calibri"/>
              </a:rPr>
              <a:t>Yes or No</a:t>
            </a:r>
          </a:p>
          <a:p>
            <a:pPr marL="514350" indent="-514350">
              <a:buAutoNum type="arabicPeriod"/>
            </a:pPr>
            <a:r>
              <a:rPr lang="en-US" sz="2000">
                <a:cs typeface="Calibri"/>
              </a:rPr>
              <a:t> During the past 12 months, have you tried to keep your friends or family from knowing how much you gambled? </a:t>
            </a:r>
          </a:p>
          <a:p>
            <a:pPr marL="971550" lvl="1" indent="-514350">
              <a:buFont typeface="Courier New" panose="020B0604020202020204" pitchFamily="34" charset="0"/>
              <a:buChar char="o"/>
            </a:pPr>
            <a:r>
              <a:rPr lang="en-US" sz="1800">
                <a:cs typeface="Calibri"/>
              </a:rPr>
              <a:t>Yes or No</a:t>
            </a:r>
          </a:p>
          <a:p>
            <a:pPr marL="514350" indent="-514350">
              <a:buAutoNum type="arabicPeriod"/>
            </a:pPr>
            <a:r>
              <a:rPr lang="en-US" sz="2000">
                <a:cs typeface="Calibri"/>
              </a:rPr>
              <a:t> During the past 12 months, did you have such financial trouble as a result of your gambling that you had to get help with living expenses from family, friends, or welfare?</a:t>
            </a:r>
          </a:p>
          <a:p>
            <a:pPr marL="971550" lvl="1" indent="-514350">
              <a:buFont typeface="Courier New" panose="020B0604020202020204" pitchFamily="34" charset="0"/>
              <a:buChar char="o"/>
            </a:pPr>
            <a:r>
              <a:rPr lang="en-US" sz="1800">
                <a:cs typeface="Calibri"/>
              </a:rPr>
              <a:t>Yes or No</a:t>
            </a:r>
          </a:p>
        </p:txBody>
      </p:sp>
    </p:spTree>
    <p:extLst>
      <p:ext uri="{BB962C8B-B14F-4D97-AF65-F5344CB8AC3E}">
        <p14:creationId xmlns:p14="http://schemas.microsoft.com/office/powerpoint/2010/main" val="4149349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83EA32F-1D8B-4FA5-B680-3FFD02FCFACE}"/>
              </a:ext>
            </a:extLst>
          </p:cNvPr>
          <p:cNvSpPr>
            <a:spLocks noGrp="1"/>
          </p:cNvSpPr>
          <p:nvPr>
            <p:ph type="title"/>
          </p:nvPr>
        </p:nvSpPr>
        <p:spPr/>
        <p:txBody>
          <a:bodyPr/>
          <a:lstStyle/>
          <a:p>
            <a:r>
              <a:rPr lang="en-US"/>
              <a:t>DSM-5 and Gambling Disorder</a:t>
            </a:r>
          </a:p>
        </p:txBody>
      </p:sp>
      <p:sp>
        <p:nvSpPr>
          <p:cNvPr id="3" name="Content Placeholder 2">
            <a:extLst>
              <a:ext uri="{FF2B5EF4-FFF2-40B4-BE49-F238E27FC236}">
                <a16:creationId xmlns:a16="http://schemas.microsoft.com/office/drawing/2014/main" xmlns="" id="{A49601F8-6D23-47A0-8917-40E8F534D870}"/>
              </a:ext>
            </a:extLst>
          </p:cNvPr>
          <p:cNvSpPr>
            <a:spLocks noGrp="1"/>
          </p:cNvSpPr>
          <p:nvPr>
            <p:ph idx="1"/>
          </p:nvPr>
        </p:nvSpPr>
        <p:spPr>
          <a:xfrm>
            <a:off x="677334" y="1930399"/>
            <a:ext cx="8596668" cy="4110963"/>
          </a:xfrm>
        </p:spPr>
        <p:txBody>
          <a:bodyPr vert="horz" lIns="91440" tIns="45720" rIns="91440" bIns="45720" rtlCol="0" anchor="t">
            <a:normAutofit/>
          </a:bodyPr>
          <a:lstStyle/>
          <a:p>
            <a:r>
              <a:rPr lang="en-US" sz="2000"/>
              <a:t>The American Psychiatric Association has guidelines for gambling disorder within the DSM-5.</a:t>
            </a:r>
          </a:p>
          <a:p>
            <a:pPr marL="0" indent="0">
              <a:buNone/>
            </a:pPr>
            <a:endParaRPr lang="en-US" sz="2000">
              <a:cs typeface="Calibri"/>
            </a:endParaRPr>
          </a:p>
          <a:p>
            <a:r>
              <a:rPr lang="en-US" sz="2000"/>
              <a:t>Problem Gambling is loss of control over gambling, preoccupation with gambling, irrational thoughts associated with gambling and continued gambling behavior despite negative consequences </a:t>
            </a:r>
            <a:endParaRPr lang="en-US" sz="2000">
              <a:cs typeface="Calibri"/>
            </a:endParaRPr>
          </a:p>
        </p:txBody>
      </p:sp>
      <p:pic>
        <p:nvPicPr>
          <p:cNvPr id="5" name="Picture 4">
            <a:extLst>
              <a:ext uri="{FF2B5EF4-FFF2-40B4-BE49-F238E27FC236}">
                <a16:creationId xmlns:a16="http://schemas.microsoft.com/office/drawing/2014/main" xmlns="" id="{7FE494F4-15C4-41C4-A3B0-6F3BDED0027E}"/>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10000" b="90000" l="10000" r="90000">
                        <a14:foregroundMark x1="75521" y1="67032" x2="75521" y2="71637"/>
                        <a14:foregroundMark x1="74167" y1="57456" x2="74167" y2="57456"/>
                        <a14:foregroundMark x1="74948" y1="57895" x2="74427" y2="58991"/>
                      </a14:backgroundRemoval>
                    </a14:imgEffect>
                  </a14:imgLayer>
                </a14:imgProps>
              </a:ext>
              <a:ext uri="{28A0092B-C50C-407E-A947-70E740481C1C}">
                <a14:useLocalDpi xmlns:a14="http://schemas.microsoft.com/office/drawing/2010/main" val="0"/>
              </a:ext>
            </a:extLst>
          </a:blip>
          <a:stretch>
            <a:fillRect/>
          </a:stretch>
        </p:blipFill>
        <p:spPr>
          <a:xfrm>
            <a:off x="6913883" y="3051117"/>
            <a:ext cx="4604007" cy="3280354"/>
          </a:xfrm>
          <a:prstGeom prst="rect">
            <a:avLst/>
          </a:prstGeom>
        </p:spPr>
      </p:pic>
    </p:spTree>
    <p:extLst>
      <p:ext uri="{BB962C8B-B14F-4D97-AF65-F5344CB8AC3E}">
        <p14:creationId xmlns:p14="http://schemas.microsoft.com/office/powerpoint/2010/main" val="385339382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A1F33CA-14F8-EBF0-F97A-A79A0CA3422D}"/>
              </a:ext>
            </a:extLst>
          </p:cNvPr>
          <p:cNvSpPr>
            <a:spLocks noGrp="1"/>
          </p:cNvSpPr>
          <p:nvPr>
            <p:ph type="title"/>
          </p:nvPr>
        </p:nvSpPr>
        <p:spPr/>
        <p:txBody>
          <a:bodyPr vert="horz" lIns="91440" tIns="45720" rIns="91440" bIns="45720" rtlCol="0" anchor="ctr">
            <a:noAutofit/>
          </a:bodyPr>
          <a:lstStyle/>
          <a:p>
            <a:endParaRPr lang="en-US">
              <a:latin typeface="Calibri Light"/>
              <a:cs typeface="Calibri Light"/>
            </a:endParaRPr>
          </a:p>
          <a:p>
            <a:r>
              <a:rPr lang="en-US">
                <a:latin typeface="Calibri Light"/>
                <a:cs typeface="Calibri Light"/>
              </a:rPr>
              <a:t>Diagnostic and Statistical Manual of Mental Disorders (DSM-5) Criteria</a:t>
            </a:r>
          </a:p>
          <a:p>
            <a:endParaRPr lang="en-US">
              <a:latin typeface="Calibri Light"/>
              <a:cs typeface="Calibri Light"/>
            </a:endParaRPr>
          </a:p>
        </p:txBody>
      </p:sp>
      <p:sp>
        <p:nvSpPr>
          <p:cNvPr id="3" name="Content Placeholder 2">
            <a:extLst>
              <a:ext uri="{FF2B5EF4-FFF2-40B4-BE49-F238E27FC236}">
                <a16:creationId xmlns:a16="http://schemas.microsoft.com/office/drawing/2014/main" xmlns="" id="{7377A9CB-AD30-CCD8-4EF0-39A285D39ED6}"/>
              </a:ext>
            </a:extLst>
          </p:cNvPr>
          <p:cNvSpPr>
            <a:spLocks noGrp="1"/>
          </p:cNvSpPr>
          <p:nvPr>
            <p:ph idx="1"/>
          </p:nvPr>
        </p:nvSpPr>
        <p:spPr>
          <a:xfrm>
            <a:off x="838200" y="1825625"/>
            <a:ext cx="4904510" cy="4351338"/>
          </a:xfrm>
        </p:spPr>
        <p:txBody>
          <a:bodyPr vert="horz" lIns="91440" tIns="45720" rIns="91440" bIns="45720" rtlCol="0" anchor="t">
            <a:noAutofit/>
          </a:bodyPr>
          <a:lstStyle/>
          <a:p>
            <a:pPr>
              <a:lnSpc>
                <a:spcPct val="100000"/>
              </a:lnSpc>
              <a:buFont typeface="Arial"/>
              <a:buChar char="•"/>
            </a:pPr>
            <a:r>
              <a:rPr lang="en-US" sz="2000">
                <a:solidFill>
                  <a:srgbClr val="404040"/>
                </a:solidFill>
                <a:latin typeface="Calibri"/>
                <a:ea typeface="Calibri"/>
                <a:cs typeface="Calibri"/>
              </a:rPr>
              <a:t>Is often preoccupied with gambling.</a:t>
            </a:r>
          </a:p>
          <a:p>
            <a:pPr>
              <a:lnSpc>
                <a:spcPct val="100000"/>
              </a:lnSpc>
              <a:buFont typeface="Arial"/>
              <a:buChar char="•"/>
            </a:pPr>
            <a:r>
              <a:rPr lang="en-US" sz="2000">
                <a:solidFill>
                  <a:srgbClr val="404040"/>
                </a:solidFill>
                <a:latin typeface="Calibri"/>
                <a:ea typeface="Calibri"/>
                <a:cs typeface="Calibri"/>
              </a:rPr>
              <a:t>Needs to gamble with increasing amounts of money in order to achieve the desired effect.</a:t>
            </a:r>
            <a:endParaRPr lang="en-US"/>
          </a:p>
          <a:p>
            <a:pPr>
              <a:lnSpc>
                <a:spcPct val="100000"/>
              </a:lnSpc>
              <a:buFont typeface="Arial"/>
              <a:buChar char="•"/>
            </a:pPr>
            <a:r>
              <a:rPr lang="en-US" sz="2000">
                <a:solidFill>
                  <a:srgbClr val="404040"/>
                </a:solidFill>
                <a:latin typeface="Calibri"/>
                <a:ea typeface="Calibri"/>
                <a:cs typeface="Calibri"/>
              </a:rPr>
              <a:t>Repeated, unsuccessful efforts to control, cut back, or stop gambling.</a:t>
            </a:r>
            <a:endParaRPr lang="en-US"/>
          </a:p>
          <a:p>
            <a:pPr>
              <a:lnSpc>
                <a:spcPct val="100000"/>
              </a:lnSpc>
              <a:buFont typeface="Arial"/>
              <a:buChar char="•"/>
            </a:pPr>
            <a:r>
              <a:rPr lang="en-US" sz="2000">
                <a:solidFill>
                  <a:srgbClr val="404040"/>
                </a:solidFill>
                <a:latin typeface="Calibri"/>
                <a:ea typeface="Calibri"/>
                <a:cs typeface="Calibri"/>
              </a:rPr>
              <a:t>Restless/irritable when attempting to cut down or stop gambling.</a:t>
            </a:r>
            <a:endParaRPr lang="en-US"/>
          </a:p>
          <a:p>
            <a:pPr>
              <a:lnSpc>
                <a:spcPct val="100000"/>
              </a:lnSpc>
              <a:buFont typeface="Arial"/>
              <a:buChar char="•"/>
            </a:pPr>
            <a:r>
              <a:rPr lang="en-US" sz="2000">
                <a:solidFill>
                  <a:srgbClr val="404040"/>
                </a:solidFill>
                <a:latin typeface="Calibri"/>
                <a:ea typeface="Calibri"/>
                <a:cs typeface="Calibri"/>
              </a:rPr>
              <a:t>Gambles when distressed.</a:t>
            </a:r>
            <a:endParaRPr lang="en-US"/>
          </a:p>
          <a:p>
            <a:pPr>
              <a:lnSpc>
                <a:spcPct val="100000"/>
              </a:lnSpc>
              <a:buFont typeface="Arial"/>
              <a:buChar char="•"/>
            </a:pPr>
            <a:endParaRPr lang="en-US" sz="2000">
              <a:solidFill>
                <a:srgbClr val="404040"/>
              </a:solidFill>
              <a:latin typeface="Calibri"/>
              <a:ea typeface="Calibri"/>
              <a:cs typeface="Calibri"/>
            </a:endParaRPr>
          </a:p>
        </p:txBody>
      </p:sp>
      <p:sp>
        <p:nvSpPr>
          <p:cNvPr id="4" name="TextBox 3">
            <a:extLst>
              <a:ext uri="{FF2B5EF4-FFF2-40B4-BE49-F238E27FC236}">
                <a16:creationId xmlns:a16="http://schemas.microsoft.com/office/drawing/2014/main" xmlns="" id="{5ACCBEF2-3F21-31DB-F388-BF9ED1290AF5}"/>
              </a:ext>
            </a:extLst>
          </p:cNvPr>
          <p:cNvSpPr txBox="1"/>
          <p:nvPr/>
        </p:nvSpPr>
        <p:spPr>
          <a:xfrm>
            <a:off x="5967350" y="1801090"/>
            <a:ext cx="5333999" cy="442685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28600" indent="-228600">
              <a:spcBef>
                <a:spcPts val="1000"/>
              </a:spcBef>
              <a:buFont typeface="Arial"/>
              <a:buChar char="•"/>
            </a:pPr>
            <a:r>
              <a:rPr lang="en-US" sz="2000">
                <a:solidFill>
                  <a:srgbClr val="404040"/>
                </a:solidFill>
                <a:latin typeface="Calibri"/>
                <a:ea typeface="Calibri"/>
                <a:cs typeface="Calibri"/>
              </a:rPr>
              <a:t>  “Chasing” losses.</a:t>
            </a:r>
          </a:p>
          <a:p>
            <a:pPr marL="228600" indent="-228600">
              <a:spcBef>
                <a:spcPts val="1000"/>
              </a:spcBef>
              <a:buFont typeface="Arial"/>
              <a:buChar char="•"/>
            </a:pPr>
            <a:r>
              <a:rPr lang="en-US" sz="2000">
                <a:solidFill>
                  <a:srgbClr val="404040"/>
                </a:solidFill>
                <a:latin typeface="Calibri"/>
                <a:ea typeface="Calibri"/>
                <a:cs typeface="Calibri"/>
              </a:rPr>
              <a:t>  Lies to conceal the extent of involvement with gambling.</a:t>
            </a:r>
          </a:p>
          <a:p>
            <a:pPr marL="228600" indent="-228600">
              <a:spcBef>
                <a:spcPts val="1000"/>
              </a:spcBef>
              <a:buFont typeface="Arial"/>
              <a:buChar char="•"/>
            </a:pPr>
            <a:r>
              <a:rPr lang="en-US" sz="2000">
                <a:solidFill>
                  <a:srgbClr val="404040"/>
                </a:solidFill>
                <a:latin typeface="Calibri"/>
                <a:ea typeface="Calibri"/>
                <a:cs typeface="Calibri"/>
              </a:rPr>
              <a:t>  Has jeopardized or lost a significant relationship, or educational/career opportunity.</a:t>
            </a:r>
          </a:p>
          <a:p>
            <a:pPr marL="228600" indent="-228600">
              <a:spcBef>
                <a:spcPts val="1000"/>
              </a:spcBef>
              <a:buFont typeface="Arial"/>
              <a:buChar char="•"/>
            </a:pPr>
            <a:r>
              <a:rPr lang="en-US" sz="2000">
                <a:solidFill>
                  <a:srgbClr val="404040"/>
                </a:solidFill>
                <a:latin typeface="Calibri"/>
                <a:ea typeface="Calibri"/>
                <a:cs typeface="Calibri"/>
              </a:rPr>
              <a:t>  Relies on others to provide money to relieve a desperate financial situation caused by gambling. </a:t>
            </a:r>
          </a:p>
          <a:p>
            <a:pPr marL="228600" indent="-228600">
              <a:spcBef>
                <a:spcPts val="1000"/>
              </a:spcBef>
              <a:buFont typeface="Arial"/>
              <a:buChar char="•"/>
            </a:pPr>
            <a:r>
              <a:rPr lang="en-US" sz="2000">
                <a:solidFill>
                  <a:srgbClr val="404040"/>
                </a:solidFill>
                <a:latin typeface="Calibri"/>
                <a:ea typeface="Calibri"/>
                <a:cs typeface="Calibri"/>
              </a:rPr>
              <a:t>  Has committed illegal acts. </a:t>
            </a:r>
          </a:p>
          <a:p>
            <a:pPr marL="285750" indent="-285750">
              <a:spcBef>
                <a:spcPts val="1000"/>
              </a:spcBef>
              <a:buFont typeface="Arial,Sans-Serif"/>
              <a:buChar char="•"/>
            </a:pPr>
            <a:endParaRPr lang="en-US" sz="2000">
              <a:solidFill>
                <a:srgbClr val="404040"/>
              </a:solidFill>
              <a:ea typeface="Calibri"/>
              <a:cs typeface="Calibri"/>
            </a:endParaRPr>
          </a:p>
          <a:p>
            <a:pPr algn="l"/>
            <a:endParaRPr lang="en-US" sz="2000">
              <a:cs typeface="Calibri"/>
            </a:endParaRPr>
          </a:p>
        </p:txBody>
      </p:sp>
      <p:sp>
        <p:nvSpPr>
          <p:cNvPr id="7" name="TextBox 6">
            <a:extLst>
              <a:ext uri="{FF2B5EF4-FFF2-40B4-BE49-F238E27FC236}">
                <a16:creationId xmlns:a16="http://schemas.microsoft.com/office/drawing/2014/main" xmlns="" id="{3A46B987-086B-828F-C79B-6BF66835FFA5}"/>
              </a:ext>
            </a:extLst>
          </p:cNvPr>
          <p:cNvSpPr txBox="1"/>
          <p:nvPr/>
        </p:nvSpPr>
        <p:spPr>
          <a:xfrm>
            <a:off x="831191" y="5619750"/>
            <a:ext cx="1052632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TW Cen MT"/>
              </a:rPr>
              <a:t>Mild: 4-5 criteria           Moderate: 6-7 criteria            Severe: 8-9 criteria</a:t>
            </a:r>
            <a:endParaRPr lang="en-US"/>
          </a:p>
          <a:p>
            <a:pPr algn="l"/>
            <a:endParaRPr lang="en-US">
              <a:ea typeface="Calibri"/>
              <a:cs typeface="Calibri"/>
            </a:endParaRPr>
          </a:p>
        </p:txBody>
      </p:sp>
    </p:spTree>
    <p:extLst>
      <p:ext uri="{BB962C8B-B14F-4D97-AF65-F5344CB8AC3E}">
        <p14:creationId xmlns:p14="http://schemas.microsoft.com/office/powerpoint/2010/main" val="2577197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6EB28D-29FD-CDE2-AA21-D3973FDC1C0F}"/>
              </a:ext>
            </a:extLst>
          </p:cNvPr>
          <p:cNvSpPr>
            <a:spLocks noGrp="1"/>
          </p:cNvSpPr>
          <p:nvPr>
            <p:ph type="title"/>
          </p:nvPr>
        </p:nvSpPr>
        <p:spPr/>
        <p:txBody>
          <a:bodyPr/>
          <a:lstStyle/>
          <a:p>
            <a:r>
              <a:rPr lang="en-US"/>
              <a:t>Objectives </a:t>
            </a:r>
          </a:p>
        </p:txBody>
      </p:sp>
      <p:sp>
        <p:nvSpPr>
          <p:cNvPr id="3" name="Content Placeholder 2">
            <a:extLst>
              <a:ext uri="{FF2B5EF4-FFF2-40B4-BE49-F238E27FC236}">
                <a16:creationId xmlns:a16="http://schemas.microsoft.com/office/drawing/2014/main" xmlns="" id="{CBEC27D5-2835-070D-3831-F78137944931}"/>
              </a:ext>
            </a:extLst>
          </p:cNvPr>
          <p:cNvSpPr>
            <a:spLocks noGrp="1"/>
          </p:cNvSpPr>
          <p:nvPr>
            <p:ph idx="1"/>
          </p:nvPr>
        </p:nvSpPr>
        <p:spPr/>
        <p:txBody>
          <a:bodyPr vert="horz" lIns="91440" tIns="45720" rIns="91440" bIns="45720" rtlCol="0" anchor="t">
            <a:normAutofit/>
          </a:bodyPr>
          <a:lstStyle/>
          <a:p>
            <a:pPr marL="0" indent="0" algn="l" rtl="0" fontAlgn="base">
              <a:buNone/>
            </a:pPr>
            <a:r>
              <a:rPr lang="en-US" sz="1800" b="0" i="0" u="none" strike="noStrike" dirty="0">
                <a:solidFill>
                  <a:srgbClr val="000000"/>
                </a:solidFill>
                <a:effectLst/>
                <a:latin typeface="Calibri"/>
                <a:ea typeface="Calibri"/>
                <a:cs typeface="Calibri"/>
              </a:rPr>
              <a:t>After the presentation, participants will have a better understanding of gambling as it relates to:</a:t>
            </a:r>
            <a:r>
              <a:rPr lang="en-US" sz="1800" b="0" i="0" dirty="0">
                <a:solidFill>
                  <a:srgbClr val="000000"/>
                </a:solidFill>
                <a:effectLst/>
                <a:latin typeface="Calibri"/>
                <a:ea typeface="Calibri"/>
                <a:cs typeface="Calibri"/>
              </a:rPr>
              <a:t>​</a:t>
            </a:r>
            <a:endParaRPr lang="en-US" b="0" i="0" dirty="0">
              <a:solidFill>
                <a:srgbClr val="000000"/>
              </a:solidFill>
              <a:effectLst/>
              <a:latin typeface="Calibri"/>
              <a:ea typeface="Calibri"/>
              <a:cs typeface="Calibri"/>
            </a:endParaRPr>
          </a:p>
          <a:p>
            <a:pPr marL="0" indent="0">
              <a:buNone/>
            </a:pPr>
            <a:endParaRPr lang="en-US" sz="1800" dirty="0"/>
          </a:p>
          <a:p>
            <a:r>
              <a:rPr lang="en-US" sz="1900" b="0" i="0" u="none" strike="noStrike" dirty="0">
                <a:effectLst/>
              </a:rPr>
              <a:t>Understand the definition</a:t>
            </a:r>
            <a:r>
              <a:rPr lang="en-US" sz="1900" b="0" i="0" dirty="0">
                <a:effectLst/>
              </a:rPr>
              <a:t>​ of gambling</a:t>
            </a:r>
            <a:r>
              <a:rPr lang="en-US" sz="1900" dirty="0"/>
              <a:t> </a:t>
            </a:r>
            <a:endParaRPr lang="en-US" sz="1900" b="0" i="0" dirty="0">
              <a:effectLst/>
              <a:ea typeface="Calibri"/>
              <a:cs typeface="Calibri"/>
            </a:endParaRPr>
          </a:p>
          <a:p>
            <a:pPr algn="l" rtl="0" fontAlgn="base">
              <a:buFont typeface="Arial" panose="020B0604020202020204" pitchFamily="34" charset="0"/>
              <a:buChar char="•"/>
            </a:pPr>
            <a:r>
              <a:rPr lang="en-US" sz="1900" b="0" i="0" dirty="0">
                <a:effectLst/>
              </a:rPr>
              <a:t>Identify several types of available gambling ​</a:t>
            </a:r>
            <a:endParaRPr lang="en-US" sz="1900" b="0" i="0" dirty="0">
              <a:effectLst/>
              <a:ea typeface="Calibri"/>
              <a:cs typeface="Calibri"/>
            </a:endParaRPr>
          </a:p>
          <a:p>
            <a:pPr algn="l" rtl="0" fontAlgn="base">
              <a:buFont typeface="Arial" panose="020B0604020202020204" pitchFamily="34" charset="0"/>
              <a:buChar char="•"/>
            </a:pPr>
            <a:r>
              <a:rPr lang="en-US" sz="1900" b="0" i="0" dirty="0">
                <a:effectLst/>
              </a:rPr>
              <a:t>Learn the warning signs​ and predictors ​</a:t>
            </a:r>
            <a:endParaRPr lang="en-US" sz="1900" b="0" i="0" dirty="0">
              <a:effectLst/>
              <a:ea typeface="Calibri"/>
              <a:cs typeface="Calibri"/>
            </a:endParaRPr>
          </a:p>
          <a:p>
            <a:pPr algn="l" rtl="0" fontAlgn="base">
              <a:buFont typeface="Arial" panose="020B0604020202020204" pitchFamily="34" charset="0"/>
              <a:buChar char="•"/>
            </a:pPr>
            <a:r>
              <a:rPr lang="en-US" sz="1900" b="0" i="0" dirty="0">
                <a:effectLst/>
              </a:rPr>
              <a:t>Responsible and healthy approach</a:t>
            </a:r>
            <a:endParaRPr lang="en-US" sz="1900" b="0" i="0" dirty="0">
              <a:effectLst/>
              <a:ea typeface="Calibri"/>
              <a:cs typeface="Calibri"/>
            </a:endParaRPr>
          </a:p>
          <a:p>
            <a:pPr fontAlgn="base"/>
            <a:r>
              <a:rPr lang="en-US" sz="1900" dirty="0"/>
              <a:t>Understand the integration of co-occurring patterns between substance and behavioral addictions </a:t>
            </a:r>
            <a:r>
              <a:rPr lang="en-US" sz="1900" b="0" i="0" dirty="0">
                <a:effectLst/>
              </a:rPr>
              <a:t>​</a:t>
            </a:r>
            <a:endParaRPr lang="en-US" sz="1900" b="0" i="0" dirty="0">
              <a:effectLst/>
              <a:ea typeface="Calibri"/>
              <a:cs typeface="Calibri"/>
            </a:endParaRPr>
          </a:p>
          <a:p>
            <a:pPr algn="l" rtl="0" fontAlgn="base">
              <a:buFont typeface="Arial" panose="020B0604020202020204" pitchFamily="34" charset="0"/>
              <a:buChar char="•"/>
            </a:pPr>
            <a:r>
              <a:rPr lang="en-US" sz="1900" b="0" i="0" u="none" strike="noStrike" dirty="0">
                <a:effectLst/>
              </a:rPr>
              <a:t>Learn the about the available screening </a:t>
            </a:r>
            <a:r>
              <a:rPr lang="en-US" sz="1900" dirty="0"/>
              <a:t>t</a:t>
            </a:r>
            <a:r>
              <a:rPr lang="en-US" sz="1900" b="0" i="0" u="none" strike="noStrike" dirty="0">
                <a:effectLst/>
              </a:rPr>
              <a:t>ools</a:t>
            </a:r>
            <a:r>
              <a:rPr lang="en-US" sz="1900" b="0" i="0" dirty="0">
                <a:effectLst/>
              </a:rPr>
              <a:t>​</a:t>
            </a:r>
            <a:endParaRPr lang="en-US" sz="1900" b="0" i="0" dirty="0">
              <a:effectLst/>
              <a:ea typeface="Calibri"/>
              <a:cs typeface="Calibri"/>
            </a:endParaRPr>
          </a:p>
          <a:p>
            <a:pPr algn="l" rtl="0" fontAlgn="base">
              <a:buFont typeface="Arial" panose="020B0604020202020204" pitchFamily="34" charset="0"/>
              <a:buChar char="•"/>
            </a:pPr>
            <a:r>
              <a:rPr lang="en-US" sz="1900" b="0" i="0" dirty="0">
                <a:effectLst/>
              </a:rPr>
              <a:t>Find out the </a:t>
            </a:r>
            <a:r>
              <a:rPr lang="en-US" sz="1900" dirty="0"/>
              <a:t>n</a:t>
            </a:r>
            <a:r>
              <a:rPr lang="en-US" sz="1900" b="0" i="0" dirty="0">
                <a:effectLst/>
              </a:rPr>
              <a:t>ew </a:t>
            </a:r>
            <a:r>
              <a:rPr lang="en-US" sz="1900" dirty="0"/>
              <a:t>g</a:t>
            </a:r>
            <a:r>
              <a:rPr lang="en-US" sz="1900" b="0" i="0" dirty="0">
                <a:effectLst/>
              </a:rPr>
              <a:t>ambling trends ​ </a:t>
            </a:r>
            <a:endParaRPr lang="en-US" sz="1900" b="0" i="0" dirty="0">
              <a:effectLst/>
              <a:ea typeface="Calibri"/>
              <a:cs typeface="Calibri"/>
            </a:endParaRPr>
          </a:p>
          <a:p>
            <a:r>
              <a:rPr lang="en-US" sz="1900" dirty="0">
                <a:ea typeface="Calibri" panose="020F0502020204030204"/>
                <a:cs typeface="Calibri" panose="020F0502020204030204"/>
              </a:rPr>
              <a:t>How to have the Conversation </a:t>
            </a:r>
          </a:p>
          <a:p>
            <a:r>
              <a:rPr lang="en-US" sz="1900" dirty="0">
                <a:ea typeface="Calibri" panose="020F0502020204030204"/>
                <a:cs typeface="Calibri" panose="020F0502020204030204"/>
              </a:rPr>
              <a:t>Learn local and state resources </a:t>
            </a:r>
          </a:p>
          <a:p>
            <a:pPr marL="0" indent="0">
              <a:buNone/>
            </a:pPr>
            <a:endParaRPr lang="en-US">
              <a:ea typeface="Calibri" panose="020F0502020204030204"/>
              <a:cs typeface="Calibri" panose="020F0502020204030204"/>
            </a:endParaRPr>
          </a:p>
        </p:txBody>
      </p:sp>
    </p:spTree>
    <p:extLst>
      <p:ext uri="{BB962C8B-B14F-4D97-AF65-F5344CB8AC3E}">
        <p14:creationId xmlns:p14="http://schemas.microsoft.com/office/powerpoint/2010/main" val="7884439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xmlns="" id="{9E26FFFE-01B4-0807-623A-B242E2DC573B}"/>
              </a:ext>
            </a:extLst>
          </p:cNvPr>
          <p:cNvSpPr>
            <a:spLocks noGrp="1"/>
          </p:cNvSpPr>
          <p:nvPr>
            <p:ph type="title"/>
          </p:nvPr>
        </p:nvSpPr>
        <p:spPr/>
        <p:txBody>
          <a:bodyPr>
            <a:normAutofit fontScale="90000"/>
          </a:bodyPr>
          <a:lstStyle/>
          <a:p>
            <a:r>
              <a:rPr lang="en-US"/>
              <a:t/>
            </a:r>
            <a:br>
              <a:rPr lang="en-US"/>
            </a:br>
            <a:r>
              <a:rPr lang="en-US"/>
              <a:t/>
            </a:r>
            <a:br>
              <a:rPr lang="en-US"/>
            </a:br>
            <a:r>
              <a:rPr lang="en-US"/>
              <a:t/>
            </a:r>
            <a:br>
              <a:rPr lang="en-US"/>
            </a:br>
            <a:r>
              <a:rPr lang="en-US"/>
              <a:t>Group Activity </a:t>
            </a:r>
            <a:br>
              <a:rPr lang="en-US"/>
            </a:br>
            <a:endParaRPr lang="en-US"/>
          </a:p>
        </p:txBody>
      </p:sp>
      <p:sp>
        <p:nvSpPr>
          <p:cNvPr id="5" name="Text Placeholder 4">
            <a:extLst>
              <a:ext uri="{FF2B5EF4-FFF2-40B4-BE49-F238E27FC236}">
                <a16:creationId xmlns:a16="http://schemas.microsoft.com/office/drawing/2014/main" xmlns="" id="{66BF693A-EB29-CB54-FD2B-8215E27381DD}"/>
              </a:ext>
            </a:extLst>
          </p:cNvPr>
          <p:cNvSpPr>
            <a:spLocks noGrp="1"/>
          </p:cNvSpPr>
          <p:nvPr>
            <p:ph type="body" idx="1"/>
          </p:nvPr>
        </p:nvSpPr>
        <p:spPr/>
        <p:txBody>
          <a:bodyPr/>
          <a:lstStyle/>
          <a:p>
            <a:r>
              <a:rPr lang="en-US"/>
              <a:t>True or False</a:t>
            </a:r>
          </a:p>
        </p:txBody>
      </p:sp>
    </p:spTree>
    <p:extLst>
      <p:ext uri="{BB962C8B-B14F-4D97-AF65-F5344CB8AC3E}">
        <p14:creationId xmlns:p14="http://schemas.microsoft.com/office/powerpoint/2010/main" val="308773821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g2ad6b0965d2_0_17"/>
          <p:cNvSpPr txBox="1">
            <a:spLocks noGrp="1"/>
          </p:cNvSpPr>
          <p:nvPr>
            <p:ph type="title"/>
          </p:nvPr>
        </p:nvSpPr>
        <p:spPr>
          <a:xfrm>
            <a:off x="871556" y="935733"/>
            <a:ext cx="9988800" cy="727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If a problem gambler builds up a debt, you should not help them take care of it.  </a:t>
            </a: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2ad6b0965d2_0_21"/>
          <p:cNvSpPr txBox="1">
            <a:spLocks noGrp="1"/>
          </p:cNvSpPr>
          <p:nvPr>
            <p:ph type="title"/>
          </p:nvPr>
        </p:nvSpPr>
        <p:spPr>
          <a:xfrm>
            <a:off x="69733" y="76153"/>
            <a:ext cx="15147600" cy="28623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a:t>TRUE</a:t>
            </a:r>
            <a:endParaRPr/>
          </a:p>
        </p:txBody>
      </p:sp>
      <p:sp>
        <p:nvSpPr>
          <p:cNvPr id="176" name="Google Shape;176;g2ad6b0965d2_0_21"/>
          <p:cNvSpPr txBox="1">
            <a:spLocks noGrp="1"/>
          </p:cNvSpPr>
          <p:nvPr>
            <p:ph type="body" idx="1"/>
          </p:nvPr>
        </p:nvSpPr>
        <p:spPr>
          <a:xfrm>
            <a:off x="69725" y="3634950"/>
            <a:ext cx="11106600" cy="3594600"/>
          </a:xfrm>
          <a:prstGeom prst="rect">
            <a:avLst/>
          </a:prstGeom>
        </p:spPr>
        <p:txBody>
          <a:bodyPr spcFirstLastPara="1" wrap="square" lIns="121900" tIns="121900" rIns="121900" bIns="121900" anchor="t" anchorCtr="0">
            <a:normAutofit/>
          </a:bodyPr>
          <a:lstStyle/>
          <a:p>
            <a:pPr marL="0" lvl="0" indent="0" algn="ctr" rtl="0">
              <a:spcBef>
                <a:spcPts val="0"/>
              </a:spcBef>
              <a:spcAft>
                <a:spcPts val="1600"/>
              </a:spcAft>
              <a:buNone/>
            </a:pPr>
            <a:r>
              <a:rPr lang="en-US"/>
              <a:t>Quick fix solutions may appear to be the right thing to do. However, bailing the gambler out of debt may actually make matters worse by enabling gambling problems to continue.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6"/>
                                        </p:tgtEl>
                                        <p:attrNameLst>
                                          <p:attrName>style.visibility</p:attrName>
                                        </p:attrNameLst>
                                      </p:cBhvr>
                                      <p:to>
                                        <p:strVal val="visible"/>
                                      </p:to>
                                    </p:set>
                                    <p:animEffect transition="in" filter="fade">
                                      <p:cBhvr>
                                        <p:cTn id="7" dur="1000"/>
                                        <p:tgtEl>
                                          <p:spTgt spid="1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g2ad6b0965d2_0_26"/>
          <p:cNvSpPr txBox="1">
            <a:spLocks noGrp="1"/>
          </p:cNvSpPr>
          <p:nvPr>
            <p:ph type="title"/>
          </p:nvPr>
        </p:nvSpPr>
        <p:spPr>
          <a:xfrm>
            <a:off x="871556" y="935733"/>
            <a:ext cx="9988800" cy="727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Partners of problem gamblers often drive problem gamblers to gamble.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ad6b0965d2_0_30"/>
          <p:cNvSpPr txBox="1">
            <a:spLocks noGrp="1"/>
          </p:cNvSpPr>
          <p:nvPr>
            <p:ph type="title"/>
          </p:nvPr>
        </p:nvSpPr>
        <p:spPr>
          <a:xfrm>
            <a:off x="56983" y="-64097"/>
            <a:ext cx="15147600" cy="28623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a:t>FALSE</a:t>
            </a:r>
            <a:endParaRPr/>
          </a:p>
        </p:txBody>
      </p:sp>
      <p:sp>
        <p:nvSpPr>
          <p:cNvPr id="187" name="Google Shape;187;g2ad6b0965d2_0_30"/>
          <p:cNvSpPr txBox="1">
            <a:spLocks noGrp="1"/>
          </p:cNvSpPr>
          <p:nvPr>
            <p:ph type="body" idx="1"/>
          </p:nvPr>
        </p:nvSpPr>
        <p:spPr>
          <a:xfrm>
            <a:off x="554125" y="3481825"/>
            <a:ext cx="10150500" cy="3613500"/>
          </a:xfrm>
          <a:prstGeom prst="rect">
            <a:avLst/>
          </a:prstGeom>
        </p:spPr>
        <p:txBody>
          <a:bodyPr spcFirstLastPara="1" wrap="square" lIns="121900" tIns="121900" rIns="121900" bIns="121900" anchor="t" anchorCtr="0">
            <a:normAutofit/>
          </a:bodyPr>
          <a:lstStyle/>
          <a:p>
            <a:pPr marL="0" lvl="0" indent="0" algn="ctr" rtl="0">
              <a:spcBef>
                <a:spcPts val="0"/>
              </a:spcBef>
              <a:spcAft>
                <a:spcPts val="1600"/>
              </a:spcAft>
              <a:buNone/>
            </a:pPr>
            <a:r>
              <a:rPr lang="en-US"/>
              <a:t>Problem gamblers often rationalize their behaviors. Blaming others is one way to avoid taking responsibility for their actions, including what is needed to overcome the problem. </a:t>
            </a: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91"/>
        <p:cNvGrpSpPr/>
        <p:nvPr/>
      </p:nvGrpSpPr>
      <p:grpSpPr>
        <a:xfrm>
          <a:off x="0" y="0"/>
          <a:ext cx="0" cy="0"/>
          <a:chOff x="0" y="0"/>
          <a:chExt cx="0" cy="0"/>
        </a:xfrm>
      </p:grpSpPr>
      <p:sp>
        <p:nvSpPr>
          <p:cNvPr id="192" name="Google Shape;192;g2ad6b0965d2_0_35"/>
          <p:cNvSpPr txBox="1">
            <a:spLocks noGrp="1"/>
          </p:cNvSpPr>
          <p:nvPr>
            <p:ph type="title"/>
          </p:nvPr>
        </p:nvSpPr>
        <p:spPr>
          <a:xfrm>
            <a:off x="871556" y="935733"/>
            <a:ext cx="9988800" cy="727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Legalized forms of gambling are safe.</a:t>
            </a:r>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g2ad6b0965d2_0_39"/>
          <p:cNvSpPr txBox="1">
            <a:spLocks noGrp="1"/>
          </p:cNvSpPr>
          <p:nvPr>
            <p:ph type="title"/>
          </p:nvPr>
        </p:nvSpPr>
        <p:spPr>
          <a:xfrm>
            <a:off x="490383" y="178128"/>
            <a:ext cx="15147600" cy="28623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a:t>FALSE</a:t>
            </a:r>
            <a:endParaRPr/>
          </a:p>
        </p:txBody>
      </p:sp>
      <p:sp>
        <p:nvSpPr>
          <p:cNvPr id="198" name="Google Shape;198;g2ad6b0965d2_0_39"/>
          <p:cNvSpPr txBox="1">
            <a:spLocks noGrp="1"/>
          </p:cNvSpPr>
          <p:nvPr>
            <p:ph type="body" idx="1"/>
          </p:nvPr>
        </p:nvSpPr>
        <p:spPr>
          <a:xfrm>
            <a:off x="415600" y="3892600"/>
            <a:ext cx="11360700" cy="1782300"/>
          </a:xfrm>
          <a:prstGeom prst="rect">
            <a:avLst/>
          </a:prstGeom>
        </p:spPr>
        <p:txBody>
          <a:bodyPr spcFirstLastPara="1" wrap="square" lIns="121900" tIns="121900" rIns="121900" bIns="121900" anchor="t" anchorCtr="0">
            <a:noAutofit/>
          </a:bodyPr>
          <a:lstStyle/>
          <a:p>
            <a:pPr marL="0" lvl="0" indent="0" algn="ctr" rtl="0">
              <a:lnSpc>
                <a:spcPct val="95000"/>
              </a:lnSpc>
              <a:spcBef>
                <a:spcPts val="0"/>
              </a:spcBef>
              <a:spcAft>
                <a:spcPts val="0"/>
              </a:spcAft>
              <a:buSzPts val="900"/>
              <a:buNone/>
            </a:pPr>
            <a:r>
              <a:rPr lang="en-US" sz="2400">
                <a:solidFill>
                  <a:srgbClr val="695D46"/>
                </a:solidFill>
              </a:rPr>
              <a:t>Gambling is frequently portrayed in the media as entertaining and harmless, without a balanced portrayal of the risks or potential negative consequences. In fact, we live in a culture which encourages an activity that destroys a percentage of the lives it touches. No other addiction offers a jackpot if you participate.</a:t>
            </a:r>
            <a:endParaRPr sz="2400">
              <a:solidFill>
                <a:srgbClr val="695D46"/>
              </a:solidFill>
            </a:endParaRPr>
          </a:p>
          <a:p>
            <a:pPr marL="0" lvl="0" indent="0" algn="ctr" rtl="0">
              <a:lnSpc>
                <a:spcPct val="95000"/>
              </a:lnSpc>
              <a:spcBef>
                <a:spcPts val="2100"/>
              </a:spcBef>
              <a:spcAft>
                <a:spcPts val="1600"/>
              </a:spcAft>
              <a:buSzPts val="900"/>
              <a:buNone/>
            </a:pPr>
            <a:endParaRPr sz="150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2ad6b0965d2_0_44"/>
          <p:cNvSpPr txBox="1">
            <a:spLocks noGrp="1"/>
          </p:cNvSpPr>
          <p:nvPr>
            <p:ph type="title"/>
          </p:nvPr>
        </p:nvSpPr>
        <p:spPr>
          <a:xfrm>
            <a:off x="871556" y="935733"/>
            <a:ext cx="9988800" cy="7272300"/>
          </a:xfrm>
          <a:prstGeom prst="rect">
            <a:avLst/>
          </a:prstGeom>
        </p:spPr>
        <p:txBody>
          <a:bodyPr spcFirstLastPara="1" wrap="square" lIns="121900" tIns="121900" rIns="121900" bIns="121900" anchor="ctr" anchorCtr="0">
            <a:normAutofit/>
          </a:bodyPr>
          <a:lstStyle/>
          <a:p>
            <a:pPr marL="0" lvl="0" indent="0" algn="l" rtl="0">
              <a:spcBef>
                <a:spcPts val="0"/>
              </a:spcBef>
              <a:spcAft>
                <a:spcPts val="0"/>
              </a:spcAft>
              <a:buNone/>
            </a:pPr>
            <a:r>
              <a:rPr lang="en-US"/>
              <a:t>It’s harmless for children to gamble.</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2ad6b0965d2_0_48"/>
          <p:cNvSpPr txBox="1">
            <a:spLocks noGrp="1"/>
          </p:cNvSpPr>
          <p:nvPr>
            <p:ph type="title"/>
          </p:nvPr>
        </p:nvSpPr>
        <p:spPr>
          <a:xfrm>
            <a:off x="554133" y="1070428"/>
            <a:ext cx="15147600" cy="2862300"/>
          </a:xfrm>
          <a:prstGeom prst="rect">
            <a:avLst/>
          </a:prstGeom>
        </p:spPr>
        <p:txBody>
          <a:bodyPr spcFirstLastPara="1" wrap="square" lIns="121900" tIns="121900" rIns="121900" bIns="121900" anchor="b" anchorCtr="0">
            <a:normAutofit/>
          </a:bodyPr>
          <a:lstStyle/>
          <a:p>
            <a:pPr marL="0" lvl="0" indent="0" algn="ctr" rtl="0">
              <a:spcBef>
                <a:spcPts val="0"/>
              </a:spcBef>
              <a:spcAft>
                <a:spcPts val="0"/>
              </a:spcAft>
              <a:buNone/>
            </a:pPr>
            <a:r>
              <a:rPr lang="en-US"/>
              <a:t>FALSE</a:t>
            </a:r>
            <a:endParaRPr/>
          </a:p>
        </p:txBody>
      </p:sp>
      <p:sp>
        <p:nvSpPr>
          <p:cNvPr id="209" name="Google Shape;209;g2ad6b0965d2_0_48"/>
          <p:cNvSpPr txBox="1">
            <a:spLocks noGrp="1"/>
          </p:cNvSpPr>
          <p:nvPr>
            <p:ph type="body" idx="1"/>
          </p:nvPr>
        </p:nvSpPr>
        <p:spPr>
          <a:xfrm>
            <a:off x="426650" y="4514500"/>
            <a:ext cx="11136000" cy="1905300"/>
          </a:xfrm>
          <a:prstGeom prst="rect">
            <a:avLst/>
          </a:prstGeom>
        </p:spPr>
        <p:txBody>
          <a:bodyPr spcFirstLastPara="1" wrap="square" lIns="121900" tIns="121900" rIns="121900" bIns="121900" anchor="t" anchorCtr="0">
            <a:noAutofit/>
          </a:bodyPr>
          <a:lstStyle/>
          <a:p>
            <a:pPr marL="0" lvl="0" indent="0" algn="ctr" rtl="0">
              <a:lnSpc>
                <a:spcPct val="95000"/>
              </a:lnSpc>
              <a:spcBef>
                <a:spcPts val="0"/>
              </a:spcBef>
              <a:spcAft>
                <a:spcPts val="0"/>
              </a:spcAft>
              <a:buSzPts val="1200"/>
              <a:buNone/>
            </a:pPr>
            <a:r>
              <a:rPr lang="en-US" sz="2400">
                <a:solidFill>
                  <a:srgbClr val="695D46"/>
                </a:solidFill>
              </a:rPr>
              <a:t>Gambling as a child may increase the likelihood of gambling in adulthood. On average, problem gamblers say they began gambling at about 10 years of age.</a:t>
            </a:r>
            <a:endParaRPr sz="2400">
              <a:solidFill>
                <a:srgbClr val="695D46"/>
              </a:solidFill>
            </a:endParaRPr>
          </a:p>
          <a:p>
            <a:pPr marL="0" lvl="0" indent="0" algn="ctr" rtl="0">
              <a:lnSpc>
                <a:spcPct val="95000"/>
              </a:lnSpc>
              <a:spcBef>
                <a:spcPts val="2100"/>
              </a:spcBef>
              <a:spcAft>
                <a:spcPts val="1600"/>
              </a:spcAft>
              <a:buSzPts val="1200"/>
              <a:buNone/>
            </a:pPr>
            <a:endParaRPr sz="200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FEB22E6-A6F5-B5C4-82C9-6E0E8A344495}"/>
              </a:ext>
            </a:extLst>
          </p:cNvPr>
          <p:cNvSpPr>
            <a:spLocks noGrp="1"/>
          </p:cNvSpPr>
          <p:nvPr>
            <p:ph type="title"/>
          </p:nvPr>
        </p:nvSpPr>
        <p:spPr/>
        <p:txBody>
          <a:bodyPr/>
          <a:lstStyle/>
          <a:p>
            <a:r>
              <a:rPr lang="en-US"/>
              <a:t>Gambling Trends</a:t>
            </a:r>
          </a:p>
        </p:txBody>
      </p:sp>
      <p:sp>
        <p:nvSpPr>
          <p:cNvPr id="3" name="Text Placeholder 2">
            <a:extLst>
              <a:ext uri="{FF2B5EF4-FFF2-40B4-BE49-F238E27FC236}">
                <a16:creationId xmlns:a16="http://schemas.microsoft.com/office/drawing/2014/main" xmlns="" id="{6D3FBB4A-AE59-508F-3A9B-84EF4A7AFE83}"/>
              </a:ext>
            </a:extLst>
          </p:cNvPr>
          <p:cNvSpPr>
            <a:spLocks noGrp="1"/>
          </p:cNvSpPr>
          <p:nvPr>
            <p:ph type="body" idx="1"/>
          </p:nvPr>
        </p:nvSpPr>
        <p:spPr/>
        <p:txBody>
          <a:bodyPr/>
          <a:lstStyle/>
          <a:p>
            <a:r>
              <a:rPr lang="en-US"/>
              <a:t>Sports betting, iGaming, and Loot Boxes</a:t>
            </a:r>
          </a:p>
        </p:txBody>
      </p:sp>
    </p:spTree>
    <p:extLst>
      <p:ext uri="{BB962C8B-B14F-4D97-AF65-F5344CB8AC3E}">
        <p14:creationId xmlns:p14="http://schemas.microsoft.com/office/powerpoint/2010/main" val="29170205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072AA31-18F8-D14F-E1DB-0F7356BD75B7}"/>
              </a:ext>
            </a:extLst>
          </p:cNvPr>
          <p:cNvSpPr>
            <a:spLocks noGrp="1"/>
          </p:cNvSpPr>
          <p:nvPr>
            <p:ph type="title"/>
          </p:nvPr>
        </p:nvSpPr>
        <p:spPr/>
        <p:txBody>
          <a:bodyPr/>
          <a:lstStyle/>
          <a:p>
            <a:r>
              <a:rPr lang="en-US"/>
              <a:t>Gambling Defined </a:t>
            </a:r>
          </a:p>
        </p:txBody>
      </p:sp>
      <p:sp>
        <p:nvSpPr>
          <p:cNvPr id="3" name="Text Placeholder 2">
            <a:extLst>
              <a:ext uri="{FF2B5EF4-FFF2-40B4-BE49-F238E27FC236}">
                <a16:creationId xmlns:a16="http://schemas.microsoft.com/office/drawing/2014/main" xmlns="" id="{A3AC0E00-699F-CB28-1247-CAB7CF7F915A}"/>
              </a:ext>
            </a:extLst>
          </p:cNvPr>
          <p:cNvSpPr>
            <a:spLocks noGrp="1"/>
          </p:cNvSpPr>
          <p:nvPr>
            <p:ph type="body" idx="1"/>
          </p:nvPr>
        </p:nvSpPr>
        <p:spPr/>
        <p:txBody>
          <a:bodyPr/>
          <a:lstStyle/>
          <a:p>
            <a:r>
              <a:rPr lang="en-US"/>
              <a:t>Background, definitions, and the basics of gambling </a:t>
            </a:r>
          </a:p>
        </p:txBody>
      </p:sp>
    </p:spTree>
    <p:extLst>
      <p:ext uri="{BB962C8B-B14F-4D97-AF65-F5344CB8AC3E}">
        <p14:creationId xmlns:p14="http://schemas.microsoft.com/office/powerpoint/2010/main" val="40012096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CA159BC-A67D-30EC-8AA2-9278532E5800}"/>
              </a:ext>
            </a:extLst>
          </p:cNvPr>
          <p:cNvSpPr>
            <a:spLocks noGrp="1"/>
          </p:cNvSpPr>
          <p:nvPr>
            <p:ph type="title"/>
          </p:nvPr>
        </p:nvSpPr>
        <p:spPr/>
        <p:txBody>
          <a:bodyPr/>
          <a:lstStyle/>
          <a:p>
            <a:r>
              <a:rPr lang="en-US"/>
              <a:t>Emerging Trends</a:t>
            </a:r>
          </a:p>
        </p:txBody>
      </p:sp>
      <p:sp>
        <p:nvSpPr>
          <p:cNvPr id="3" name="Content Placeholder 2">
            <a:extLst>
              <a:ext uri="{FF2B5EF4-FFF2-40B4-BE49-F238E27FC236}">
                <a16:creationId xmlns:a16="http://schemas.microsoft.com/office/drawing/2014/main" xmlns="" id="{6BA64939-1327-116F-9A90-38EEDE0E3452}"/>
              </a:ext>
            </a:extLst>
          </p:cNvPr>
          <p:cNvSpPr>
            <a:spLocks noGrp="1"/>
          </p:cNvSpPr>
          <p:nvPr>
            <p:ph idx="1"/>
          </p:nvPr>
        </p:nvSpPr>
        <p:spPr/>
        <p:txBody>
          <a:bodyPr/>
          <a:lstStyle/>
          <a:p>
            <a:r>
              <a:rPr lang="en-US"/>
              <a:t>iGaming</a:t>
            </a:r>
          </a:p>
          <a:p>
            <a:r>
              <a:rPr lang="en-US"/>
              <a:t>Loot Boxes/Video Games</a:t>
            </a:r>
          </a:p>
          <a:p>
            <a:r>
              <a:rPr lang="en-US"/>
              <a:t>Metaverse</a:t>
            </a:r>
          </a:p>
          <a:p>
            <a:endParaRPr lang="en-US"/>
          </a:p>
        </p:txBody>
      </p:sp>
    </p:spTree>
    <p:extLst>
      <p:ext uri="{BB962C8B-B14F-4D97-AF65-F5344CB8AC3E}">
        <p14:creationId xmlns:p14="http://schemas.microsoft.com/office/powerpoint/2010/main" val="206809439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3193C75-02A6-3463-D60A-416B645D2A15}"/>
              </a:ext>
            </a:extLst>
          </p:cNvPr>
          <p:cNvSpPr>
            <a:spLocks noGrp="1"/>
          </p:cNvSpPr>
          <p:nvPr>
            <p:ph type="title"/>
          </p:nvPr>
        </p:nvSpPr>
        <p:spPr/>
        <p:txBody>
          <a:bodyPr/>
          <a:lstStyle/>
          <a:p>
            <a:r>
              <a:rPr lang="en-US"/>
              <a:t>iGaming</a:t>
            </a:r>
          </a:p>
        </p:txBody>
      </p:sp>
      <p:sp>
        <p:nvSpPr>
          <p:cNvPr id="3" name="Content Placeholder 2">
            <a:extLst>
              <a:ext uri="{FF2B5EF4-FFF2-40B4-BE49-F238E27FC236}">
                <a16:creationId xmlns:a16="http://schemas.microsoft.com/office/drawing/2014/main" xmlns="" id="{38A5E6D1-E3BF-3C7B-5FAB-640EDA84F73E}"/>
              </a:ext>
            </a:extLst>
          </p:cNvPr>
          <p:cNvSpPr>
            <a:spLocks noGrp="1"/>
          </p:cNvSpPr>
          <p:nvPr>
            <p:ph idx="1"/>
          </p:nvPr>
        </p:nvSpPr>
        <p:spPr>
          <a:xfrm>
            <a:off x="838200" y="1825625"/>
            <a:ext cx="6858000" cy="4351338"/>
          </a:xfrm>
        </p:spPr>
        <p:txBody>
          <a:bodyPr/>
          <a:lstStyle/>
          <a:p>
            <a:r>
              <a:rPr lang="en-US"/>
              <a:t>Online betting that wagers on events based on chance</a:t>
            </a:r>
          </a:p>
          <a:p>
            <a:r>
              <a:rPr lang="en-US"/>
              <a:t>Legalization increase globally</a:t>
            </a:r>
          </a:p>
          <a:p>
            <a:r>
              <a:rPr lang="en-US"/>
              <a:t>Worth an estimated $66.7 billion per year</a:t>
            </a:r>
          </a:p>
          <a:p>
            <a:pPr marL="0" indent="0">
              <a:buNone/>
            </a:pPr>
            <a:endParaRPr lang="en-US"/>
          </a:p>
          <a:p>
            <a:r>
              <a:rPr lang="en-US"/>
              <a:t>EX: Sports betting, online table games, online casinos, mobile gaming</a:t>
            </a:r>
          </a:p>
          <a:p>
            <a:endParaRPr lang="en-US"/>
          </a:p>
          <a:p>
            <a:endParaRPr lang="en-US"/>
          </a:p>
        </p:txBody>
      </p:sp>
      <p:pic>
        <p:nvPicPr>
          <p:cNvPr id="5" name="Picture 4" descr="Person holding smartphone">
            <a:extLst>
              <a:ext uri="{FF2B5EF4-FFF2-40B4-BE49-F238E27FC236}">
                <a16:creationId xmlns:a16="http://schemas.microsoft.com/office/drawing/2014/main" xmlns="" id="{EA99DF98-EBEF-81BB-780C-4968620607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96200" y="2305050"/>
            <a:ext cx="4036663" cy="2686050"/>
          </a:xfrm>
          <a:prstGeom prst="rect">
            <a:avLst/>
          </a:prstGeom>
        </p:spPr>
      </p:pic>
    </p:spTree>
    <p:extLst>
      <p:ext uri="{BB962C8B-B14F-4D97-AF65-F5344CB8AC3E}">
        <p14:creationId xmlns:p14="http://schemas.microsoft.com/office/powerpoint/2010/main" val="221826833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1CD1CA7-0999-FBBE-2853-0464A9DC6AB1}"/>
              </a:ext>
            </a:extLst>
          </p:cNvPr>
          <p:cNvSpPr>
            <a:spLocks noGrp="1"/>
          </p:cNvSpPr>
          <p:nvPr>
            <p:ph type="title"/>
          </p:nvPr>
        </p:nvSpPr>
        <p:spPr/>
        <p:txBody>
          <a:bodyPr/>
          <a:lstStyle/>
          <a:p>
            <a:r>
              <a:rPr lang="en-US"/>
              <a:t>Loot Boxes &amp; Video Games</a:t>
            </a:r>
          </a:p>
        </p:txBody>
      </p:sp>
      <p:sp>
        <p:nvSpPr>
          <p:cNvPr id="3" name="Content Placeholder 2">
            <a:extLst>
              <a:ext uri="{FF2B5EF4-FFF2-40B4-BE49-F238E27FC236}">
                <a16:creationId xmlns:a16="http://schemas.microsoft.com/office/drawing/2014/main" xmlns="" id="{76654C0B-EF92-8304-10B7-48546C637E54}"/>
              </a:ext>
            </a:extLst>
          </p:cNvPr>
          <p:cNvSpPr>
            <a:spLocks noGrp="1"/>
          </p:cNvSpPr>
          <p:nvPr>
            <p:ph idx="1"/>
          </p:nvPr>
        </p:nvSpPr>
        <p:spPr>
          <a:xfrm>
            <a:off x="838200" y="1825625"/>
            <a:ext cx="5187244" cy="4351338"/>
          </a:xfrm>
        </p:spPr>
        <p:txBody>
          <a:bodyPr>
            <a:normAutofit fontScale="92500" lnSpcReduction="10000"/>
          </a:bodyPr>
          <a:lstStyle/>
          <a:p>
            <a:r>
              <a:rPr lang="en-US"/>
              <a:t>Gambling elements of video games</a:t>
            </a:r>
          </a:p>
          <a:p>
            <a:r>
              <a:rPr lang="en-US"/>
              <a:t>Opportunities for players to win items (ex: powerful weapons and/or skins (outfits)</a:t>
            </a:r>
          </a:p>
          <a:p>
            <a:r>
              <a:rPr lang="en-US"/>
              <a:t>Legislation in other countries to ban in popular games </a:t>
            </a:r>
          </a:p>
          <a:p>
            <a:r>
              <a:rPr lang="en-US"/>
              <a:t>Can be found in Apex Legends, Overwatch, Star Wars Battlefront II, FIFA 19, Middle-earth: Shadow of War, Gears of War 4 and Halo 5: Guardians.</a:t>
            </a:r>
          </a:p>
        </p:txBody>
      </p:sp>
      <p:pic>
        <p:nvPicPr>
          <p:cNvPr id="4" name="Picture 3">
            <a:extLst>
              <a:ext uri="{FF2B5EF4-FFF2-40B4-BE49-F238E27FC236}">
                <a16:creationId xmlns:a16="http://schemas.microsoft.com/office/drawing/2014/main" xmlns="" id="{4BEE00BF-D73F-EF1D-313F-0C889414027B}"/>
              </a:ext>
            </a:extLst>
          </p:cNvPr>
          <p:cNvPicPr>
            <a:picLocks noChangeAspect="1"/>
          </p:cNvPicPr>
          <p:nvPr/>
        </p:nvPicPr>
        <p:blipFill>
          <a:blip r:embed="rId2"/>
          <a:stretch>
            <a:fillRect/>
          </a:stretch>
        </p:blipFill>
        <p:spPr>
          <a:xfrm>
            <a:off x="6419850" y="2271712"/>
            <a:ext cx="4933953" cy="2917825"/>
          </a:xfrm>
          <a:prstGeom prst="rect">
            <a:avLst/>
          </a:prstGeom>
        </p:spPr>
      </p:pic>
      <p:sp>
        <p:nvSpPr>
          <p:cNvPr id="5" name="TextBox 4">
            <a:extLst>
              <a:ext uri="{FF2B5EF4-FFF2-40B4-BE49-F238E27FC236}">
                <a16:creationId xmlns:a16="http://schemas.microsoft.com/office/drawing/2014/main" xmlns="" id="{78ADD98E-C260-2FA6-0FEF-45F9AA47BB61}"/>
              </a:ext>
            </a:extLst>
          </p:cNvPr>
          <p:cNvSpPr txBox="1"/>
          <p:nvPr/>
        </p:nvSpPr>
        <p:spPr>
          <a:xfrm>
            <a:off x="9677400" y="5189537"/>
            <a:ext cx="1885950" cy="369332"/>
          </a:xfrm>
          <a:prstGeom prst="rect">
            <a:avLst/>
          </a:prstGeom>
          <a:noFill/>
        </p:spPr>
        <p:txBody>
          <a:bodyPr wrap="square" rtlCol="0">
            <a:spAutoFit/>
          </a:bodyPr>
          <a:lstStyle/>
          <a:p>
            <a:r>
              <a:rPr lang="en-US"/>
              <a:t>Tomsguide.com</a:t>
            </a:r>
          </a:p>
        </p:txBody>
      </p:sp>
    </p:spTree>
    <p:extLst>
      <p:ext uri="{BB962C8B-B14F-4D97-AF65-F5344CB8AC3E}">
        <p14:creationId xmlns:p14="http://schemas.microsoft.com/office/powerpoint/2010/main" val="41903734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14253B-74EB-E13D-CC64-3E30D195894F}"/>
              </a:ext>
            </a:extLst>
          </p:cNvPr>
          <p:cNvSpPr>
            <a:spLocks noGrp="1"/>
          </p:cNvSpPr>
          <p:nvPr>
            <p:ph type="title"/>
          </p:nvPr>
        </p:nvSpPr>
        <p:spPr/>
        <p:txBody>
          <a:bodyPr/>
          <a:lstStyle/>
          <a:p>
            <a:r>
              <a:rPr lang="en-US"/>
              <a:t>Metaverse</a:t>
            </a:r>
          </a:p>
        </p:txBody>
      </p:sp>
      <p:sp>
        <p:nvSpPr>
          <p:cNvPr id="3" name="Content Placeholder 2">
            <a:extLst>
              <a:ext uri="{FF2B5EF4-FFF2-40B4-BE49-F238E27FC236}">
                <a16:creationId xmlns:a16="http://schemas.microsoft.com/office/drawing/2014/main" xmlns="" id="{DAD4BB09-450D-6F68-43FB-2A0ABD2A1E87}"/>
              </a:ext>
            </a:extLst>
          </p:cNvPr>
          <p:cNvSpPr>
            <a:spLocks noGrp="1"/>
          </p:cNvSpPr>
          <p:nvPr>
            <p:ph idx="1"/>
          </p:nvPr>
        </p:nvSpPr>
        <p:spPr/>
        <p:txBody>
          <a:bodyPr vert="horz" lIns="91440" tIns="45720" rIns="91440" bIns="45720" rtlCol="0" anchor="t">
            <a:normAutofit/>
          </a:bodyPr>
          <a:lstStyle/>
          <a:p>
            <a:r>
              <a:rPr lang="en-US" sz="2400">
                <a:ea typeface="Calibri"/>
                <a:cs typeface="Calibri"/>
              </a:rPr>
              <a:t>Virtual Reality Casinos</a:t>
            </a:r>
          </a:p>
          <a:p>
            <a:r>
              <a:rPr lang="en-US" sz="2400">
                <a:ea typeface="Calibri"/>
                <a:cs typeface="Calibri"/>
              </a:rPr>
              <a:t>Create an Avatar (realistic or </a:t>
            </a:r>
          </a:p>
          <a:p>
            <a:pPr marL="0" indent="0">
              <a:buNone/>
            </a:pPr>
            <a:r>
              <a:rPr lang="en-US" sz="2400">
                <a:ea typeface="Calibri"/>
                <a:cs typeface="Calibri"/>
              </a:rPr>
              <a:t>Anonymous) </a:t>
            </a:r>
          </a:p>
          <a:p>
            <a:r>
              <a:rPr lang="en-US" sz="2400">
                <a:ea typeface="Calibri"/>
                <a:cs typeface="Calibri"/>
              </a:rPr>
              <a:t>Few to no age requirements</a:t>
            </a:r>
          </a:p>
          <a:p>
            <a:r>
              <a:rPr lang="en-US" sz="2400">
                <a:ea typeface="Calibri"/>
                <a:cs typeface="Calibri"/>
              </a:rPr>
              <a:t>Gamble with cryptocurrency and</a:t>
            </a:r>
          </a:p>
          <a:p>
            <a:pPr marL="0" indent="0">
              <a:buNone/>
            </a:pPr>
            <a:r>
              <a:rPr lang="en-US" sz="2400">
                <a:ea typeface="Calibri"/>
                <a:cs typeface="Calibri"/>
              </a:rPr>
              <a:t>Virtual wallets</a:t>
            </a:r>
          </a:p>
          <a:p>
            <a:r>
              <a:rPr lang="en-US" sz="2400">
                <a:ea typeface="Calibri"/>
                <a:cs typeface="Calibri"/>
              </a:rPr>
              <a:t>Free play offered </a:t>
            </a:r>
          </a:p>
          <a:p>
            <a:endParaRPr lang="en-US" sz="2400">
              <a:ea typeface="Calibri"/>
              <a:cs typeface="Calibri"/>
            </a:endParaRPr>
          </a:p>
          <a:p>
            <a:endParaRPr lang="en-US" sz="2400">
              <a:ea typeface="Calibri"/>
              <a:cs typeface="Calibri"/>
            </a:endParaRPr>
          </a:p>
        </p:txBody>
      </p:sp>
      <p:pic>
        <p:nvPicPr>
          <p:cNvPr id="6" name="Picture 9" descr="A screenshot of a video game&#10;&#10;Description automatically generated">
            <a:extLst>
              <a:ext uri="{FF2B5EF4-FFF2-40B4-BE49-F238E27FC236}">
                <a16:creationId xmlns:a16="http://schemas.microsoft.com/office/drawing/2014/main" xmlns="" id="{652ADD22-3B30-40E8-828F-86169374D648}"/>
              </a:ext>
            </a:extLst>
          </p:cNvPr>
          <p:cNvPicPr>
            <a:picLocks noChangeAspect="1"/>
          </p:cNvPicPr>
          <p:nvPr/>
        </p:nvPicPr>
        <p:blipFill>
          <a:blip r:embed="rId2"/>
          <a:stretch>
            <a:fillRect/>
          </a:stretch>
        </p:blipFill>
        <p:spPr>
          <a:xfrm>
            <a:off x="5381602" y="842169"/>
            <a:ext cx="4214325" cy="2266950"/>
          </a:xfrm>
          <a:prstGeom prst="rect">
            <a:avLst/>
          </a:prstGeom>
        </p:spPr>
      </p:pic>
      <p:pic>
        <p:nvPicPr>
          <p:cNvPr id="1026" name="Picture 2" descr="Graphical user interface, application&#10;&#10;Description automatically generated">
            <a:extLst>
              <a:ext uri="{FF2B5EF4-FFF2-40B4-BE49-F238E27FC236}">
                <a16:creationId xmlns:a16="http://schemas.microsoft.com/office/drawing/2014/main" xmlns="" id="{0F26C3ED-4D20-D863-2AD2-04D1E3083A3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81602" y="3429000"/>
            <a:ext cx="6096000" cy="2425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0283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742743" y="486380"/>
            <a:ext cx="6706514" cy="3518429"/>
          </a:xfrm>
          <a:prstGeom prst="rect">
            <a:avLst/>
          </a:prstGeom>
        </p:spPr>
      </p:pic>
      <p:pic>
        <p:nvPicPr>
          <p:cNvPr id="3" name="Picture 2">
            <a:extLst>
              <a:ext uri="{FF2B5EF4-FFF2-40B4-BE49-F238E27FC236}">
                <a16:creationId xmlns:a16="http://schemas.microsoft.com/office/drawing/2014/main" xmlns="" id="{42CECF24-6D44-4043-8429-F5F91FC8ABF6}"/>
              </a:ext>
            </a:extLst>
          </p:cNvPr>
          <p:cNvPicPr>
            <a:picLocks noChangeAspect="1"/>
          </p:cNvPicPr>
          <p:nvPr/>
        </p:nvPicPr>
        <p:blipFill>
          <a:blip r:embed="rId4"/>
          <a:stretch>
            <a:fillRect/>
          </a:stretch>
        </p:blipFill>
        <p:spPr>
          <a:xfrm>
            <a:off x="1671771" y="4092734"/>
            <a:ext cx="8848458" cy="2092643"/>
          </a:xfrm>
          <a:prstGeom prst="rect">
            <a:avLst/>
          </a:prstGeom>
        </p:spPr>
      </p:pic>
    </p:spTree>
    <p:extLst>
      <p:ext uri="{BB962C8B-B14F-4D97-AF65-F5344CB8AC3E}">
        <p14:creationId xmlns:p14="http://schemas.microsoft.com/office/powerpoint/2010/main" val="23471145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51BF484-F2BB-5D09-1D5D-F37D03A296B2}"/>
              </a:ext>
            </a:extLst>
          </p:cNvPr>
          <p:cNvSpPr>
            <a:spLocks noGrp="1"/>
          </p:cNvSpPr>
          <p:nvPr>
            <p:ph type="title"/>
          </p:nvPr>
        </p:nvSpPr>
        <p:spPr/>
        <p:txBody>
          <a:bodyPr/>
          <a:lstStyle/>
          <a:p>
            <a:r>
              <a:rPr lang="en-US" dirty="0">
                <a:cs typeface="Calibri Light"/>
              </a:rPr>
              <a:t>How to Have the Conversation </a:t>
            </a:r>
            <a:endParaRPr lang="en-US" dirty="0"/>
          </a:p>
        </p:txBody>
      </p:sp>
      <p:sp>
        <p:nvSpPr>
          <p:cNvPr id="3" name="Text Placeholder 2">
            <a:extLst>
              <a:ext uri="{FF2B5EF4-FFF2-40B4-BE49-F238E27FC236}">
                <a16:creationId xmlns:a16="http://schemas.microsoft.com/office/drawing/2014/main" xmlns="" id="{57A34261-C8A7-726B-4FA8-8070FA12DABA}"/>
              </a:ext>
            </a:extLst>
          </p:cNvPr>
          <p:cNvSpPr>
            <a:spLocks noGrp="1"/>
          </p:cNvSpPr>
          <p:nvPr>
            <p:ph type="body" idx="1"/>
          </p:nvPr>
        </p:nvSpPr>
        <p:spPr/>
        <p:txBody>
          <a:bodyPr vert="horz" lIns="91440" tIns="45720" rIns="91440" bIns="45720" rtlCol="0" anchor="t">
            <a:normAutofit/>
          </a:bodyPr>
          <a:lstStyle/>
          <a:p>
            <a:r>
              <a:rPr lang="en-US" dirty="0">
                <a:cs typeface="Calibri"/>
              </a:rPr>
              <a:t>Best Approaches for friends and family</a:t>
            </a:r>
          </a:p>
        </p:txBody>
      </p:sp>
    </p:spTree>
    <p:extLst>
      <p:ext uri="{BB962C8B-B14F-4D97-AF65-F5344CB8AC3E}">
        <p14:creationId xmlns:p14="http://schemas.microsoft.com/office/powerpoint/2010/main" val="122133006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6595444-927D-5857-0A09-9B297761697A}"/>
              </a:ext>
            </a:extLst>
          </p:cNvPr>
          <p:cNvSpPr>
            <a:spLocks noGrp="1"/>
          </p:cNvSpPr>
          <p:nvPr>
            <p:ph type="title"/>
          </p:nvPr>
        </p:nvSpPr>
        <p:spPr/>
        <p:txBody>
          <a:bodyPr/>
          <a:lstStyle/>
          <a:p>
            <a:r>
              <a:rPr lang="en-US">
                <a:ea typeface="+mj-lt"/>
                <a:cs typeface="+mj-lt"/>
              </a:rPr>
              <a:t>How to Have the Conversation </a:t>
            </a:r>
            <a:endParaRPr lang="en-US" b="0">
              <a:ea typeface="+mj-lt"/>
              <a:cs typeface="+mj-lt"/>
            </a:endParaRPr>
          </a:p>
          <a:p>
            <a:endParaRPr lang="en-US" dirty="0">
              <a:cs typeface="Calibri Light"/>
            </a:endParaRPr>
          </a:p>
        </p:txBody>
      </p:sp>
      <p:sp>
        <p:nvSpPr>
          <p:cNvPr id="3" name="Content Placeholder 2">
            <a:extLst>
              <a:ext uri="{FF2B5EF4-FFF2-40B4-BE49-F238E27FC236}">
                <a16:creationId xmlns:a16="http://schemas.microsoft.com/office/drawing/2014/main" xmlns="" id="{24B50B77-206F-1F26-A43B-2A597A8BFEDD}"/>
              </a:ext>
            </a:extLst>
          </p:cNvPr>
          <p:cNvSpPr>
            <a:spLocks noGrp="1"/>
          </p:cNvSpPr>
          <p:nvPr>
            <p:ph idx="1"/>
          </p:nvPr>
        </p:nvSpPr>
        <p:spPr/>
        <p:txBody>
          <a:bodyPr vert="horz" lIns="91440" tIns="45720" rIns="91440" bIns="45720" rtlCol="0" anchor="t">
            <a:normAutofit/>
          </a:bodyPr>
          <a:lstStyle/>
          <a:p>
            <a:pPr>
              <a:lnSpc>
                <a:spcPct val="100000"/>
              </a:lnSpc>
            </a:pPr>
            <a:r>
              <a:rPr lang="en-US" sz="2400" dirty="0">
                <a:solidFill>
                  <a:srgbClr val="404040"/>
                </a:solidFill>
                <a:latin typeface="Trebuchet MS"/>
              </a:rPr>
              <a:t>It </a:t>
            </a:r>
            <a:r>
              <a:rPr lang="en-US" sz="2400" i="1" dirty="0">
                <a:solidFill>
                  <a:srgbClr val="404040"/>
                </a:solidFill>
                <a:latin typeface="Trebuchet MS"/>
              </a:rPr>
              <a:t>is</a:t>
            </a:r>
            <a:r>
              <a:rPr lang="en-US" sz="2400" dirty="0">
                <a:solidFill>
                  <a:srgbClr val="404040"/>
                </a:solidFill>
                <a:latin typeface="Trebuchet MS"/>
              </a:rPr>
              <a:t> a Public Health issue</a:t>
            </a:r>
            <a:endParaRPr lang="en-US" sz="2400" dirty="0">
              <a:latin typeface="Trebuchet MS"/>
            </a:endParaRPr>
          </a:p>
          <a:p>
            <a:pPr>
              <a:lnSpc>
                <a:spcPct val="100000"/>
              </a:lnSpc>
            </a:pPr>
            <a:r>
              <a:rPr lang="en-US" sz="2400" dirty="0">
                <a:solidFill>
                  <a:srgbClr val="404040"/>
                </a:solidFill>
                <a:latin typeface="Trebuchet MS"/>
              </a:rPr>
              <a:t>It effects all aspects of health – physical, social, mental</a:t>
            </a:r>
            <a:endParaRPr lang="en-US" sz="2400" dirty="0">
              <a:latin typeface="Trebuchet MS"/>
            </a:endParaRPr>
          </a:p>
          <a:p>
            <a:pPr>
              <a:lnSpc>
                <a:spcPct val="100000"/>
              </a:lnSpc>
            </a:pPr>
            <a:r>
              <a:rPr lang="en-US" sz="2400" dirty="0">
                <a:solidFill>
                  <a:srgbClr val="404040"/>
                </a:solidFill>
                <a:latin typeface="Trebuchet MS"/>
              </a:rPr>
              <a:t>It effects all aspects of life – family, work, finances, reputation</a:t>
            </a:r>
            <a:endParaRPr lang="en-US" sz="2400" dirty="0">
              <a:latin typeface="Trebuchet MS"/>
            </a:endParaRPr>
          </a:p>
          <a:p>
            <a:pPr>
              <a:lnSpc>
                <a:spcPct val="100000"/>
              </a:lnSpc>
            </a:pPr>
            <a:r>
              <a:rPr lang="en-US" sz="2400" dirty="0">
                <a:solidFill>
                  <a:srgbClr val="404040"/>
                </a:solidFill>
                <a:latin typeface="Trebuchet MS"/>
              </a:rPr>
              <a:t>Gambling Disorder does not discriminate</a:t>
            </a:r>
            <a:endParaRPr lang="en-US" sz="2400" dirty="0">
              <a:latin typeface="Trebuchet MS"/>
            </a:endParaRPr>
          </a:p>
          <a:p>
            <a:pPr>
              <a:lnSpc>
                <a:spcPct val="100000"/>
              </a:lnSpc>
            </a:pPr>
            <a:r>
              <a:rPr lang="en-US" sz="2400" dirty="0">
                <a:solidFill>
                  <a:srgbClr val="404040"/>
                </a:solidFill>
                <a:latin typeface="Trebuchet MS"/>
              </a:rPr>
              <a:t>Problems can develop from any form – lottery, sports, video gaming, </a:t>
            </a:r>
            <a:r>
              <a:rPr lang="en-US" sz="2400" dirty="0" err="1">
                <a:solidFill>
                  <a:srgbClr val="404040"/>
                </a:solidFill>
                <a:latin typeface="Trebuchet MS"/>
              </a:rPr>
              <a:t>etc</a:t>
            </a:r>
            <a:endParaRPr lang="en-US" sz="2400" dirty="0" err="1">
              <a:latin typeface="Trebuchet MS"/>
            </a:endParaRPr>
          </a:p>
          <a:p>
            <a:pPr>
              <a:lnSpc>
                <a:spcPct val="100000"/>
              </a:lnSpc>
            </a:pPr>
            <a:r>
              <a:rPr lang="en-US" sz="2400" dirty="0">
                <a:solidFill>
                  <a:srgbClr val="404040"/>
                </a:solidFill>
                <a:latin typeface="Trebuchet MS"/>
              </a:rPr>
              <a:t>It is Preventable, Identifiable, Treatable</a:t>
            </a:r>
            <a:endParaRPr lang="en-US" sz="2400" dirty="0">
              <a:latin typeface="Trebuchet MS"/>
            </a:endParaRPr>
          </a:p>
          <a:p>
            <a:pPr>
              <a:lnSpc>
                <a:spcPct val="100000"/>
              </a:lnSpc>
            </a:pPr>
            <a:r>
              <a:rPr lang="en-US" sz="2400" dirty="0">
                <a:solidFill>
                  <a:srgbClr val="404040"/>
                </a:solidFill>
                <a:latin typeface="Trebuchet MS"/>
              </a:rPr>
              <a:t>There is Help!</a:t>
            </a:r>
            <a:endParaRPr lang="en-US" sz="2400" dirty="0">
              <a:latin typeface="Trebuchet MS"/>
            </a:endParaRPr>
          </a:p>
          <a:p>
            <a:pPr>
              <a:lnSpc>
                <a:spcPct val="100000"/>
              </a:lnSpc>
            </a:pPr>
            <a:endParaRPr lang="en-US" sz="1800" dirty="0">
              <a:latin typeface="Trebuchet MS"/>
            </a:endParaRPr>
          </a:p>
          <a:p>
            <a:endParaRPr lang="en-US" dirty="0">
              <a:cs typeface="Calibri"/>
            </a:endParaRPr>
          </a:p>
        </p:txBody>
      </p:sp>
    </p:spTree>
    <p:extLst>
      <p:ext uri="{BB962C8B-B14F-4D97-AF65-F5344CB8AC3E}">
        <p14:creationId xmlns:p14="http://schemas.microsoft.com/office/powerpoint/2010/main" val="16300836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7071F63-FF55-B330-C548-5F23BBF8CD5A}"/>
              </a:ext>
            </a:extLst>
          </p:cNvPr>
          <p:cNvSpPr>
            <a:spLocks noGrp="1"/>
          </p:cNvSpPr>
          <p:nvPr>
            <p:ph type="title"/>
          </p:nvPr>
        </p:nvSpPr>
        <p:spPr/>
        <p:txBody>
          <a:bodyPr/>
          <a:lstStyle/>
          <a:p>
            <a:r>
              <a:rPr lang="en-US"/>
              <a:t>Bringing it all Together</a:t>
            </a:r>
          </a:p>
        </p:txBody>
      </p:sp>
      <p:sp>
        <p:nvSpPr>
          <p:cNvPr id="3" name="Text Placeholder 2">
            <a:extLst>
              <a:ext uri="{FF2B5EF4-FFF2-40B4-BE49-F238E27FC236}">
                <a16:creationId xmlns:a16="http://schemas.microsoft.com/office/drawing/2014/main" xmlns="" id="{1C42AED5-EF2A-B148-34AC-4AA7C6B26074}"/>
              </a:ext>
            </a:extLst>
          </p:cNvPr>
          <p:cNvSpPr>
            <a:spLocks noGrp="1"/>
          </p:cNvSpPr>
          <p:nvPr>
            <p:ph type="body" idx="1"/>
          </p:nvPr>
        </p:nvSpPr>
        <p:spPr/>
        <p:txBody>
          <a:bodyPr/>
          <a:lstStyle/>
          <a:p>
            <a:r>
              <a:rPr lang="en-US"/>
              <a:t>Food for Thought, Key Takeaways , and Resources</a:t>
            </a:r>
          </a:p>
        </p:txBody>
      </p:sp>
    </p:spTree>
    <p:extLst>
      <p:ext uri="{BB962C8B-B14F-4D97-AF65-F5344CB8AC3E}">
        <p14:creationId xmlns:p14="http://schemas.microsoft.com/office/powerpoint/2010/main" val="38275960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A44E715-CD86-7C28-E3DA-7B07A8235264}"/>
              </a:ext>
            </a:extLst>
          </p:cNvPr>
          <p:cNvSpPr>
            <a:spLocks noGrp="1"/>
          </p:cNvSpPr>
          <p:nvPr>
            <p:ph type="title"/>
          </p:nvPr>
        </p:nvSpPr>
        <p:spPr/>
        <p:txBody>
          <a:bodyPr/>
          <a:lstStyle/>
          <a:p>
            <a:r>
              <a:rPr lang="en-US"/>
              <a:t>Food for Thought</a:t>
            </a:r>
          </a:p>
        </p:txBody>
      </p:sp>
      <p:sp>
        <p:nvSpPr>
          <p:cNvPr id="3" name="Content Placeholder 2">
            <a:extLst>
              <a:ext uri="{FF2B5EF4-FFF2-40B4-BE49-F238E27FC236}">
                <a16:creationId xmlns:a16="http://schemas.microsoft.com/office/drawing/2014/main" xmlns="" id="{9252DB2B-2AF3-55B6-E2C1-7A909725720A}"/>
              </a:ext>
            </a:extLst>
          </p:cNvPr>
          <p:cNvSpPr>
            <a:spLocks noGrp="1"/>
          </p:cNvSpPr>
          <p:nvPr>
            <p:ph idx="1"/>
          </p:nvPr>
        </p:nvSpPr>
        <p:spPr/>
        <p:txBody>
          <a:bodyPr/>
          <a:lstStyle/>
          <a:p>
            <a:r>
              <a:rPr lang="en-US"/>
              <a:t>How recent legalization and emerging have changed the way we approach gambling screening, prevention, and treatment </a:t>
            </a:r>
          </a:p>
          <a:p>
            <a:endParaRPr lang="en-US"/>
          </a:p>
          <a:p>
            <a:r>
              <a:rPr lang="en-US"/>
              <a:t>Gambling can be seen all throughout our society, common practices at community centers and religious centers</a:t>
            </a:r>
          </a:p>
          <a:p>
            <a:endParaRPr lang="en-US"/>
          </a:p>
          <a:p>
            <a:r>
              <a:rPr lang="en-US"/>
              <a:t> What are the best ways to screen and talk to our clients about gambling as a topic</a:t>
            </a:r>
          </a:p>
          <a:p>
            <a:endParaRPr lang="en-US"/>
          </a:p>
          <a:p>
            <a:endParaRPr lang="en-US"/>
          </a:p>
          <a:p>
            <a:endParaRPr lang="en-US"/>
          </a:p>
          <a:p>
            <a:endParaRPr lang="en-US"/>
          </a:p>
          <a:p>
            <a:endParaRPr lang="en-US"/>
          </a:p>
          <a:p>
            <a:endParaRPr lang="en-US"/>
          </a:p>
        </p:txBody>
      </p:sp>
    </p:spTree>
    <p:extLst>
      <p:ext uri="{BB962C8B-B14F-4D97-AF65-F5344CB8AC3E}">
        <p14:creationId xmlns:p14="http://schemas.microsoft.com/office/powerpoint/2010/main" val="1463897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1A67287-3B16-0042-1B0F-ACE43C042325}"/>
              </a:ext>
            </a:extLst>
          </p:cNvPr>
          <p:cNvSpPr>
            <a:spLocks noGrp="1"/>
          </p:cNvSpPr>
          <p:nvPr>
            <p:ph type="title"/>
          </p:nvPr>
        </p:nvSpPr>
        <p:spPr/>
        <p:txBody>
          <a:bodyPr/>
          <a:lstStyle/>
          <a:p>
            <a:r>
              <a:rPr lang="en-US"/>
              <a:t>Key Takeaways</a:t>
            </a:r>
          </a:p>
        </p:txBody>
      </p:sp>
      <p:sp>
        <p:nvSpPr>
          <p:cNvPr id="3" name="Content Placeholder 2">
            <a:extLst>
              <a:ext uri="{FF2B5EF4-FFF2-40B4-BE49-F238E27FC236}">
                <a16:creationId xmlns:a16="http://schemas.microsoft.com/office/drawing/2014/main" xmlns="" id="{D4A19778-DBF8-7EC0-69AE-6DB66766FA80}"/>
              </a:ext>
            </a:extLst>
          </p:cNvPr>
          <p:cNvSpPr>
            <a:spLocks noGrp="1"/>
          </p:cNvSpPr>
          <p:nvPr>
            <p:ph idx="1"/>
          </p:nvPr>
        </p:nvSpPr>
        <p:spPr/>
        <p:txBody>
          <a:bodyPr/>
          <a:lstStyle/>
          <a:p>
            <a:r>
              <a:rPr lang="en-US"/>
              <a:t>Legalization and emerging trends has changed the landscape of gambling and risk of problem gambling</a:t>
            </a:r>
          </a:p>
          <a:p>
            <a:endParaRPr lang="en-US"/>
          </a:p>
          <a:p>
            <a:r>
              <a:rPr lang="en-US"/>
              <a:t>The definition of gambling is broad and applies to a variety of activities (ex: Auctions, lottery)</a:t>
            </a:r>
          </a:p>
          <a:p>
            <a:endParaRPr lang="en-US"/>
          </a:p>
          <a:p>
            <a:r>
              <a:rPr lang="en-US"/>
              <a:t>Youth have increased access to gambling through video games, apps, Metaverse gambling</a:t>
            </a:r>
          </a:p>
          <a:p>
            <a:endParaRPr lang="en-US"/>
          </a:p>
        </p:txBody>
      </p:sp>
    </p:spTree>
    <p:extLst>
      <p:ext uri="{BB962C8B-B14F-4D97-AF65-F5344CB8AC3E}">
        <p14:creationId xmlns:p14="http://schemas.microsoft.com/office/powerpoint/2010/main" val="14889434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xmlns="" id="{3F3D4D4B-912F-45E6-86EA-23FD2D97884E}"/>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xmlns="" id="{DF5F3561-F27F-4D71-8339-B6E7887A98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87960"/>
            <a:ext cx="9456723" cy="5969556"/>
          </a:xfrm>
          <a:prstGeom prst="rect">
            <a:avLst/>
          </a:prstGeom>
        </p:spPr>
      </p:pic>
      <p:sp>
        <p:nvSpPr>
          <p:cNvPr id="5" name="Circle: Hollow 4">
            <a:extLst>
              <a:ext uri="{FF2B5EF4-FFF2-40B4-BE49-F238E27FC236}">
                <a16:creationId xmlns:a16="http://schemas.microsoft.com/office/drawing/2014/main" xmlns="" id="{0BAF6C98-3923-459F-9FF5-8AEFBA7F6330}"/>
              </a:ext>
            </a:extLst>
          </p:cNvPr>
          <p:cNvSpPr/>
          <p:nvPr/>
        </p:nvSpPr>
        <p:spPr>
          <a:xfrm>
            <a:off x="9491332" y="2263789"/>
            <a:ext cx="404037" cy="404037"/>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 name="Circle: Hollow 5">
            <a:extLst>
              <a:ext uri="{FF2B5EF4-FFF2-40B4-BE49-F238E27FC236}">
                <a16:creationId xmlns:a16="http://schemas.microsoft.com/office/drawing/2014/main" xmlns="" id="{E29BA4FB-FC98-4A70-9DF9-85A87D4A8E27}"/>
              </a:ext>
            </a:extLst>
          </p:cNvPr>
          <p:cNvSpPr/>
          <p:nvPr/>
        </p:nvSpPr>
        <p:spPr>
          <a:xfrm>
            <a:off x="2314355" y="3094901"/>
            <a:ext cx="404037" cy="404037"/>
          </a:xfrm>
          <a:prstGeom prst="donu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cxnSp>
        <p:nvCxnSpPr>
          <p:cNvPr id="8" name="Straight Arrow Connector 7">
            <a:extLst>
              <a:ext uri="{FF2B5EF4-FFF2-40B4-BE49-F238E27FC236}">
                <a16:creationId xmlns:a16="http://schemas.microsoft.com/office/drawing/2014/main" xmlns="" id="{0F8F73D6-385A-481A-B728-074521B0775A}"/>
              </a:ext>
            </a:extLst>
          </p:cNvPr>
          <p:cNvCxnSpPr>
            <a:cxnSpLocks/>
          </p:cNvCxnSpPr>
          <p:nvPr/>
        </p:nvCxnSpPr>
        <p:spPr>
          <a:xfrm flipH="1">
            <a:off x="2785730" y="2823771"/>
            <a:ext cx="5330457" cy="40403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190067F4-8966-4299-8FBF-EA7B1CD5E567}"/>
              </a:ext>
            </a:extLst>
          </p:cNvPr>
          <p:cNvCxnSpPr>
            <a:cxnSpLocks/>
          </p:cNvCxnSpPr>
          <p:nvPr/>
        </p:nvCxnSpPr>
        <p:spPr>
          <a:xfrm>
            <a:off x="8520223" y="2398469"/>
            <a:ext cx="907312"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xmlns="" id="{5FD71D8D-F3F6-4C72-9D78-A843E28D1DCD}"/>
              </a:ext>
            </a:extLst>
          </p:cNvPr>
          <p:cNvSpPr txBox="1"/>
          <p:nvPr/>
        </p:nvSpPr>
        <p:spPr>
          <a:xfrm>
            <a:off x="1625600" y="1379821"/>
            <a:ext cx="5200911" cy="523220"/>
          </a:xfrm>
          <a:prstGeom prst="rect">
            <a:avLst/>
          </a:prstGeom>
          <a:noFill/>
        </p:spPr>
        <p:txBody>
          <a:bodyPr wrap="none" rtlCol="0">
            <a:spAutoFit/>
          </a:bodyPr>
          <a:lstStyle/>
          <a:p>
            <a:r>
              <a:rPr lang="en-US" sz="2800">
                <a:solidFill>
                  <a:schemeClr val="bg1"/>
                </a:solidFill>
              </a:rPr>
              <a:t>Ohio Casino Availability in 1980</a:t>
            </a:r>
          </a:p>
        </p:txBody>
      </p:sp>
      <p:sp>
        <p:nvSpPr>
          <p:cNvPr id="17" name="TextBox 16">
            <a:extLst>
              <a:ext uri="{FF2B5EF4-FFF2-40B4-BE49-F238E27FC236}">
                <a16:creationId xmlns:a16="http://schemas.microsoft.com/office/drawing/2014/main" xmlns="" id="{2FC24F8F-8BB4-4688-8A52-6FFF6649FC9B}"/>
              </a:ext>
            </a:extLst>
          </p:cNvPr>
          <p:cNvSpPr txBox="1"/>
          <p:nvPr/>
        </p:nvSpPr>
        <p:spPr>
          <a:xfrm>
            <a:off x="1934547" y="2725569"/>
            <a:ext cx="1163652" cy="369332"/>
          </a:xfrm>
          <a:prstGeom prst="rect">
            <a:avLst/>
          </a:prstGeom>
          <a:noFill/>
        </p:spPr>
        <p:txBody>
          <a:bodyPr wrap="none" rtlCol="0">
            <a:spAutoFit/>
          </a:bodyPr>
          <a:lstStyle/>
          <a:p>
            <a:r>
              <a:rPr lang="en-US">
                <a:solidFill>
                  <a:srgbClr val="FF0000"/>
                </a:solidFill>
              </a:rPr>
              <a:t>Las Vegas</a:t>
            </a:r>
          </a:p>
        </p:txBody>
      </p:sp>
      <p:sp>
        <p:nvSpPr>
          <p:cNvPr id="18" name="TextBox 17">
            <a:extLst>
              <a:ext uri="{FF2B5EF4-FFF2-40B4-BE49-F238E27FC236}">
                <a16:creationId xmlns:a16="http://schemas.microsoft.com/office/drawing/2014/main" xmlns="" id="{26F81F3F-008D-4C43-BB91-904B068FA8A2}"/>
              </a:ext>
            </a:extLst>
          </p:cNvPr>
          <p:cNvSpPr txBox="1"/>
          <p:nvPr/>
        </p:nvSpPr>
        <p:spPr>
          <a:xfrm>
            <a:off x="9895369" y="2257927"/>
            <a:ext cx="1476686" cy="369332"/>
          </a:xfrm>
          <a:prstGeom prst="rect">
            <a:avLst/>
          </a:prstGeom>
          <a:noFill/>
        </p:spPr>
        <p:txBody>
          <a:bodyPr wrap="none" rtlCol="0">
            <a:spAutoFit/>
          </a:bodyPr>
          <a:lstStyle/>
          <a:p>
            <a:r>
              <a:rPr lang="en-US">
                <a:solidFill>
                  <a:srgbClr val="FF0000"/>
                </a:solidFill>
              </a:rPr>
              <a:t>Atlantic City</a:t>
            </a:r>
          </a:p>
        </p:txBody>
      </p:sp>
    </p:spTree>
    <p:extLst>
      <p:ext uri="{BB962C8B-B14F-4D97-AF65-F5344CB8AC3E}">
        <p14:creationId xmlns:p14="http://schemas.microsoft.com/office/powerpoint/2010/main" val="14900186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C97CE56F-7F6A-4E10-8771-419D552327BD}"/>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Picture 21">
            <a:extLst>
              <a:ext uri="{FF2B5EF4-FFF2-40B4-BE49-F238E27FC236}">
                <a16:creationId xmlns:a16="http://schemas.microsoft.com/office/drawing/2014/main" xmlns="" id="{7E778D58-6C35-486A-8050-B1FE92BEA3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331473" y="1310629"/>
            <a:ext cx="5529047" cy="1758328"/>
          </a:xfrm>
          <a:prstGeom prst="rect">
            <a:avLst/>
          </a:prstGeom>
        </p:spPr>
      </p:pic>
      <p:pic>
        <p:nvPicPr>
          <p:cNvPr id="26" name="Picture 25">
            <a:extLst>
              <a:ext uri="{FF2B5EF4-FFF2-40B4-BE49-F238E27FC236}">
                <a16:creationId xmlns:a16="http://schemas.microsoft.com/office/drawing/2014/main" xmlns="" id="{3E9E1304-4040-4F5B-9BD5-BB4CF1271D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91000" y="3764458"/>
            <a:ext cx="2009999" cy="2009999"/>
          </a:xfrm>
          <a:prstGeom prst="rect">
            <a:avLst/>
          </a:prstGeom>
        </p:spPr>
      </p:pic>
      <p:sp>
        <p:nvSpPr>
          <p:cNvPr id="27" name="TextBox 26">
            <a:extLst>
              <a:ext uri="{FF2B5EF4-FFF2-40B4-BE49-F238E27FC236}">
                <a16:creationId xmlns:a16="http://schemas.microsoft.com/office/drawing/2014/main" xmlns="" id="{B9869E1E-EC34-474A-B95E-5F1430AA8216}"/>
              </a:ext>
            </a:extLst>
          </p:cNvPr>
          <p:cNvSpPr txBox="1"/>
          <p:nvPr/>
        </p:nvSpPr>
        <p:spPr>
          <a:xfrm>
            <a:off x="4533011" y="3093542"/>
            <a:ext cx="3125973" cy="646331"/>
          </a:xfrm>
          <a:prstGeom prst="rect">
            <a:avLst/>
          </a:prstGeom>
          <a:noFill/>
        </p:spPr>
        <p:txBody>
          <a:bodyPr wrap="square" rtlCol="0">
            <a:spAutoFit/>
          </a:bodyPr>
          <a:lstStyle/>
          <a:p>
            <a:pPr algn="ctr"/>
            <a:r>
              <a:rPr lang="en-US" b="1"/>
              <a:t>For more information go to www.recres.org/cpgc</a:t>
            </a:r>
          </a:p>
        </p:txBody>
      </p:sp>
    </p:spTree>
    <p:extLst>
      <p:ext uri="{BB962C8B-B14F-4D97-AF65-F5344CB8AC3E}">
        <p14:creationId xmlns:p14="http://schemas.microsoft.com/office/powerpoint/2010/main" val="87822905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Oval 5">
            <a:extLst>
              <a:ext uri="{FF2B5EF4-FFF2-40B4-BE49-F238E27FC236}">
                <a16:creationId xmlns:a16="http://schemas.microsoft.com/office/drawing/2014/main" xmlns="" id="{2F821E91-40D1-4451-BA26-32FA56D92639}"/>
              </a:ext>
            </a:extLst>
          </p:cNvPr>
          <p:cNvSpPr/>
          <p:nvPr/>
        </p:nvSpPr>
        <p:spPr>
          <a:xfrm>
            <a:off x="930112"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01D619E3-B613-4ADC-858E-FD5D9086E3A9}"/>
              </a:ext>
            </a:extLst>
          </p:cNvPr>
          <p:cNvPicPr>
            <a:picLocks noChangeAspect="1"/>
          </p:cNvPicPr>
          <p:nvPr/>
        </p:nvPicPr>
        <p:blipFill>
          <a:blip r:embed="rId3"/>
          <a:stretch>
            <a:fillRect/>
          </a:stretch>
        </p:blipFill>
        <p:spPr>
          <a:xfrm>
            <a:off x="1154948" y="920510"/>
            <a:ext cx="5614903" cy="2310584"/>
          </a:xfrm>
          <a:prstGeom prst="rect">
            <a:avLst/>
          </a:prstGeom>
        </p:spPr>
      </p:pic>
      <p:sp>
        <p:nvSpPr>
          <p:cNvPr id="7" name="TextBox 6">
            <a:extLst>
              <a:ext uri="{FF2B5EF4-FFF2-40B4-BE49-F238E27FC236}">
                <a16:creationId xmlns:a16="http://schemas.microsoft.com/office/drawing/2014/main" xmlns="" id="{5FFA9480-1F7C-46D5-B1C9-EA30F748E82A}"/>
              </a:ext>
            </a:extLst>
          </p:cNvPr>
          <p:cNvSpPr txBox="1"/>
          <p:nvPr/>
        </p:nvSpPr>
        <p:spPr>
          <a:xfrm>
            <a:off x="2124525" y="3268440"/>
            <a:ext cx="2616163" cy="584775"/>
          </a:xfrm>
          <a:prstGeom prst="rect">
            <a:avLst/>
          </a:prstGeom>
          <a:noFill/>
        </p:spPr>
        <p:txBody>
          <a:bodyPr wrap="square" rtlCol="0">
            <a:spAutoFit/>
          </a:bodyPr>
          <a:lstStyle/>
          <a:p>
            <a:pPr algn="ctr"/>
            <a:r>
              <a:rPr lang="en-US" sz="1600" b="1"/>
              <a:t>For more information go to www.beforeyoubet.org</a:t>
            </a:r>
          </a:p>
        </p:txBody>
      </p:sp>
      <p:pic>
        <p:nvPicPr>
          <p:cNvPr id="9" name="Picture 8">
            <a:extLst>
              <a:ext uri="{FF2B5EF4-FFF2-40B4-BE49-F238E27FC236}">
                <a16:creationId xmlns:a16="http://schemas.microsoft.com/office/drawing/2014/main" xmlns="" id="{BC0CC86C-5AFC-41F1-8FDD-8159010413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99753" y="3895464"/>
            <a:ext cx="1960674" cy="1960674"/>
          </a:xfrm>
          <a:prstGeom prst="rect">
            <a:avLst/>
          </a:prstGeom>
        </p:spPr>
      </p:pic>
      <p:sp>
        <p:nvSpPr>
          <p:cNvPr id="8" name="Rectangle 7">
            <a:extLst>
              <a:ext uri="{FF2B5EF4-FFF2-40B4-BE49-F238E27FC236}">
                <a16:creationId xmlns:a16="http://schemas.microsoft.com/office/drawing/2014/main" xmlns="" id="{70B25600-960A-4FF8-9C18-4EB8318D24C0}"/>
              </a:ext>
            </a:extLst>
          </p:cNvPr>
          <p:cNvSpPr/>
          <p:nvPr/>
        </p:nvSpPr>
        <p:spPr>
          <a:xfrm>
            <a:off x="7909925" y="3853211"/>
            <a:ext cx="1960674" cy="19606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qr code on a white background&#10;&#10;Description automatically generated">
            <a:extLst>
              <a:ext uri="{FF2B5EF4-FFF2-40B4-BE49-F238E27FC236}">
                <a16:creationId xmlns:a16="http://schemas.microsoft.com/office/drawing/2014/main" xmlns="" id="{D8125BCE-A737-4BFB-BFB5-D0B5FCB352BC}"/>
              </a:ext>
            </a:extLst>
          </p:cNvPr>
          <p:cNvPicPr>
            <a:picLocks noChangeAspect="1"/>
          </p:cNvPicPr>
          <p:nvPr/>
        </p:nvPicPr>
        <p:blipFill rotWithShape="1">
          <a:blip r:embed="rId5">
            <a:extLst>
              <a:ext uri="{28A0092B-C50C-407E-A947-70E740481C1C}">
                <a14:useLocalDpi xmlns:a14="http://schemas.microsoft.com/office/drawing/2010/main" val="0"/>
              </a:ext>
            </a:extLst>
          </a:blip>
          <a:srcRect r="3" b="3"/>
          <a:stretch/>
        </p:blipFill>
        <p:spPr>
          <a:xfrm>
            <a:off x="8162657" y="4111365"/>
            <a:ext cx="1429590" cy="1429590"/>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a:ln w="76200">
            <a:solidFill>
              <a:schemeClr val="bg1"/>
            </a:solidFill>
          </a:ln>
        </p:spPr>
      </p:pic>
      <p:pic>
        <p:nvPicPr>
          <p:cNvPr id="11" name="Picture 5" descr="A picture containing text, sign, orange&#10;&#10;Description automatically generated">
            <a:extLst>
              <a:ext uri="{FF2B5EF4-FFF2-40B4-BE49-F238E27FC236}">
                <a16:creationId xmlns:a16="http://schemas.microsoft.com/office/drawing/2014/main" xmlns="" id="{24D5860C-6080-4770-986B-874B51778B23}"/>
              </a:ext>
            </a:extLst>
          </p:cNvPr>
          <p:cNvPicPr>
            <a:picLocks noChangeAspect="1"/>
          </p:cNvPicPr>
          <p:nvPr/>
        </p:nvPicPr>
        <p:blipFill rotWithShape="1">
          <a:blip r:embed="rId6"/>
          <a:srcRect l="2987" r="1641" b="4"/>
          <a:stretch/>
        </p:blipFill>
        <p:spPr>
          <a:xfrm>
            <a:off x="7451313" y="556543"/>
            <a:ext cx="2872457" cy="2872457"/>
          </a:xfrm>
          <a:custGeom>
            <a:avLst/>
            <a:gdLst/>
            <a:ahLst/>
            <a:cxnLst/>
            <a:rect l="l" t="t" r="r" b="b"/>
            <a:pathLst>
              <a:path w="2683042" h="2683042">
                <a:moveTo>
                  <a:pt x="102278" y="0"/>
                </a:moveTo>
                <a:lnTo>
                  <a:pt x="2580764" y="0"/>
                </a:lnTo>
                <a:cubicBezTo>
                  <a:pt x="2637251" y="0"/>
                  <a:pt x="2683042" y="45791"/>
                  <a:pt x="2683042" y="102278"/>
                </a:cubicBezTo>
                <a:lnTo>
                  <a:pt x="2683042" y="2580764"/>
                </a:lnTo>
                <a:cubicBezTo>
                  <a:pt x="2683042" y="2637251"/>
                  <a:pt x="2637251" y="2683042"/>
                  <a:pt x="2580764" y="2683042"/>
                </a:cubicBezTo>
                <a:lnTo>
                  <a:pt x="102278" y="2683042"/>
                </a:lnTo>
                <a:cubicBezTo>
                  <a:pt x="45791" y="2683042"/>
                  <a:pt x="0" y="2637251"/>
                  <a:pt x="0" y="2580764"/>
                </a:cubicBezTo>
                <a:lnTo>
                  <a:pt x="0" y="102278"/>
                </a:lnTo>
                <a:cubicBezTo>
                  <a:pt x="0" y="45791"/>
                  <a:pt x="45791" y="0"/>
                  <a:pt x="102278" y="0"/>
                </a:cubicBezTo>
                <a:close/>
              </a:path>
            </a:pathLst>
          </a:custGeom>
        </p:spPr>
      </p:pic>
      <p:sp>
        <p:nvSpPr>
          <p:cNvPr id="12" name="TextBox 11">
            <a:extLst>
              <a:ext uri="{FF2B5EF4-FFF2-40B4-BE49-F238E27FC236}">
                <a16:creationId xmlns:a16="http://schemas.microsoft.com/office/drawing/2014/main" xmlns="" id="{C1982772-B97E-4F52-B28B-8E3F9A429BC3}"/>
              </a:ext>
            </a:extLst>
          </p:cNvPr>
          <p:cNvSpPr txBox="1"/>
          <p:nvPr/>
        </p:nvSpPr>
        <p:spPr>
          <a:xfrm>
            <a:off x="7328183" y="3293122"/>
            <a:ext cx="3118718" cy="584775"/>
          </a:xfrm>
          <a:prstGeom prst="rect">
            <a:avLst/>
          </a:prstGeom>
          <a:noFill/>
        </p:spPr>
        <p:txBody>
          <a:bodyPr wrap="square" rtlCol="0">
            <a:spAutoFit/>
          </a:bodyPr>
          <a:lstStyle/>
          <a:p>
            <a:pPr algn="ctr"/>
            <a:r>
              <a:rPr lang="en-US" sz="1600" b="1"/>
              <a:t>For more information go to www.changethegameohio.org</a:t>
            </a:r>
          </a:p>
        </p:txBody>
      </p:sp>
    </p:spTree>
    <p:extLst>
      <p:ext uri="{BB962C8B-B14F-4D97-AF65-F5344CB8AC3E}">
        <p14:creationId xmlns:p14="http://schemas.microsoft.com/office/powerpoint/2010/main" val="29632155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a:extLst>
              <a:ext uri="{FF2B5EF4-FFF2-40B4-BE49-F238E27FC236}">
                <a16:creationId xmlns:a16="http://schemas.microsoft.com/office/drawing/2014/main" xmlns="" id="{96AECF28-76A5-4C9E-897D-AD6E05D1FCD2}"/>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xmlns="" id="{35D7A32A-0E6E-D29D-7891-3906D31D2C01}"/>
              </a:ext>
            </a:extLst>
          </p:cNvPr>
          <p:cNvSpPr>
            <a:spLocks noGrp="1"/>
          </p:cNvSpPr>
          <p:nvPr>
            <p:ph type="title"/>
          </p:nvPr>
        </p:nvSpPr>
        <p:spPr/>
        <p:txBody>
          <a:bodyPr>
            <a:normAutofit/>
          </a:bodyPr>
          <a:lstStyle/>
          <a:p>
            <a:r>
              <a:rPr lang="en-US" sz="3600"/>
              <a:t>Resources: Other Resources</a:t>
            </a:r>
          </a:p>
        </p:txBody>
      </p:sp>
      <p:sp>
        <p:nvSpPr>
          <p:cNvPr id="3" name="Content Placeholder 2">
            <a:extLst>
              <a:ext uri="{FF2B5EF4-FFF2-40B4-BE49-F238E27FC236}">
                <a16:creationId xmlns:a16="http://schemas.microsoft.com/office/drawing/2014/main" xmlns="" id="{DCE99E6D-500A-6B4D-650E-070FB8F70538}"/>
              </a:ext>
            </a:extLst>
          </p:cNvPr>
          <p:cNvSpPr>
            <a:spLocks noGrp="1"/>
          </p:cNvSpPr>
          <p:nvPr>
            <p:ph idx="1"/>
          </p:nvPr>
        </p:nvSpPr>
        <p:spPr>
          <a:xfrm>
            <a:off x="677334" y="2022568"/>
            <a:ext cx="5049096" cy="3880773"/>
          </a:xfrm>
        </p:spPr>
        <p:txBody>
          <a:bodyPr vert="horz" lIns="91440" tIns="45720" rIns="91440" bIns="45720" rtlCol="0" anchor="t">
            <a:normAutofit/>
          </a:bodyPr>
          <a:lstStyle/>
          <a:p>
            <a:r>
              <a:rPr lang="en-US" sz="2000">
                <a:ea typeface="+mn-lt"/>
                <a:cs typeface="+mn-lt"/>
              </a:rPr>
              <a:t>Ohio for Responsible Gambling </a:t>
            </a:r>
          </a:p>
          <a:p>
            <a:r>
              <a:rPr lang="en-US" sz="2000">
                <a:ea typeface="+mn-lt"/>
                <a:cs typeface="+mn-lt"/>
              </a:rPr>
              <a:t>Ohio Mental Health and Addiction Services </a:t>
            </a:r>
          </a:p>
          <a:p>
            <a:r>
              <a:rPr lang="en-US" sz="2000">
                <a:ea typeface="+mn-lt"/>
                <a:cs typeface="+mn-lt"/>
              </a:rPr>
              <a:t>Problem Gambling Network of Ohio</a:t>
            </a:r>
          </a:p>
          <a:p>
            <a:r>
              <a:rPr lang="en-US" sz="2000">
                <a:ea typeface="+mn-lt"/>
                <a:cs typeface="+mn-lt"/>
              </a:rPr>
              <a:t>Ohio Problem Gambling Hotline:</a:t>
            </a:r>
            <a:r>
              <a:rPr lang="en-US" sz="2000"/>
              <a:t>                                                 </a:t>
            </a:r>
          </a:p>
          <a:p>
            <a:pPr marL="0" indent="0">
              <a:buNone/>
            </a:pPr>
            <a:endParaRPr lang="en-US" sz="2000"/>
          </a:p>
          <a:p>
            <a:pPr marL="0" indent="0">
              <a:buNone/>
            </a:pPr>
            <a:r>
              <a:rPr lang="en-US">
                <a:solidFill>
                  <a:schemeClr val="accent6">
                    <a:lumMod val="75000"/>
                  </a:schemeClr>
                </a:solidFill>
              </a:rPr>
              <a:t>  		</a:t>
            </a:r>
            <a:r>
              <a:rPr lang="en-US" sz="3200" b="1">
                <a:solidFill>
                  <a:schemeClr val="accent6">
                    <a:lumMod val="75000"/>
                  </a:schemeClr>
                </a:solidFill>
              </a:rPr>
              <a:t>1-800-589-9966</a:t>
            </a:r>
            <a:endParaRPr lang="en-US" sz="3200" b="1">
              <a:solidFill>
                <a:schemeClr val="accent6">
                  <a:lumMod val="75000"/>
                </a:schemeClr>
              </a:solidFill>
              <a:ea typeface="+mn-lt"/>
              <a:cs typeface="+mn-lt"/>
            </a:endParaRPr>
          </a:p>
          <a:p>
            <a:endParaRPr lang="en-US" sz="1400"/>
          </a:p>
        </p:txBody>
      </p:sp>
      <p:pic>
        <p:nvPicPr>
          <p:cNvPr id="7" name="Picture 6">
            <a:extLst>
              <a:ext uri="{FF2B5EF4-FFF2-40B4-BE49-F238E27FC236}">
                <a16:creationId xmlns:a16="http://schemas.microsoft.com/office/drawing/2014/main" xmlns="" id="{41CA5707-21E7-415F-BE26-7D3ABBEAE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65572" y="1818526"/>
            <a:ext cx="2990476" cy="2942857"/>
          </a:xfrm>
          <a:prstGeom prst="rect">
            <a:avLst/>
          </a:prstGeom>
        </p:spPr>
      </p:pic>
    </p:spTree>
    <p:extLst>
      <p:ext uri="{BB962C8B-B14F-4D97-AF65-F5344CB8AC3E}">
        <p14:creationId xmlns:p14="http://schemas.microsoft.com/office/powerpoint/2010/main" val="28489893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BF048869-EF20-11C4-1EB8-179352E971D6}"/>
              </a:ext>
            </a:extLst>
          </p:cNvPr>
          <p:cNvSpPr>
            <a:spLocks noGrp="1"/>
          </p:cNvSpPr>
          <p:nvPr>
            <p:ph type="title"/>
          </p:nvPr>
        </p:nvSpPr>
        <p:spPr/>
        <p:txBody>
          <a:bodyPr/>
          <a:lstStyle/>
          <a:p>
            <a:r>
              <a:rPr lang="en-US"/>
              <a:t>Resources</a:t>
            </a:r>
          </a:p>
        </p:txBody>
      </p:sp>
      <p:sp>
        <p:nvSpPr>
          <p:cNvPr id="3" name="Content Placeholder 2">
            <a:extLst>
              <a:ext uri="{FF2B5EF4-FFF2-40B4-BE49-F238E27FC236}">
                <a16:creationId xmlns:a16="http://schemas.microsoft.com/office/drawing/2014/main" xmlns="" id="{590CFC0C-238E-063A-0B54-B49799F908E6}"/>
              </a:ext>
            </a:extLst>
          </p:cNvPr>
          <p:cNvSpPr>
            <a:spLocks noGrp="1"/>
          </p:cNvSpPr>
          <p:nvPr>
            <p:ph idx="1"/>
          </p:nvPr>
        </p:nvSpPr>
        <p:spPr/>
        <p:txBody>
          <a:bodyPr vert="horz" lIns="91440" tIns="45720" rIns="91440" bIns="45720" rtlCol="0" anchor="t">
            <a:normAutofit/>
          </a:bodyPr>
          <a:lstStyle/>
          <a:p>
            <a:r>
              <a:rPr lang="en-US">
                <a:hlinkClick r:id="rId2"/>
              </a:rPr>
              <a:t>https://www.forbes.com/sites/zackjones/2021/04/21/the-rise-of-the-igaming-industry-what-is-in-store-for-the-citizens-of-united-states/</a:t>
            </a:r>
            <a:endParaRPr lang="en-US"/>
          </a:p>
          <a:p>
            <a:r>
              <a:rPr lang="en-US">
                <a:hlinkClick r:id="rId3"/>
              </a:rPr>
              <a:t>What Are Loot Boxes? Gaming's Big New Problem, Explained | Tom's Guide (tomsguide.com)</a:t>
            </a:r>
            <a:endParaRPr lang="en-US"/>
          </a:p>
          <a:p>
            <a:r>
              <a:rPr lang="en-US">
                <a:ea typeface="+mn-lt"/>
                <a:cs typeface="+mn-lt"/>
                <a:hlinkClick r:id="rId4"/>
              </a:rPr>
              <a:t>https://www.apa.org/monitor/2023/07/how-gambling-affects-the-brain</a:t>
            </a:r>
            <a:r>
              <a:rPr lang="en-US">
                <a:ea typeface="+mn-lt"/>
                <a:cs typeface="+mn-lt"/>
              </a:rPr>
              <a:t> </a:t>
            </a:r>
            <a:endParaRPr lang="en-US"/>
          </a:p>
          <a:p>
            <a:endParaRPr lang="en-US"/>
          </a:p>
        </p:txBody>
      </p:sp>
    </p:spTree>
    <p:extLst>
      <p:ext uri="{BB962C8B-B14F-4D97-AF65-F5344CB8AC3E}">
        <p14:creationId xmlns:p14="http://schemas.microsoft.com/office/powerpoint/2010/main" val="1370213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xmlns="" id="{C2D8A248-44E7-4E3A-A4B4-7F016203F36D}"/>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5475" name="Rectangle 3"/>
          <p:cNvSpPr>
            <a:spLocks noGrp="1" noChangeArrowheads="1"/>
          </p:cNvSpPr>
          <p:nvPr>
            <p:ph idx="1"/>
          </p:nvPr>
        </p:nvSpPr>
        <p:spPr>
          <a:xfrm>
            <a:off x="2871410" y="1922007"/>
            <a:ext cx="6449180" cy="598702"/>
          </a:xfrm>
        </p:spPr>
        <p:txBody>
          <a:bodyPr>
            <a:noAutofit/>
          </a:bodyPr>
          <a:lstStyle/>
          <a:p>
            <a:pPr algn="ctr">
              <a:buNone/>
            </a:pPr>
            <a:r>
              <a:rPr lang="en-US" sz="2000" b="1"/>
              <a:t>Call us at 216.431.4131</a:t>
            </a:r>
          </a:p>
          <a:p>
            <a:endParaRPr lang="en-US" sz="2400"/>
          </a:p>
          <a:p>
            <a:endParaRPr lang="en-US" sz="2400"/>
          </a:p>
          <a:p>
            <a:pPr lvl="1"/>
            <a:endParaRPr lang="en-US" sz="2000"/>
          </a:p>
          <a:p>
            <a:pPr lvl="1"/>
            <a:endParaRPr lang="en-US" sz="2000"/>
          </a:p>
        </p:txBody>
      </p:sp>
      <p:sp>
        <p:nvSpPr>
          <p:cNvPr id="7" name="Rectangle 6"/>
          <p:cNvSpPr/>
          <p:nvPr/>
        </p:nvSpPr>
        <p:spPr>
          <a:xfrm>
            <a:off x="3147619" y="2370777"/>
            <a:ext cx="2948381" cy="1000274"/>
          </a:xfrm>
          <a:prstGeom prst="rect">
            <a:avLst/>
          </a:prstGeom>
        </p:spPr>
        <p:txBody>
          <a:bodyPr wrap="square">
            <a:spAutoFit/>
          </a:bodyPr>
          <a:lstStyle/>
          <a:p>
            <a:pPr>
              <a:spcBef>
                <a:spcPts val="600"/>
              </a:spcBef>
            </a:pPr>
            <a:r>
              <a:rPr lang="en-US" b="1"/>
              <a:t>Lakewood Office:</a:t>
            </a:r>
          </a:p>
          <a:p>
            <a:pPr>
              <a:spcBef>
                <a:spcPts val="600"/>
              </a:spcBef>
            </a:pPr>
            <a:r>
              <a:rPr lang="en-US"/>
              <a:t>14805 Detroit Rd. Suite 200</a:t>
            </a:r>
            <a:br>
              <a:rPr lang="en-US"/>
            </a:br>
            <a:r>
              <a:rPr lang="en-US"/>
              <a:t>Lakewood, OH</a:t>
            </a:r>
          </a:p>
        </p:txBody>
      </p:sp>
      <p:sp>
        <p:nvSpPr>
          <p:cNvPr id="8" name="Rectangle 7"/>
          <p:cNvSpPr/>
          <p:nvPr/>
        </p:nvSpPr>
        <p:spPr>
          <a:xfrm>
            <a:off x="6505418" y="2375935"/>
            <a:ext cx="2147353" cy="1000274"/>
          </a:xfrm>
          <a:prstGeom prst="rect">
            <a:avLst/>
          </a:prstGeom>
        </p:spPr>
        <p:txBody>
          <a:bodyPr wrap="square">
            <a:spAutoFit/>
          </a:bodyPr>
          <a:lstStyle/>
          <a:p>
            <a:pPr>
              <a:spcBef>
                <a:spcPts val="600"/>
              </a:spcBef>
            </a:pPr>
            <a:r>
              <a:rPr lang="en-US" b="1"/>
              <a:t>Old Brooklyn Office:</a:t>
            </a:r>
          </a:p>
          <a:p>
            <a:pPr>
              <a:spcBef>
                <a:spcPts val="600"/>
              </a:spcBef>
            </a:pPr>
            <a:r>
              <a:rPr lang="en-US"/>
              <a:t>4269 Pearl Rd</a:t>
            </a:r>
            <a:br>
              <a:rPr lang="en-US"/>
            </a:br>
            <a:r>
              <a:rPr lang="en-US"/>
              <a:t>Cleveland, OH </a:t>
            </a:r>
          </a:p>
        </p:txBody>
      </p:sp>
      <p:pic>
        <p:nvPicPr>
          <p:cNvPr id="2" name="Picture 2" descr="Icon&#10;&#10;Description automatically generated">
            <a:extLst>
              <a:ext uri="{FF2B5EF4-FFF2-40B4-BE49-F238E27FC236}">
                <a16:creationId xmlns:a16="http://schemas.microsoft.com/office/drawing/2014/main" xmlns="" id="{9A878FE3-7D5D-771D-EA43-0E7584368D6C}"/>
              </a:ext>
            </a:extLst>
          </p:cNvPr>
          <p:cNvPicPr>
            <a:picLocks noChangeAspect="1"/>
          </p:cNvPicPr>
          <p:nvPr/>
        </p:nvPicPr>
        <p:blipFill>
          <a:blip r:embed="rId3"/>
          <a:stretch>
            <a:fillRect/>
          </a:stretch>
        </p:blipFill>
        <p:spPr>
          <a:xfrm>
            <a:off x="4586115" y="5315410"/>
            <a:ext cx="2743200" cy="464949"/>
          </a:xfrm>
          <a:prstGeom prst="rect">
            <a:avLst/>
          </a:prstGeom>
        </p:spPr>
      </p:pic>
      <p:sp>
        <p:nvSpPr>
          <p:cNvPr id="3" name="TextBox 2">
            <a:extLst>
              <a:ext uri="{FF2B5EF4-FFF2-40B4-BE49-F238E27FC236}">
                <a16:creationId xmlns:a16="http://schemas.microsoft.com/office/drawing/2014/main" xmlns="" id="{97FF051E-F7FE-443B-AD15-25036ABBA6B2}"/>
              </a:ext>
            </a:extLst>
          </p:cNvPr>
          <p:cNvSpPr txBox="1"/>
          <p:nvPr/>
        </p:nvSpPr>
        <p:spPr>
          <a:xfrm>
            <a:off x="3867432" y="3591645"/>
            <a:ext cx="4334905" cy="1754326"/>
          </a:xfrm>
          <a:prstGeom prst="rect">
            <a:avLst/>
          </a:prstGeom>
          <a:noFill/>
        </p:spPr>
        <p:txBody>
          <a:bodyPr wrap="none" rtlCol="0">
            <a:spAutoFit/>
          </a:bodyPr>
          <a:lstStyle/>
          <a:p>
            <a:pPr marL="0" indent="0" algn="ctr">
              <a:buNone/>
            </a:pPr>
            <a:r>
              <a:rPr lang="en-US" b="1"/>
              <a:t>My Contact:</a:t>
            </a:r>
          </a:p>
          <a:p>
            <a:pPr marL="0" indent="0" algn="ctr">
              <a:buNone/>
            </a:pPr>
            <a:r>
              <a:rPr lang="en-US" sz="1800"/>
              <a:t>Nora C. Larson (she/her), M.Ed. CHES® OCPS</a:t>
            </a:r>
          </a:p>
          <a:p>
            <a:pPr marL="0" indent="0" algn="ctr">
              <a:buNone/>
            </a:pPr>
            <a:r>
              <a:rPr lang="en-US" sz="1800"/>
              <a:t>Gambling Services Coordinator</a:t>
            </a:r>
          </a:p>
          <a:p>
            <a:pPr marL="0" indent="0" algn="ctr">
              <a:buNone/>
            </a:pPr>
            <a:r>
              <a:rPr lang="en-US" sz="1800">
                <a:hlinkClick r:id="rId4"/>
              </a:rPr>
              <a:t>Nlarson@recres.org</a:t>
            </a:r>
            <a:endParaRPr lang="en-US" sz="1800"/>
          </a:p>
          <a:p>
            <a:pPr marL="0" indent="0" algn="ctr">
              <a:buNone/>
            </a:pPr>
            <a:r>
              <a:rPr lang="en-US" sz="1800"/>
              <a:t>Direct: 216-923-1248 </a:t>
            </a:r>
          </a:p>
          <a:p>
            <a:pPr algn="ctr"/>
            <a:endParaRPr lang="en-US" b="1"/>
          </a:p>
        </p:txBody>
      </p:sp>
      <p:pic>
        <p:nvPicPr>
          <p:cNvPr id="6" name="Picture 5">
            <a:extLst>
              <a:ext uri="{FF2B5EF4-FFF2-40B4-BE49-F238E27FC236}">
                <a16:creationId xmlns:a16="http://schemas.microsoft.com/office/drawing/2014/main" xmlns="" id="{14A28CA7-87EA-4A63-A69D-3C3707C4E69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050788" y="67609"/>
            <a:ext cx="4090424" cy="1786132"/>
          </a:xfrm>
          <a:prstGeom prst="rect">
            <a:avLst/>
          </a:prstGeom>
        </p:spPr>
      </p:pic>
    </p:spTree>
    <p:extLst>
      <p:ext uri="{BB962C8B-B14F-4D97-AF65-F5344CB8AC3E}">
        <p14:creationId xmlns:p14="http://schemas.microsoft.com/office/powerpoint/2010/main" val="11288928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xmlns="" id="{877DAFAA-A7E1-4E73-80B3-3B4F9982A0DD}"/>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xmlns="" id="{2B1B7C59-BD7C-4CE0-B51B-C99C1D72A284}"/>
              </a:ext>
            </a:extLst>
          </p:cNvPr>
          <p:cNvPicPr>
            <a:picLocks noChangeAspect="1"/>
          </p:cNvPicPr>
          <p:nvPr/>
        </p:nvPicPr>
        <p:blipFill rotWithShape="1">
          <a:blip r:embed="rId3">
            <a:extLst>
              <a:ext uri="{28A0092B-C50C-407E-A947-70E740481C1C}">
                <a14:useLocalDpi xmlns:a14="http://schemas.microsoft.com/office/drawing/2010/main" val="0"/>
              </a:ext>
            </a:extLst>
          </a:blip>
          <a:srcRect l="59075" t="2669" b="36513"/>
          <a:stretch/>
        </p:blipFill>
        <p:spPr>
          <a:xfrm>
            <a:off x="1904999" y="0"/>
            <a:ext cx="6520113" cy="6116457"/>
          </a:xfrm>
          <a:prstGeom prst="rect">
            <a:avLst/>
          </a:prstGeom>
        </p:spPr>
      </p:pic>
      <p:cxnSp>
        <p:nvCxnSpPr>
          <p:cNvPr id="7" name="Straight Arrow Connector 6">
            <a:extLst>
              <a:ext uri="{FF2B5EF4-FFF2-40B4-BE49-F238E27FC236}">
                <a16:creationId xmlns:a16="http://schemas.microsoft.com/office/drawing/2014/main" xmlns="" id="{238D2820-FFB2-4A75-A836-26DCEFF00E99}"/>
              </a:ext>
            </a:extLst>
          </p:cNvPr>
          <p:cNvCxnSpPr/>
          <p:nvPr/>
        </p:nvCxnSpPr>
        <p:spPr>
          <a:xfrm flipH="1">
            <a:off x="3749749" y="4033284"/>
            <a:ext cx="425302" cy="11341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xmlns="" id="{5C702A56-0B53-4588-9D03-1521887089CA}"/>
              </a:ext>
            </a:extLst>
          </p:cNvPr>
          <p:cNvCxnSpPr>
            <a:cxnSpLocks/>
          </p:cNvCxnSpPr>
          <p:nvPr/>
        </p:nvCxnSpPr>
        <p:spPr>
          <a:xfrm flipH="1">
            <a:off x="3962400" y="4299098"/>
            <a:ext cx="365052" cy="0"/>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xmlns="" id="{7D0B8396-531F-4E80-BCE0-51D02A6D64A2}"/>
              </a:ext>
            </a:extLst>
          </p:cNvPr>
          <p:cNvCxnSpPr>
            <a:cxnSpLocks/>
          </p:cNvCxnSpPr>
          <p:nvPr/>
        </p:nvCxnSpPr>
        <p:spPr>
          <a:xfrm flipV="1">
            <a:off x="4327451" y="3058229"/>
            <a:ext cx="92149" cy="2874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xmlns="" id="{15D0C2A0-C719-4E81-917A-C3946C41B59B}"/>
              </a:ext>
            </a:extLst>
          </p:cNvPr>
          <p:cNvCxnSpPr>
            <a:cxnSpLocks/>
          </p:cNvCxnSpPr>
          <p:nvPr/>
        </p:nvCxnSpPr>
        <p:spPr>
          <a:xfrm flipV="1">
            <a:off x="4961264" y="3117694"/>
            <a:ext cx="407582" cy="168552"/>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xmlns="" id="{5CB3B2F9-C0C6-438D-ABE0-9795ED037EE8}"/>
              </a:ext>
            </a:extLst>
          </p:cNvPr>
          <p:cNvCxnSpPr>
            <a:cxnSpLocks/>
          </p:cNvCxnSpPr>
          <p:nvPr/>
        </p:nvCxnSpPr>
        <p:spPr>
          <a:xfrm flipV="1">
            <a:off x="4593266" y="3629247"/>
            <a:ext cx="1148315" cy="286294"/>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xmlns="" id="{B98A4926-ED1C-4D86-B077-90CC4CFB536F}"/>
              </a:ext>
            </a:extLst>
          </p:cNvPr>
          <p:cNvSpPr txBox="1"/>
          <p:nvPr/>
        </p:nvSpPr>
        <p:spPr>
          <a:xfrm>
            <a:off x="1896714" y="5500160"/>
            <a:ext cx="4496424" cy="461665"/>
          </a:xfrm>
          <a:prstGeom prst="rect">
            <a:avLst/>
          </a:prstGeom>
          <a:noFill/>
        </p:spPr>
        <p:txBody>
          <a:bodyPr wrap="none" rtlCol="0">
            <a:spAutoFit/>
          </a:bodyPr>
          <a:lstStyle/>
          <a:p>
            <a:r>
              <a:rPr lang="en-US" sz="2400">
                <a:solidFill>
                  <a:schemeClr val="bg1"/>
                </a:solidFill>
              </a:rPr>
              <a:t>Ohio Casino Availability in 2010</a:t>
            </a:r>
          </a:p>
        </p:txBody>
      </p:sp>
    </p:spTree>
    <p:extLst>
      <p:ext uri="{BB962C8B-B14F-4D97-AF65-F5344CB8AC3E}">
        <p14:creationId xmlns:p14="http://schemas.microsoft.com/office/powerpoint/2010/main" val="10619452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Oval 19">
            <a:extLst>
              <a:ext uri="{FF2B5EF4-FFF2-40B4-BE49-F238E27FC236}">
                <a16:creationId xmlns:a16="http://schemas.microsoft.com/office/drawing/2014/main" xmlns="" id="{3383F6FA-EC77-43B3-940F-53B17AC3DF2F}"/>
              </a:ext>
            </a:extLst>
          </p:cNvPr>
          <p:cNvSpPr/>
          <p:nvPr/>
        </p:nvSpPr>
        <p:spPr>
          <a:xfrm>
            <a:off x="933254" y="593889"/>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xmlns="" id="{803FA2E7-1266-479F-B9B3-A749929C3E88}"/>
              </a:ext>
            </a:extLst>
          </p:cNvPr>
          <p:cNvPicPr>
            <a:picLocks noChangeAspect="1"/>
          </p:cNvPicPr>
          <p:nvPr/>
        </p:nvPicPr>
        <p:blipFill>
          <a:blip r:embed="rId2">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340698" y="-202241"/>
            <a:ext cx="9222450" cy="6587464"/>
          </a:xfrm>
          <a:prstGeom prst="rect">
            <a:avLst/>
          </a:prstGeom>
        </p:spPr>
      </p:pic>
      <p:sp>
        <p:nvSpPr>
          <p:cNvPr id="28" name="Speech Bubble: Rectangle 27">
            <a:extLst>
              <a:ext uri="{FF2B5EF4-FFF2-40B4-BE49-F238E27FC236}">
                <a16:creationId xmlns:a16="http://schemas.microsoft.com/office/drawing/2014/main" xmlns="" id="{5AE743B6-54AE-4A62-A14B-1AEC559E128B}"/>
              </a:ext>
            </a:extLst>
          </p:cNvPr>
          <p:cNvSpPr/>
          <p:nvPr/>
        </p:nvSpPr>
        <p:spPr>
          <a:xfrm>
            <a:off x="5338120" y="83562"/>
            <a:ext cx="1461460" cy="1082438"/>
          </a:xfrm>
          <a:prstGeom prst="wedgeRect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JACK Cleveland Casino</a:t>
            </a:r>
          </a:p>
        </p:txBody>
      </p:sp>
      <p:sp>
        <p:nvSpPr>
          <p:cNvPr id="31" name="Rectangle 30">
            <a:extLst>
              <a:ext uri="{FF2B5EF4-FFF2-40B4-BE49-F238E27FC236}">
                <a16:creationId xmlns:a16="http://schemas.microsoft.com/office/drawing/2014/main" xmlns="" id="{7DC69618-64D7-402A-9C6C-B8C32EFE0583}"/>
              </a:ext>
            </a:extLst>
          </p:cNvPr>
          <p:cNvSpPr/>
          <p:nvPr/>
        </p:nvSpPr>
        <p:spPr>
          <a:xfrm>
            <a:off x="6066865" y="1109702"/>
            <a:ext cx="2336800" cy="614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a:t>- JACK Thistledown </a:t>
            </a:r>
          </a:p>
          <a:p>
            <a:r>
              <a:rPr lang="en-US" sz="1200"/>
              <a:t>- MGM Northfield</a:t>
            </a:r>
          </a:p>
        </p:txBody>
      </p:sp>
      <p:sp>
        <p:nvSpPr>
          <p:cNvPr id="32" name="Rectangle 31">
            <a:extLst>
              <a:ext uri="{FF2B5EF4-FFF2-40B4-BE49-F238E27FC236}">
                <a16:creationId xmlns:a16="http://schemas.microsoft.com/office/drawing/2014/main" xmlns="" id="{5188A323-1A61-4ECD-8DBA-EC987D1E14A2}"/>
              </a:ext>
            </a:extLst>
          </p:cNvPr>
          <p:cNvSpPr/>
          <p:nvPr/>
        </p:nvSpPr>
        <p:spPr>
          <a:xfrm>
            <a:off x="7160335" y="2257127"/>
            <a:ext cx="2042160" cy="614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a:t>Hollywood at the Mahoning Valley Racecourse</a:t>
            </a:r>
          </a:p>
        </p:txBody>
      </p:sp>
      <p:sp>
        <p:nvSpPr>
          <p:cNvPr id="33" name="Speech Bubble: Rectangle 32">
            <a:extLst>
              <a:ext uri="{FF2B5EF4-FFF2-40B4-BE49-F238E27FC236}">
                <a16:creationId xmlns:a16="http://schemas.microsoft.com/office/drawing/2014/main" xmlns="" id="{995225E1-E0F6-4F32-A018-64187F859034}"/>
              </a:ext>
            </a:extLst>
          </p:cNvPr>
          <p:cNvSpPr/>
          <p:nvPr/>
        </p:nvSpPr>
        <p:spPr>
          <a:xfrm>
            <a:off x="2173280" y="161915"/>
            <a:ext cx="1461460" cy="1082438"/>
          </a:xfrm>
          <a:prstGeom prst="wedgeRect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Hollywood Casino</a:t>
            </a:r>
          </a:p>
        </p:txBody>
      </p:sp>
      <p:sp>
        <p:nvSpPr>
          <p:cNvPr id="34" name="Speech Bubble: Rectangle 33">
            <a:extLst>
              <a:ext uri="{FF2B5EF4-FFF2-40B4-BE49-F238E27FC236}">
                <a16:creationId xmlns:a16="http://schemas.microsoft.com/office/drawing/2014/main" xmlns="" id="{9CD4400A-8585-4362-B606-57D681F9C66C}"/>
              </a:ext>
            </a:extLst>
          </p:cNvPr>
          <p:cNvSpPr/>
          <p:nvPr/>
        </p:nvSpPr>
        <p:spPr>
          <a:xfrm>
            <a:off x="4040298" y="2071967"/>
            <a:ext cx="1461460" cy="1082438"/>
          </a:xfrm>
          <a:prstGeom prst="wedgeRect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Hollywood Casino</a:t>
            </a:r>
          </a:p>
        </p:txBody>
      </p:sp>
      <p:sp>
        <p:nvSpPr>
          <p:cNvPr id="35" name="Rectangle 34">
            <a:extLst>
              <a:ext uri="{FF2B5EF4-FFF2-40B4-BE49-F238E27FC236}">
                <a16:creationId xmlns:a16="http://schemas.microsoft.com/office/drawing/2014/main" xmlns="" id="{767882A5-4E0A-4D69-BF90-4D34103B58AD}"/>
              </a:ext>
            </a:extLst>
          </p:cNvPr>
          <p:cNvSpPr/>
          <p:nvPr/>
        </p:nvSpPr>
        <p:spPr>
          <a:xfrm>
            <a:off x="4860483" y="2874587"/>
            <a:ext cx="1117600" cy="63438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a:t>Scioto Downs</a:t>
            </a:r>
          </a:p>
        </p:txBody>
      </p:sp>
      <p:sp>
        <p:nvSpPr>
          <p:cNvPr id="36" name="Rectangle 35">
            <a:extLst>
              <a:ext uri="{FF2B5EF4-FFF2-40B4-BE49-F238E27FC236}">
                <a16:creationId xmlns:a16="http://schemas.microsoft.com/office/drawing/2014/main" xmlns="" id="{D8319EDF-F198-4C0B-8CFD-E3149A250CA8}"/>
              </a:ext>
            </a:extLst>
          </p:cNvPr>
          <p:cNvSpPr/>
          <p:nvPr/>
        </p:nvSpPr>
        <p:spPr>
          <a:xfrm>
            <a:off x="3773556" y="3753422"/>
            <a:ext cx="1645920" cy="614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a:t> </a:t>
            </a:r>
          </a:p>
          <a:p>
            <a:r>
              <a:rPr lang="en-US" sz="1200"/>
              <a:t>Miami Valley Gaming </a:t>
            </a:r>
          </a:p>
          <a:p>
            <a:r>
              <a:rPr lang="en-US" sz="1200"/>
              <a:t> </a:t>
            </a:r>
          </a:p>
        </p:txBody>
      </p:sp>
      <p:sp>
        <p:nvSpPr>
          <p:cNvPr id="37" name="Rectangle 36">
            <a:extLst>
              <a:ext uri="{FF2B5EF4-FFF2-40B4-BE49-F238E27FC236}">
                <a16:creationId xmlns:a16="http://schemas.microsoft.com/office/drawing/2014/main" xmlns="" id="{119F394D-F496-411B-B779-40EDC5F79CB4}"/>
              </a:ext>
            </a:extLst>
          </p:cNvPr>
          <p:cNvSpPr/>
          <p:nvPr/>
        </p:nvSpPr>
        <p:spPr>
          <a:xfrm>
            <a:off x="4291716" y="4438772"/>
            <a:ext cx="1838960" cy="614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endParaRPr lang="en-US" sz="1200"/>
          </a:p>
          <a:p>
            <a:r>
              <a:rPr lang="en-US" sz="1200"/>
              <a:t>Belterra Park Gaming &amp; Entertainment Center</a:t>
            </a:r>
          </a:p>
          <a:p>
            <a:endParaRPr lang="en-US" sz="1200"/>
          </a:p>
        </p:txBody>
      </p:sp>
      <p:sp>
        <p:nvSpPr>
          <p:cNvPr id="39" name="Rectangle 38">
            <a:extLst>
              <a:ext uri="{FF2B5EF4-FFF2-40B4-BE49-F238E27FC236}">
                <a16:creationId xmlns:a16="http://schemas.microsoft.com/office/drawing/2014/main" xmlns="" id="{F630DB21-6276-4481-BE97-AA2BD7C9104C}"/>
              </a:ext>
            </a:extLst>
          </p:cNvPr>
          <p:cNvSpPr/>
          <p:nvPr/>
        </p:nvSpPr>
        <p:spPr>
          <a:xfrm>
            <a:off x="1090930" y="3553362"/>
            <a:ext cx="1879600" cy="614066"/>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r>
              <a:rPr lang="en-US" sz="1200"/>
              <a:t>Hollywood at the Dayton Raceway</a:t>
            </a:r>
          </a:p>
        </p:txBody>
      </p:sp>
      <p:sp>
        <p:nvSpPr>
          <p:cNvPr id="40" name="Speech Bubble: Rectangle 39">
            <a:extLst>
              <a:ext uri="{FF2B5EF4-FFF2-40B4-BE49-F238E27FC236}">
                <a16:creationId xmlns:a16="http://schemas.microsoft.com/office/drawing/2014/main" xmlns="" id="{D33E20D6-122A-428B-B02C-72DBE8E5DAA4}"/>
              </a:ext>
            </a:extLst>
          </p:cNvPr>
          <p:cNvSpPr/>
          <p:nvPr/>
        </p:nvSpPr>
        <p:spPr>
          <a:xfrm>
            <a:off x="2818920" y="4260007"/>
            <a:ext cx="1461460" cy="1082438"/>
          </a:xfrm>
          <a:prstGeom prst="wedgeRectCallou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a:t>JACK Cincinnati Casino</a:t>
            </a:r>
          </a:p>
        </p:txBody>
      </p:sp>
      <p:sp>
        <p:nvSpPr>
          <p:cNvPr id="2" name="TextBox 1">
            <a:extLst>
              <a:ext uri="{FF2B5EF4-FFF2-40B4-BE49-F238E27FC236}">
                <a16:creationId xmlns:a16="http://schemas.microsoft.com/office/drawing/2014/main" xmlns="" id="{643FD77E-BD4A-D112-BAD6-5F4FD008C71E}"/>
              </a:ext>
            </a:extLst>
          </p:cNvPr>
          <p:cNvSpPr txBox="1"/>
          <p:nvPr/>
        </p:nvSpPr>
        <p:spPr>
          <a:xfrm>
            <a:off x="1391920" y="4683760"/>
            <a:ext cx="1341120" cy="64008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endParaRPr lang="en-US"/>
          </a:p>
        </p:txBody>
      </p:sp>
      <p:sp>
        <p:nvSpPr>
          <p:cNvPr id="3" name="TextBox 2">
            <a:extLst>
              <a:ext uri="{FF2B5EF4-FFF2-40B4-BE49-F238E27FC236}">
                <a16:creationId xmlns:a16="http://schemas.microsoft.com/office/drawing/2014/main" xmlns="" id="{C7EA12A6-F249-FF12-E9A7-824FB92B572E}"/>
              </a:ext>
            </a:extLst>
          </p:cNvPr>
          <p:cNvSpPr txBox="1"/>
          <p:nvPr/>
        </p:nvSpPr>
        <p:spPr>
          <a:xfrm>
            <a:off x="4194810" y="5049520"/>
            <a:ext cx="2976880" cy="1015663"/>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-Belterra  Park Fan Dual Sports Book</a:t>
            </a:r>
          </a:p>
          <a:p>
            <a:r>
              <a:rPr lang="en-US" sz="1200">
                <a:solidFill>
                  <a:schemeClr val="bg1"/>
                </a:solidFill>
              </a:rPr>
              <a:t>-Bet MGM Cincinnati Reds at the Machine Room</a:t>
            </a:r>
          </a:p>
          <a:p>
            <a:r>
              <a:rPr lang="en-US" sz="1200">
                <a:solidFill>
                  <a:schemeClr val="bg1"/>
                </a:solidFill>
              </a:rPr>
              <a:t>-FC Cincinnati at Taft's Ale House</a:t>
            </a:r>
          </a:p>
          <a:p>
            <a:r>
              <a:rPr lang="en-US" sz="1200">
                <a:solidFill>
                  <a:schemeClr val="bg1"/>
                </a:solidFill>
              </a:rPr>
              <a:t>-Hard Rock Cincinnati Digital </a:t>
            </a:r>
          </a:p>
        </p:txBody>
      </p:sp>
      <p:sp>
        <p:nvSpPr>
          <p:cNvPr id="4" name="TextBox 3">
            <a:extLst>
              <a:ext uri="{FF2B5EF4-FFF2-40B4-BE49-F238E27FC236}">
                <a16:creationId xmlns:a16="http://schemas.microsoft.com/office/drawing/2014/main" xmlns="" id="{E8EFF4C6-C992-3582-1D59-38CB866241F3}"/>
              </a:ext>
            </a:extLst>
          </p:cNvPr>
          <p:cNvSpPr txBox="1"/>
          <p:nvPr/>
        </p:nvSpPr>
        <p:spPr>
          <a:xfrm>
            <a:off x="6733540" y="67310"/>
            <a:ext cx="3332480" cy="1015663"/>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-betJack at Jack Cleveland</a:t>
            </a:r>
          </a:p>
          <a:p>
            <a:r>
              <a:rPr lang="en-US" sz="1200">
                <a:solidFill>
                  <a:schemeClr val="bg1"/>
                </a:solidFill>
              </a:rPr>
              <a:t>-betJACK at JACK Thistledown</a:t>
            </a:r>
          </a:p>
          <a:p>
            <a:r>
              <a:rPr lang="en-US" sz="1200">
                <a:solidFill>
                  <a:schemeClr val="bg1"/>
                </a:solidFill>
              </a:rPr>
              <a:t>-BetMGM at Northfield Park</a:t>
            </a:r>
          </a:p>
          <a:p>
            <a:r>
              <a:rPr lang="en-US" sz="1200">
                <a:solidFill>
                  <a:schemeClr val="bg1"/>
                </a:solidFill>
              </a:rPr>
              <a:t>-Casears Sportsbook at Rocket Mortgage Field House</a:t>
            </a:r>
          </a:p>
        </p:txBody>
      </p:sp>
      <p:sp>
        <p:nvSpPr>
          <p:cNvPr id="5" name="TextBox 4">
            <a:extLst>
              <a:ext uri="{FF2B5EF4-FFF2-40B4-BE49-F238E27FC236}">
                <a16:creationId xmlns:a16="http://schemas.microsoft.com/office/drawing/2014/main" xmlns="" id="{6C54C479-D861-36B7-21FA-7ADE60CDDCC8}"/>
              </a:ext>
            </a:extLst>
          </p:cNvPr>
          <p:cNvSpPr txBox="1"/>
          <p:nvPr/>
        </p:nvSpPr>
        <p:spPr>
          <a:xfrm>
            <a:off x="2620010" y="1653540"/>
            <a:ext cx="1676400" cy="1015663"/>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-Barstool Sportsbook at Hollywood Casino</a:t>
            </a:r>
          </a:p>
          <a:p>
            <a:r>
              <a:rPr lang="en-US" sz="1200">
                <a:solidFill>
                  <a:schemeClr val="bg1"/>
                </a:solidFill>
              </a:rPr>
              <a:t>-Caesars Sportsbook at Scioto Downs Racino</a:t>
            </a:r>
          </a:p>
        </p:txBody>
      </p:sp>
      <p:sp>
        <p:nvSpPr>
          <p:cNvPr id="6" name="TextBox 5">
            <a:extLst>
              <a:ext uri="{FF2B5EF4-FFF2-40B4-BE49-F238E27FC236}">
                <a16:creationId xmlns:a16="http://schemas.microsoft.com/office/drawing/2014/main" xmlns="" id="{540176B2-3A52-345D-ABB4-765CA574B06E}"/>
              </a:ext>
            </a:extLst>
          </p:cNvPr>
          <p:cNvSpPr txBox="1"/>
          <p:nvPr/>
        </p:nvSpPr>
        <p:spPr>
          <a:xfrm>
            <a:off x="791210" y="2954020"/>
            <a:ext cx="1828800" cy="646331"/>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-Barstool Sportsbook at Hollywood Casino Dayton Raceway</a:t>
            </a:r>
          </a:p>
        </p:txBody>
      </p:sp>
      <p:sp>
        <p:nvSpPr>
          <p:cNvPr id="7" name="TextBox 6">
            <a:extLst>
              <a:ext uri="{FF2B5EF4-FFF2-40B4-BE49-F238E27FC236}">
                <a16:creationId xmlns:a16="http://schemas.microsoft.com/office/drawing/2014/main" xmlns="" id="{CD2093EE-C40F-B962-06B5-1B004567DDCF}"/>
              </a:ext>
            </a:extLst>
          </p:cNvPr>
          <p:cNvSpPr txBox="1"/>
          <p:nvPr/>
        </p:nvSpPr>
        <p:spPr>
          <a:xfrm>
            <a:off x="3324860" y="962660"/>
            <a:ext cx="2123440" cy="461665"/>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-Barstool Sportsbook at Hollywood Casino Toledo</a:t>
            </a:r>
          </a:p>
        </p:txBody>
      </p:sp>
      <p:sp>
        <p:nvSpPr>
          <p:cNvPr id="8" name="TextBox 7">
            <a:extLst>
              <a:ext uri="{FF2B5EF4-FFF2-40B4-BE49-F238E27FC236}">
                <a16:creationId xmlns:a16="http://schemas.microsoft.com/office/drawing/2014/main" xmlns="" id="{E4F197B5-9307-FE4B-3A8E-943DC946863E}"/>
              </a:ext>
            </a:extLst>
          </p:cNvPr>
          <p:cNvSpPr txBox="1"/>
          <p:nvPr/>
        </p:nvSpPr>
        <p:spPr>
          <a:xfrm>
            <a:off x="6685280" y="1852930"/>
            <a:ext cx="2783840" cy="461665"/>
          </a:xfrm>
          <a:prstGeom prst="rect">
            <a:avLst/>
          </a:prstGeom>
          <a:solidFill>
            <a:schemeClr val="accent2">
              <a:lumMod val="75000"/>
            </a:schemeClr>
          </a:solidFill>
          <a:ln>
            <a:solidFill>
              <a:schemeClr val="accent2">
                <a:lumMod val="50000"/>
              </a:schemeClr>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200">
                <a:solidFill>
                  <a:schemeClr val="bg1"/>
                </a:solidFill>
              </a:rPr>
              <a:t>-</a:t>
            </a:r>
            <a:r>
              <a:rPr lang="en-US" sz="1200">
                <a:solidFill>
                  <a:schemeClr val="bg1"/>
                </a:solidFill>
                <a:ea typeface="+mn-lt"/>
                <a:cs typeface="+mn-lt"/>
              </a:rPr>
              <a:t>Barstool Sportsbook at </a:t>
            </a:r>
            <a:r>
              <a:rPr lang="en-US" sz="1200">
                <a:solidFill>
                  <a:schemeClr val="bg1"/>
                </a:solidFill>
              </a:rPr>
              <a:t>Hollywood Gaming at Mahoning Valley</a:t>
            </a:r>
            <a:endParaRPr lang="en-US" sz="1200">
              <a:solidFill>
                <a:schemeClr val="bg1"/>
              </a:solidFill>
              <a:ea typeface="+mn-lt"/>
              <a:cs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sz="4000"/>
              <a:t>What is Gambling?</a:t>
            </a:r>
          </a:p>
        </p:txBody>
      </p:sp>
      <p:sp>
        <p:nvSpPr>
          <p:cNvPr id="2" name="Text Placeholder 1"/>
          <p:cNvSpPr>
            <a:spLocks noGrp="1"/>
          </p:cNvSpPr>
          <p:nvPr>
            <p:ph type="body" idx="1"/>
          </p:nvPr>
        </p:nvSpPr>
        <p:spPr/>
        <p:txBody>
          <a:bodyPr>
            <a:normAutofit/>
          </a:bodyPr>
          <a:lstStyle/>
          <a:p>
            <a:r>
              <a:rPr lang="en-US" sz="1600"/>
              <a:t>Gambling, Types of Gambling Activities, DSM Development</a:t>
            </a:r>
          </a:p>
        </p:txBody>
      </p:sp>
      <p:pic>
        <p:nvPicPr>
          <p:cNvPr id="5" name="Picture 4">
            <a:extLst>
              <a:ext uri="{FF2B5EF4-FFF2-40B4-BE49-F238E27FC236}">
                <a16:creationId xmlns:a16="http://schemas.microsoft.com/office/drawing/2014/main" xmlns="" id="{3682A3AD-9CDA-4108-BF5F-F32BA1D5A76E}"/>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834952" y="1625857"/>
            <a:ext cx="4763061" cy="3713699"/>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xmlns="" id="{4F658A95-C6FC-49E6-9BD2-98F1697995D7}"/>
              </a:ext>
            </a:extLst>
          </p:cNvPr>
          <p:cNvSpPr/>
          <p:nvPr/>
        </p:nvSpPr>
        <p:spPr>
          <a:xfrm>
            <a:off x="826872" y="556182"/>
            <a:ext cx="10331776" cy="5392132"/>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xmlns="" id="{4363085E-87E3-4098-95C9-95578EFFC525}"/>
              </a:ext>
            </a:extLst>
          </p:cNvPr>
          <p:cNvSpPr>
            <a:spLocks noGrp="1"/>
          </p:cNvSpPr>
          <p:nvPr>
            <p:ph idx="1"/>
          </p:nvPr>
        </p:nvSpPr>
        <p:spPr>
          <a:xfrm>
            <a:off x="2701340" y="1346736"/>
            <a:ext cx="7355840" cy="3184842"/>
          </a:xfrm>
        </p:spPr>
        <p:txBody>
          <a:bodyPr>
            <a:normAutofit/>
          </a:bodyPr>
          <a:lstStyle/>
          <a:p>
            <a:pPr marL="0" indent="0">
              <a:buNone/>
            </a:pPr>
            <a:r>
              <a:rPr lang="en-US" sz="3600" b="1">
                <a:solidFill>
                  <a:schemeClr val="tx1"/>
                </a:solidFill>
              </a:rPr>
              <a:t>How would you define gambling? </a:t>
            </a:r>
          </a:p>
        </p:txBody>
      </p:sp>
      <p:pic>
        <p:nvPicPr>
          <p:cNvPr id="6" name="Picture 5">
            <a:extLst>
              <a:ext uri="{FF2B5EF4-FFF2-40B4-BE49-F238E27FC236}">
                <a16:creationId xmlns:a16="http://schemas.microsoft.com/office/drawing/2014/main" xmlns="" id="{B39D590F-B744-42FF-A62E-614FE7E93B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6844" y="2625112"/>
            <a:ext cx="2971833" cy="2971833"/>
          </a:xfrm>
          <a:prstGeom prst="rect">
            <a:avLst/>
          </a:prstGeom>
        </p:spPr>
      </p:pic>
    </p:spTree>
    <p:extLst>
      <p:ext uri="{BB962C8B-B14F-4D97-AF65-F5344CB8AC3E}">
        <p14:creationId xmlns:p14="http://schemas.microsoft.com/office/powerpoint/2010/main" val="409531881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85DF8338DE91D49A0B64D60AAC34EAF" ma:contentTypeVersion="18" ma:contentTypeDescription="Create a new document." ma:contentTypeScope="" ma:versionID="386160b4f184ec014a0d3ab6571ccc5d">
  <xsd:schema xmlns:xsd="http://www.w3.org/2001/XMLSchema" xmlns:xs="http://www.w3.org/2001/XMLSchema" xmlns:p="http://schemas.microsoft.com/office/2006/metadata/properties" xmlns:ns2="f51c68bb-1150-43d6-8659-edae114cceb6" xmlns:ns3="1920ceee-7788-4034-8041-99babc3e12b4" targetNamespace="http://schemas.microsoft.com/office/2006/metadata/properties" ma:root="true" ma:fieldsID="686f3dc307e9b4d418739c824d297a44" ns2:_="" ns3:_="">
    <xsd:import namespace="f51c68bb-1150-43d6-8659-edae114cceb6"/>
    <xsd:import namespace="1920ceee-7788-4034-8041-99babc3e12b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2:MediaServiceDateTaken" minOccurs="0"/>
                <xsd:element ref="ns2:MediaServiceLocation" minOccurs="0"/>
                <xsd:element ref="ns2:MediaLengthInSeconds" minOccurs="0"/>
                <xsd:element ref="ns2:lcf76f155ced4ddcb4097134ff3c332f" minOccurs="0"/>
                <xsd:element ref="ns3:TaxCatchAll" minOccurs="0"/>
                <xsd:element ref="ns2:MediaServiceObjectDetectorVersions" minOccurs="0"/>
                <xsd:element ref="ns3:SharedWithUsers" minOccurs="0"/>
                <xsd:element ref="ns3:SharedWithDetail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51c68bb-1150-43d6-8659-edae114cce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2" nillable="true" ma:displayName="Tags" ma:internalName="MediaServiceAutoTag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DateTaken" ma:index="16" nillable="true" ma:displayName="MediaServiceDateTaken" ma:hidden="true" ma:internalName="MediaServiceDateTaken" ma:readOnly="true">
      <xsd:simpleType>
        <xsd:restriction base="dms:Text"/>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37fda7a1-2d2d-4547-9cf2-1dad55df983b"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920ceee-7788-4034-8041-99babc3e12b4" elementFormDefault="qualified">
    <xsd:import namespace="http://schemas.microsoft.com/office/2006/documentManagement/types"/>
    <xsd:import namespace="http://schemas.microsoft.com/office/infopath/2007/PartnerControls"/>
    <xsd:element name="TaxCatchAll" ma:index="21" nillable="true" ma:displayName="Taxonomy Catch All Column" ma:hidden="true" ma:list="{35c433b3-464b-4f29-8f47-8771c26a07aa}" ma:internalName="TaxCatchAll" ma:showField="CatchAllData" ma:web="1920ceee-7788-4034-8041-99babc3e12b4">
      <xsd:complexType>
        <xsd:complexContent>
          <xsd:extension base="dms:MultiChoiceLookup">
            <xsd:sequence>
              <xsd:element name="Value" type="dms:Lookup" maxOccurs="unbounded" minOccurs="0" nillable="true"/>
            </xsd:sequence>
          </xsd:extension>
        </xsd:complexContent>
      </xsd:complexType>
    </xsd:element>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1920ceee-7788-4034-8041-99babc3e12b4" xsi:nil="true"/>
    <lcf76f155ced4ddcb4097134ff3c332f xmlns="f51c68bb-1150-43d6-8659-edae114cceb6">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60EDA62B-3B3D-4DD8-AFA5-EAFD663EF381}">
  <ds:schemaRefs>
    <ds:schemaRef ds:uri="http://schemas.microsoft.com/sharepoint/v3/contenttype/forms"/>
  </ds:schemaRefs>
</ds:datastoreItem>
</file>

<file path=customXml/itemProps2.xml><?xml version="1.0" encoding="utf-8"?>
<ds:datastoreItem xmlns:ds="http://schemas.openxmlformats.org/officeDocument/2006/customXml" ds:itemID="{DA6E1ABE-E749-4DD5-BC90-0FF2DAFB99B8}">
  <ds:schemaRefs>
    <ds:schemaRef ds:uri="1920ceee-7788-4034-8041-99babc3e12b4"/>
    <ds:schemaRef ds:uri="f51c68bb-1150-43d6-8659-edae114cceb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D5A47435-7D92-48FB-A23D-467B98565B5F}">
  <ds:schemaRefs>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1920ceee-7788-4034-8041-99babc3e12b4"/>
    <ds:schemaRef ds:uri="http://purl.org/dc/elements/1.1/"/>
    <ds:schemaRef ds:uri="f51c68bb-1150-43d6-8659-edae114cceb6"/>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otalTime>2</TotalTime>
  <Words>2235</Words>
  <Application>Microsoft Office PowerPoint</Application>
  <PresentationFormat>Widescreen</PresentationFormat>
  <Paragraphs>413</Paragraphs>
  <Slides>54</Slides>
  <Notes>26</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54</vt:i4>
      </vt:variant>
    </vt:vector>
  </HeadingPairs>
  <TitlesOfParts>
    <vt:vector size="65" baseType="lpstr">
      <vt:lpstr>Aptos</vt:lpstr>
      <vt:lpstr>Arial</vt:lpstr>
      <vt:lpstr>Arial,Sans-Serif</vt:lpstr>
      <vt:lpstr>Calibri</vt:lpstr>
      <vt:lpstr>Calibri Light</vt:lpstr>
      <vt:lpstr>Courier New</vt:lpstr>
      <vt:lpstr>Lato</vt:lpstr>
      <vt:lpstr>Trebuchet MS</vt:lpstr>
      <vt:lpstr>TW Cen MT</vt:lpstr>
      <vt:lpstr>Wingdings 3</vt:lpstr>
      <vt:lpstr>1_Office Theme</vt:lpstr>
      <vt:lpstr>Gambling Overview: Understanding the Impact</vt:lpstr>
      <vt:lpstr>Self-Care Reminder</vt:lpstr>
      <vt:lpstr>Objectives </vt:lpstr>
      <vt:lpstr>Gambling Defined </vt:lpstr>
      <vt:lpstr>PowerPoint Presentation</vt:lpstr>
      <vt:lpstr>PowerPoint Presentation</vt:lpstr>
      <vt:lpstr>PowerPoint Presentation</vt:lpstr>
      <vt:lpstr>What is Gambling?</vt:lpstr>
      <vt:lpstr>PowerPoint Presentation</vt:lpstr>
      <vt:lpstr>What is Gambling?</vt:lpstr>
      <vt:lpstr>Types of Gambling Activities</vt:lpstr>
      <vt:lpstr>Pathways Model</vt:lpstr>
      <vt:lpstr>Problem Gambling</vt:lpstr>
      <vt:lpstr>Risks &amp; Predictors</vt:lpstr>
      <vt:lpstr>Predictor of Problem Gambling</vt:lpstr>
      <vt:lpstr>Warning Signs</vt:lpstr>
      <vt:lpstr>Responsible Gambling </vt:lpstr>
      <vt:lpstr>Impact &amp; Scope </vt:lpstr>
      <vt:lpstr>Gambling Impact</vt:lpstr>
      <vt:lpstr>Diagnostic and Statistical Manual of Mental Disorders (DSM-5)</vt:lpstr>
      <vt:lpstr>Disordered Gambling and Co-Occurring Conditions </vt:lpstr>
      <vt:lpstr>How to Integrate Problem Gambling</vt:lpstr>
      <vt:lpstr>At-Risk Populations </vt:lpstr>
      <vt:lpstr>Screening Tools</vt:lpstr>
      <vt:lpstr>Gambling Screening Tools  </vt:lpstr>
      <vt:lpstr>Gambling Screening Tools  </vt:lpstr>
      <vt:lpstr> Brief Biosocial Gambling Screen (BBGS) </vt:lpstr>
      <vt:lpstr>DSM-5 and Gambling Disorder</vt:lpstr>
      <vt:lpstr> Diagnostic and Statistical Manual of Mental Disorders (DSM-5) Criteria </vt:lpstr>
      <vt:lpstr>   Group Activity  </vt:lpstr>
      <vt:lpstr>If a problem gambler builds up a debt, you should not help them take care of it.  </vt:lpstr>
      <vt:lpstr>TRUE</vt:lpstr>
      <vt:lpstr>Partners of problem gamblers often drive problem gamblers to gamble. </vt:lpstr>
      <vt:lpstr>FALSE</vt:lpstr>
      <vt:lpstr>Legalized forms of gambling are safe.</vt:lpstr>
      <vt:lpstr>FALSE</vt:lpstr>
      <vt:lpstr>It’s harmless for children to gamble.</vt:lpstr>
      <vt:lpstr>FALSE</vt:lpstr>
      <vt:lpstr>Gambling Trends</vt:lpstr>
      <vt:lpstr>Emerging Trends</vt:lpstr>
      <vt:lpstr>iGaming</vt:lpstr>
      <vt:lpstr>Loot Boxes &amp; Video Games</vt:lpstr>
      <vt:lpstr>Metaverse</vt:lpstr>
      <vt:lpstr>PowerPoint Presentation</vt:lpstr>
      <vt:lpstr>How to Have the Conversation </vt:lpstr>
      <vt:lpstr>How to Have the Conversation  </vt:lpstr>
      <vt:lpstr>Bringing it all Together</vt:lpstr>
      <vt:lpstr>Food for Thought</vt:lpstr>
      <vt:lpstr>Key Takeaways</vt:lpstr>
      <vt:lpstr>PowerPoint Presentation</vt:lpstr>
      <vt:lpstr>PowerPoint Presentation</vt:lpstr>
      <vt:lpstr>Resources: Other Resources</vt:lpstr>
      <vt:lpstr>Resources</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Problem Gambling Awareness Month (PGAM) Training</dc:title>
  <dc:creator>Nora Larson</dc:creator>
  <cp:lastModifiedBy>gayle</cp:lastModifiedBy>
  <cp:revision>108</cp:revision>
  <dcterms:created xsi:type="dcterms:W3CDTF">2024-02-22T16:02:41Z</dcterms:created>
  <dcterms:modified xsi:type="dcterms:W3CDTF">2024-10-08T18:08:18Z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0x010100785DF8338DE91D49A0B64D60AAC34EAF</vt:lpwstr>
  </property>
  <property fmtid="{D5CDD505-2E9C-101B-9397-08002B2CF9AE}" pid="3" name="MediaServiceImageTags">
    <vt:lpwstr/>
  </property>
</Properties>
</file>