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1.xml" ContentType="application/vnd.openxmlformats-officedocument.presentationml.tag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notesSlides/notesSlide25.xml" ContentType="application/vnd.openxmlformats-officedocument.presentationml.notesSlide+xml"/>
  <Override PartName="/ppt/tags/tag38.xml" ContentType="application/vnd.openxmlformats-officedocument.presentationml.tags+xml"/>
  <Override PartName="/ppt/notesSlides/notesSlide26.xml" ContentType="application/vnd.openxmlformats-officedocument.presentationml.notesSlide+xml"/>
  <Override PartName="/ppt/tags/tag39.xml" ContentType="application/vnd.openxmlformats-officedocument.presentationml.tags+xml"/>
  <Override PartName="/ppt/notesSlides/notesSlide27.xml" ContentType="application/vnd.openxmlformats-officedocument.presentationml.notesSlide+xml"/>
  <Override PartName="/ppt/tags/tag40.xml" ContentType="application/vnd.openxmlformats-officedocument.presentationml.tags+xml"/>
  <Override PartName="/ppt/notesSlides/notesSlide28.xml" ContentType="application/vnd.openxmlformats-officedocument.presentationml.notesSlide+xml"/>
  <Override PartName="/ppt/tags/tag41.xml" ContentType="application/vnd.openxmlformats-officedocument.presentationml.tags+xml"/>
  <Override PartName="/ppt/notesSlides/notesSlide29.xml" ContentType="application/vnd.openxmlformats-officedocument.presentationml.notesSlide+xml"/>
  <Override PartName="/ppt/tags/tag42.xml" ContentType="application/vnd.openxmlformats-officedocument.presentationml.tags+xml"/>
  <Override PartName="/ppt/notesSlides/notesSlide30.xml" ContentType="application/vnd.openxmlformats-officedocument.presentationml.notesSlide+xml"/>
  <Override PartName="/ppt/tags/tag43.xml" ContentType="application/vnd.openxmlformats-officedocument.presentationml.tags+xml"/>
  <Override PartName="/ppt/notesSlides/notesSlide31.xml" ContentType="application/vnd.openxmlformats-officedocument.presentationml.notesSlide+xml"/>
  <Override PartName="/ppt/tags/tag44.xml" ContentType="application/vnd.openxmlformats-officedocument.presentationml.tags+xml"/>
  <Override PartName="/ppt/notesSlides/notesSlide32.xml" ContentType="application/vnd.openxmlformats-officedocument.presentationml.notesSlide+xml"/>
  <Override PartName="/ppt/tags/tag45.xml" ContentType="application/vnd.openxmlformats-officedocument.presentationml.tags+xml"/>
  <Override PartName="/ppt/notesSlides/notesSlide33.xml" ContentType="application/vnd.openxmlformats-officedocument.presentationml.notesSlide+xml"/>
  <Override PartName="/ppt/tags/tag46.xml" ContentType="application/vnd.openxmlformats-officedocument.presentationml.tags+xml"/>
  <Override PartName="/ppt/notesSlides/notesSlide34.xml" ContentType="application/vnd.openxmlformats-officedocument.presentationml.notesSlide+xml"/>
  <Override PartName="/ppt/tags/tag47.xml" ContentType="application/vnd.openxmlformats-officedocument.presentationml.tags+xml"/>
  <Override PartName="/ppt/notesSlides/notesSlide35.xml" ContentType="application/vnd.openxmlformats-officedocument.presentationml.notesSlide+xml"/>
  <Override PartName="/ppt/tags/tag48.xml" ContentType="application/vnd.openxmlformats-officedocument.presentationml.tags+xml"/>
  <Override PartName="/ppt/notesSlides/notesSlide36.xml" ContentType="application/vnd.openxmlformats-officedocument.presentationml.notesSlide+xml"/>
  <Override PartName="/ppt/tags/tag49.xml" ContentType="application/vnd.openxmlformats-officedocument.presentationml.tags+xml"/>
  <Override PartName="/ppt/notesSlides/notesSlide37.xml" ContentType="application/vnd.openxmlformats-officedocument.presentationml.notesSlide+xml"/>
  <Override PartName="/ppt/tags/tag50.xml" ContentType="application/vnd.openxmlformats-officedocument.presentationml.tags+xml"/>
  <Override PartName="/ppt/notesSlides/notesSlide38.xml" ContentType="application/vnd.openxmlformats-officedocument.presentationml.notesSlide+xml"/>
  <Override PartName="/ppt/tags/tag51.xml" ContentType="application/vnd.openxmlformats-officedocument.presentationml.tags+xml"/>
  <Override PartName="/ppt/notesSlides/notesSlide39.xml" ContentType="application/vnd.openxmlformats-officedocument.presentationml.notesSlide+xml"/>
  <Override PartName="/ppt/tags/tag52.xml" ContentType="application/vnd.openxmlformats-officedocument.presentationml.tags+xml"/>
  <Override PartName="/ppt/notesSlides/notesSlide40.xml" ContentType="application/vnd.openxmlformats-officedocument.presentationml.notesSlide+xml"/>
  <Override PartName="/ppt/tags/tag53.xml" ContentType="application/vnd.openxmlformats-officedocument.presentationml.tags+xml"/>
  <Override PartName="/ppt/notesSlides/notesSlide41.xml" ContentType="application/vnd.openxmlformats-officedocument.presentationml.notesSlide+xml"/>
  <Override PartName="/ppt/tags/tag54.xml" ContentType="application/vnd.openxmlformats-officedocument.presentationml.tags+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55.xml" ContentType="application/vnd.openxmlformats-officedocument.presentationml.tags+xml"/>
  <Override PartName="/ppt/notesSlides/notesSlide4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56.xml" ContentType="application/vnd.openxmlformats-officedocument.presentationml.tags+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7.xml" ContentType="application/vnd.openxmlformats-officedocument.presentationml.tags+xml"/>
  <Override PartName="/ppt/notesSlides/notesSlide45.xml" ContentType="application/vnd.openxmlformats-officedocument.presentationml.notesSlide+xml"/>
  <Override PartName="/ppt/tags/tag58.xml" ContentType="application/vnd.openxmlformats-officedocument.presentationml.tags+xml"/>
  <Override PartName="/ppt/notesSlides/notesSlide46.xml" ContentType="application/vnd.openxmlformats-officedocument.presentationml.notesSlide+xml"/>
  <Override PartName="/ppt/tags/tag59.xml" ContentType="application/vnd.openxmlformats-officedocument.presentationml.tags+xml"/>
  <Override PartName="/ppt/notesSlides/notesSlide47.xml" ContentType="application/vnd.openxmlformats-officedocument.presentationml.notesSlide+xml"/>
  <Override PartName="/ppt/tags/tag60.xml" ContentType="application/vnd.openxmlformats-officedocument.presentationml.tags+xml"/>
  <Override PartName="/ppt/notesSlides/notesSlide48.xml" ContentType="application/vnd.openxmlformats-officedocument.presentationml.notesSlide+xml"/>
  <Override PartName="/ppt/tags/tag61.xml" ContentType="application/vnd.openxmlformats-officedocument.presentationml.tags+xml"/>
  <Override PartName="/ppt/notesSlides/notesSlide49.xml" ContentType="application/vnd.openxmlformats-officedocument.presentationml.notesSlide+xml"/>
  <Override PartName="/ppt/tags/tag62.xml" ContentType="application/vnd.openxmlformats-officedocument.presentationml.tags+xml"/>
  <Override PartName="/ppt/notesSlides/notesSlide50.xml" ContentType="application/vnd.openxmlformats-officedocument.presentationml.notesSlide+xml"/>
  <Override PartName="/ppt/tags/tag63.xml" ContentType="application/vnd.openxmlformats-officedocument.presentationml.tags+xml"/>
  <Override PartName="/ppt/notesSlides/notesSlide51.xml" ContentType="application/vnd.openxmlformats-officedocument.presentationml.notesSlide+xml"/>
  <Override PartName="/ppt/tags/tag64.xml" ContentType="application/vnd.openxmlformats-officedocument.presentationml.tags+xml"/>
  <Override PartName="/ppt/notesSlides/notesSlide52.xml" ContentType="application/vnd.openxmlformats-officedocument.presentationml.notesSlide+xml"/>
  <Override PartName="/ppt/tags/tag65.xml" ContentType="application/vnd.openxmlformats-officedocument.presentationml.tags+xml"/>
  <Override PartName="/ppt/notesSlides/notesSlide53.xml" ContentType="application/vnd.openxmlformats-officedocument.presentationml.notesSlide+xml"/>
  <Override PartName="/ppt/tags/tag66.xml" ContentType="application/vnd.openxmlformats-officedocument.presentationml.tags+xml"/>
  <Override PartName="/ppt/notesSlides/notesSlide54.xml" ContentType="application/vnd.openxmlformats-officedocument.presentationml.notesSlide+xml"/>
  <Override PartName="/ppt/tags/tag67.xml" ContentType="application/vnd.openxmlformats-officedocument.presentationml.tags+xml"/>
  <Override PartName="/ppt/notesSlides/notesSlide55.xml" ContentType="application/vnd.openxmlformats-officedocument.presentationml.notesSlide+xml"/>
  <Override PartName="/ppt/tags/tag68.xml" ContentType="application/vnd.openxmlformats-officedocument.presentationml.tags+xml"/>
  <Override PartName="/ppt/notesSlides/notesSlide56.xml" ContentType="application/vnd.openxmlformats-officedocument.presentationml.notesSlide+xml"/>
  <Override PartName="/ppt/tags/tag69.xml" ContentType="application/vnd.openxmlformats-officedocument.presentationml.tags+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35" r:id="rId1"/>
  </p:sldMasterIdLst>
  <p:notesMasterIdLst>
    <p:notesMasterId r:id="rId62"/>
  </p:notesMasterIdLst>
  <p:handoutMasterIdLst>
    <p:handoutMasterId r:id="rId63"/>
  </p:handoutMasterIdLst>
  <p:sldIdLst>
    <p:sldId id="275" r:id="rId2"/>
    <p:sldId id="263" r:id="rId3"/>
    <p:sldId id="1285" r:id="rId4"/>
    <p:sldId id="1920" r:id="rId5"/>
    <p:sldId id="444" r:id="rId6"/>
    <p:sldId id="447" r:id="rId7"/>
    <p:sldId id="1318" r:id="rId8"/>
    <p:sldId id="508" r:id="rId9"/>
    <p:sldId id="1929" r:id="rId10"/>
    <p:sldId id="1377" r:id="rId11"/>
    <p:sldId id="1388" r:id="rId12"/>
    <p:sldId id="1883" r:id="rId13"/>
    <p:sldId id="1378" r:id="rId14"/>
    <p:sldId id="1903" r:id="rId15"/>
    <p:sldId id="1383" r:id="rId16"/>
    <p:sldId id="1932" r:id="rId17"/>
    <p:sldId id="1623" r:id="rId18"/>
    <p:sldId id="1402" r:id="rId19"/>
    <p:sldId id="1904" r:id="rId20"/>
    <p:sldId id="1385" r:id="rId21"/>
    <p:sldId id="1897" r:id="rId22"/>
    <p:sldId id="1801" r:id="rId23"/>
    <p:sldId id="1898" r:id="rId24"/>
    <p:sldId id="1624" r:id="rId25"/>
    <p:sldId id="1905" r:id="rId26"/>
    <p:sldId id="1852" r:id="rId27"/>
    <p:sldId id="1854" r:id="rId28"/>
    <p:sldId id="1860" r:id="rId29"/>
    <p:sldId id="1652" r:id="rId30"/>
    <p:sldId id="1907" r:id="rId31"/>
    <p:sldId id="1625" r:id="rId32"/>
    <p:sldId id="1908" r:id="rId33"/>
    <p:sldId id="1132" r:id="rId34"/>
    <p:sldId id="1664" r:id="rId35"/>
    <p:sldId id="1918" r:id="rId36"/>
    <p:sldId id="1996" r:id="rId37"/>
    <p:sldId id="1998" r:id="rId38"/>
    <p:sldId id="1997" r:id="rId39"/>
    <p:sldId id="1901" r:id="rId40"/>
    <p:sldId id="1999" r:id="rId41"/>
    <p:sldId id="1873" r:id="rId42"/>
    <p:sldId id="2295" r:id="rId43"/>
    <p:sldId id="2296" r:id="rId44"/>
    <p:sldId id="1871" r:id="rId45"/>
    <p:sldId id="1872" r:id="rId46"/>
    <p:sldId id="2297" r:id="rId47"/>
    <p:sldId id="1734" r:id="rId48"/>
    <p:sldId id="2001" r:id="rId49"/>
    <p:sldId id="2002" r:id="rId50"/>
    <p:sldId id="2003" r:id="rId51"/>
    <p:sldId id="2004" r:id="rId52"/>
    <p:sldId id="2005" r:id="rId53"/>
    <p:sldId id="2007" r:id="rId54"/>
    <p:sldId id="2006" r:id="rId55"/>
    <p:sldId id="2008" r:id="rId56"/>
    <p:sldId id="2293" r:id="rId57"/>
    <p:sldId id="2294" r:id="rId58"/>
    <p:sldId id="2269" r:id="rId59"/>
    <p:sldId id="2271" r:id="rId60"/>
    <p:sldId id="2234" r:id="rId61"/>
  </p:sldIdLst>
  <p:sldSz cx="9144000" cy="6858000" type="screen4x3"/>
  <p:notesSz cx="7010400" cy="9296400"/>
  <p:custDataLst>
    <p:tags r:id="rId6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Arial" charset="0"/>
        <a:ea typeface="MS PGothic" charset="0"/>
        <a:cs typeface="MS PGothic" charset="0"/>
      </a:defRPr>
    </a:lvl5pPr>
    <a:lvl6pPr marL="2286000" algn="l" defTabSz="457200" rtl="0" eaLnBrk="1" latinLnBrk="0" hangingPunct="1">
      <a:defRPr kern="1200">
        <a:solidFill>
          <a:schemeClr val="tx1"/>
        </a:solidFill>
        <a:latin typeface="Arial" charset="0"/>
        <a:ea typeface="MS PGothic" charset="0"/>
        <a:cs typeface="MS PGothic" charset="0"/>
      </a:defRPr>
    </a:lvl6pPr>
    <a:lvl7pPr marL="2743200" algn="l" defTabSz="457200" rtl="0" eaLnBrk="1" latinLnBrk="0" hangingPunct="1">
      <a:defRPr kern="1200">
        <a:solidFill>
          <a:schemeClr val="tx1"/>
        </a:solidFill>
        <a:latin typeface="Arial" charset="0"/>
        <a:ea typeface="MS PGothic" charset="0"/>
        <a:cs typeface="MS PGothic" charset="0"/>
      </a:defRPr>
    </a:lvl7pPr>
    <a:lvl8pPr marL="3200400" algn="l" defTabSz="457200" rtl="0" eaLnBrk="1" latinLnBrk="0" hangingPunct="1">
      <a:defRPr kern="1200">
        <a:solidFill>
          <a:schemeClr val="tx1"/>
        </a:solidFill>
        <a:latin typeface="Arial" charset="0"/>
        <a:ea typeface="MS PGothic" charset="0"/>
        <a:cs typeface="MS PGothic" charset="0"/>
      </a:defRPr>
    </a:lvl8pPr>
    <a:lvl9pPr marL="3657600" algn="l" defTabSz="457200" rtl="0" eaLnBrk="1" latinLnBrk="0" hangingPunct="1">
      <a:defRPr kern="1200">
        <a:solidFill>
          <a:schemeClr val="tx1"/>
        </a:solidFill>
        <a:latin typeface="Arial"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aterman, Carrie (ratermce)" initials="CR" lastIdx="22" clrIdx="6">
    <p:extLst>
      <p:ext uri="{19B8F6BF-5375-455C-9EA6-DF929625EA0E}">
        <p15:presenceInfo xmlns:p15="http://schemas.microsoft.com/office/powerpoint/2012/main" userId="Raterman, Carrie (ratermce)" providerId="None"/>
      </p:ext>
    </p:extLst>
  </p:cmAuthor>
  <p:cmAuthor id="1" name="scott3jm" initials="s" lastIdx="10" clrIdx="0"/>
  <p:cmAuthor id="2" name="Jen Scott" initials="" lastIdx="3" clrIdx="1"/>
  <p:cmAuthor id="3" name="Sleyo, Jodi (sleyoj)" initials="SJ(" lastIdx="81" clrIdx="2">
    <p:extLst>
      <p:ext uri="{19B8F6BF-5375-455C-9EA6-DF929625EA0E}">
        <p15:presenceInfo xmlns:p15="http://schemas.microsoft.com/office/powerpoint/2012/main" userId="S::sleyoj@ucmail.uc.edu::55f32d2e-641f-4927-b2a0-ae3deda59235" providerId="AD"/>
      </p:ext>
    </p:extLst>
  </p:cmAuthor>
  <p:cmAuthor id="4" name="Mindy Smith" initials="MS" lastIdx="103" clrIdx="3">
    <p:extLst>
      <p:ext uri="{19B8F6BF-5375-455C-9EA6-DF929625EA0E}">
        <p15:presenceInfo xmlns:p15="http://schemas.microsoft.com/office/powerpoint/2012/main" userId="e51c10a2ee7e3d66" providerId="Windows Live"/>
      </p:ext>
    </p:extLst>
  </p:cmAuthor>
  <p:cmAuthor id="5" name="Smith, Myrinda (schweiml)" initials="SM(" lastIdx="15" clrIdx="4">
    <p:extLst>
      <p:ext uri="{19B8F6BF-5375-455C-9EA6-DF929625EA0E}">
        <p15:presenceInfo xmlns:p15="http://schemas.microsoft.com/office/powerpoint/2012/main" userId="S::schweiml@ucmail.uc.edu::356073a2-79d5-4402-8560-7cbc3aac9b37" providerId="AD"/>
      </p:ext>
    </p:extLst>
  </p:cmAuthor>
  <p:cmAuthor id="6" name="Raterman, Carrie (ratermce)" initials="RC(" lastIdx="12" clrIdx="5">
    <p:extLst>
      <p:ext uri="{19B8F6BF-5375-455C-9EA6-DF929625EA0E}">
        <p15:presenceInfo xmlns:p15="http://schemas.microsoft.com/office/powerpoint/2012/main" userId="S-1-5-21-1757981266-1383384898-725345543-5093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85"/>
    <a:srgbClr val="92D5D7"/>
    <a:srgbClr val="333F48"/>
    <a:srgbClr val="9FFFE5"/>
    <a:srgbClr val="314049"/>
    <a:srgbClr val="313F48"/>
    <a:srgbClr val="CBCBCB"/>
    <a:srgbClr val="B9BFCB"/>
    <a:srgbClr val="21292F"/>
    <a:srgbClr val="9F2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15" autoAdjust="0"/>
    <p:restoredTop sz="50995" autoAdjust="0"/>
  </p:normalViewPr>
  <p:slideViewPr>
    <p:cSldViewPr>
      <p:cViewPr varScale="1">
        <p:scale>
          <a:sx n="60" d="100"/>
          <a:sy n="60" d="100"/>
        </p:scale>
        <p:origin x="3372" y="66"/>
      </p:cViewPr>
      <p:guideLst>
        <p:guide orient="horz" pos="2160"/>
        <p:guide pos="2880"/>
      </p:guideLst>
    </p:cSldViewPr>
  </p:slideViewPr>
  <p:outlineViewPr>
    <p:cViewPr>
      <p:scale>
        <a:sx n="33" d="100"/>
        <a:sy n="33" d="100"/>
      </p:scale>
      <p:origin x="0" y="-37352"/>
    </p:cViewPr>
  </p:outlineViewPr>
  <p:notesTextViewPr>
    <p:cViewPr>
      <p:scale>
        <a:sx n="3" d="2"/>
        <a:sy n="3" d="2"/>
      </p:scale>
      <p:origin x="0" y="0"/>
    </p:cViewPr>
  </p:notesTextViewPr>
  <p:sorterViewPr>
    <p:cViewPr varScale="1">
      <p:scale>
        <a:sx n="100" d="100"/>
        <a:sy n="100" d="100"/>
      </p:scale>
      <p:origin x="0" y="0"/>
    </p:cViewPr>
  </p:sorterViewPr>
  <p:notesViewPr>
    <p:cSldViewPr>
      <p:cViewPr>
        <p:scale>
          <a:sx n="120" d="100"/>
          <a:sy n="120" d="100"/>
        </p:scale>
        <p:origin x="3066" y="-912"/>
      </p:cViewPr>
      <p:guideLst>
        <p:guide orient="horz" pos="3024"/>
        <p:guide pos="2304"/>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2400" dirty="0">
                <a:latin typeface="Open Sans" panose="020B0606030504020204" pitchFamily="34" charset="0"/>
                <a:ea typeface="Open Sans" panose="020B0606030504020204" pitchFamily="34" charset="0"/>
                <a:cs typeface="Open Sans" panose="020B0606030504020204" pitchFamily="34" charset="0"/>
              </a:rPr>
              <a:t>Moderate Risk with 100-199</a:t>
            </a:r>
            <a:r>
              <a:rPr lang="en-US" sz="2400" baseline="0" dirty="0">
                <a:latin typeface="Open Sans" panose="020B0606030504020204" pitchFamily="34" charset="0"/>
                <a:ea typeface="Open Sans" panose="020B0606030504020204" pitchFamily="34" charset="0"/>
                <a:cs typeface="Open Sans" panose="020B0606030504020204" pitchFamily="34" charset="0"/>
              </a:rPr>
              <a:t> Dosage Hours</a:t>
            </a:r>
            <a:r>
              <a:rPr lang="en-US" sz="2400" dirty="0">
                <a:latin typeface="Open Sans" panose="020B0606030504020204" pitchFamily="34" charset="0"/>
                <a:ea typeface="Open Sans" panose="020B0606030504020204" pitchFamily="34" charset="0"/>
                <a:cs typeface="Open Sans" panose="020B0606030504020204" pitchFamily="34" charset="0"/>
              </a:rPr>
              <a:t> </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6.1771575033262381E-2"/>
          <c:y val="0.27552740690022443"/>
          <c:w val="0.91974491432224659"/>
          <c:h val="0.58799060443531515"/>
        </c:manualLayout>
      </c:layout>
      <c:barChart>
        <c:barDir val="col"/>
        <c:grouping val="clustered"/>
        <c:varyColors val="0"/>
        <c:ser>
          <c:idx val="0"/>
          <c:order val="0"/>
          <c:tx>
            <c:strRef>
              <c:f>Sheet1!$B$1</c:f>
              <c:strCache>
                <c:ptCount val="1"/>
                <c:pt idx="0">
                  <c:v>Less than 1 role play/week</c:v>
                </c:pt>
              </c:strCache>
            </c:strRef>
          </c:tx>
          <c:spPr>
            <a:solidFill>
              <a:srgbClr val="00A085"/>
            </a:solidFill>
            <a:ln>
              <a:solidFill>
                <a:srgbClr val="00A085"/>
              </a:solidFill>
            </a:ln>
            <a:effectLst/>
          </c:spPr>
          <c:invertIfNegative val="0"/>
          <c:cat>
            <c:strRef>
              <c:f>Sheet1!$A$2:$A$3</c:f>
              <c:strCache>
                <c:ptCount val="1"/>
                <c:pt idx="0">
                  <c:v>100-199</c:v>
                </c:pt>
              </c:strCache>
            </c:strRef>
          </c:cat>
          <c:val>
            <c:numRef>
              <c:f>Sheet1!$B$2:$B$3</c:f>
              <c:numCache>
                <c:formatCode>General</c:formatCode>
                <c:ptCount val="1"/>
                <c:pt idx="0">
                  <c:v>47</c:v>
                </c:pt>
              </c:numCache>
            </c:numRef>
          </c:val>
          <c:extLst xmlns:c16r2="http://schemas.microsoft.com/office/drawing/2015/06/chart">
            <c:ext xmlns:c16="http://schemas.microsoft.com/office/drawing/2014/chart" uri="{C3380CC4-5D6E-409C-BE32-E72D297353CC}">
              <c16:uniqueId val="{00000000-823B-E84E-B6EF-70367C004302}"/>
            </c:ext>
          </c:extLst>
        </c:ser>
        <c:ser>
          <c:idx val="1"/>
          <c:order val="1"/>
          <c:tx>
            <c:strRef>
              <c:f>Sheet1!$C$1</c:f>
              <c:strCache>
                <c:ptCount val="1"/>
                <c:pt idx="0">
                  <c:v>1 role play/week</c:v>
                </c:pt>
              </c:strCache>
            </c:strRef>
          </c:tx>
          <c:spPr>
            <a:solidFill>
              <a:schemeClr val="tx1">
                <a:lumMod val="50000"/>
                <a:lumOff val="50000"/>
              </a:schemeClr>
            </a:solidFill>
            <a:ln>
              <a:solidFill>
                <a:schemeClr val="tx1"/>
              </a:solidFill>
            </a:ln>
            <a:effectLst/>
          </c:spPr>
          <c:invertIfNegative val="0"/>
          <c:dPt>
            <c:idx val="0"/>
            <c:invertIfNegative val="0"/>
            <c:bubble3D val="0"/>
            <c:spPr>
              <a:solidFill>
                <a:srgbClr val="FFFFFF"/>
              </a:solidFill>
              <a:ln>
                <a:solidFill>
                  <a:schemeClr val="tx1"/>
                </a:solidFill>
              </a:ln>
              <a:effectLst/>
            </c:spPr>
            <c:extLst xmlns:c16r2="http://schemas.microsoft.com/office/drawing/2015/06/chart">
              <c:ext xmlns:c16="http://schemas.microsoft.com/office/drawing/2014/chart" uri="{C3380CC4-5D6E-409C-BE32-E72D297353CC}">
                <c16:uniqueId val="{00000000-E30B-8D4B-AC0D-6CA36D097595}"/>
              </c:ext>
            </c:extLst>
          </c:dPt>
          <c:cat>
            <c:strRef>
              <c:f>Sheet1!$A$2:$A$3</c:f>
              <c:strCache>
                <c:ptCount val="1"/>
                <c:pt idx="0">
                  <c:v>100-199</c:v>
                </c:pt>
              </c:strCache>
            </c:strRef>
          </c:cat>
          <c:val>
            <c:numRef>
              <c:f>Sheet1!$C$2:$C$3</c:f>
              <c:numCache>
                <c:formatCode>General</c:formatCode>
                <c:ptCount val="1"/>
                <c:pt idx="0">
                  <c:v>31</c:v>
                </c:pt>
              </c:numCache>
            </c:numRef>
          </c:val>
          <c:extLst xmlns:c16r2="http://schemas.microsoft.com/office/drawing/2015/06/chart">
            <c:ext xmlns:c16="http://schemas.microsoft.com/office/drawing/2014/chart" uri="{C3380CC4-5D6E-409C-BE32-E72D297353CC}">
              <c16:uniqueId val="{00000001-823B-E84E-B6EF-70367C004302}"/>
            </c:ext>
          </c:extLst>
        </c:ser>
        <c:ser>
          <c:idx val="2"/>
          <c:order val="2"/>
          <c:tx>
            <c:strRef>
              <c:f>Sheet1!$D$1</c:f>
              <c:strCache>
                <c:ptCount val="1"/>
                <c:pt idx="0">
                  <c:v>2 role plays/week</c:v>
                </c:pt>
              </c:strCache>
            </c:strRef>
          </c:tx>
          <c:spPr>
            <a:solidFill>
              <a:srgbClr val="CC73E1"/>
            </a:solidFill>
            <a:ln>
              <a:solidFill>
                <a:srgbClr val="CC73E1"/>
              </a:solidFill>
            </a:ln>
            <a:effectLst/>
          </c:spPr>
          <c:invertIfNegative val="0"/>
          <c:cat>
            <c:strRef>
              <c:f>Sheet1!$A$2:$A$3</c:f>
              <c:strCache>
                <c:ptCount val="1"/>
                <c:pt idx="0">
                  <c:v>100-199</c:v>
                </c:pt>
              </c:strCache>
            </c:strRef>
          </c:cat>
          <c:val>
            <c:numRef>
              <c:f>Sheet1!$D$2:$D$3</c:f>
              <c:numCache>
                <c:formatCode>General</c:formatCode>
                <c:ptCount val="1"/>
                <c:pt idx="0">
                  <c:v>23</c:v>
                </c:pt>
              </c:numCache>
            </c:numRef>
          </c:val>
          <c:extLst xmlns:c16r2="http://schemas.microsoft.com/office/drawing/2015/06/chart">
            <c:ext xmlns:c16="http://schemas.microsoft.com/office/drawing/2014/chart" uri="{C3380CC4-5D6E-409C-BE32-E72D297353CC}">
              <c16:uniqueId val="{00000002-823B-E84E-B6EF-70367C004302}"/>
            </c:ext>
          </c:extLst>
        </c:ser>
        <c:ser>
          <c:idx val="3"/>
          <c:order val="3"/>
          <c:tx>
            <c:strRef>
              <c:f>Sheet1!$E$1</c:f>
              <c:strCache>
                <c:ptCount val="1"/>
                <c:pt idx="0">
                  <c:v>3+ role plays/week</c:v>
                </c:pt>
              </c:strCache>
            </c:strRef>
          </c:tx>
          <c:spPr>
            <a:solidFill>
              <a:schemeClr val="tx1"/>
            </a:solidFill>
            <a:ln>
              <a:noFill/>
            </a:ln>
            <a:effectLst/>
          </c:spPr>
          <c:invertIfNegative val="0"/>
          <c:cat>
            <c:strRef>
              <c:f>Sheet1!$A$2:$A$3</c:f>
              <c:strCache>
                <c:ptCount val="1"/>
                <c:pt idx="0">
                  <c:v>100-199</c:v>
                </c:pt>
              </c:strCache>
            </c:strRef>
          </c:cat>
          <c:val>
            <c:numRef>
              <c:f>Sheet1!$E$2:$E$3</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3-823B-E84E-B6EF-70367C004302}"/>
            </c:ext>
          </c:extLst>
        </c:ser>
        <c:dLbls>
          <c:showLegendKey val="0"/>
          <c:showVal val="0"/>
          <c:showCatName val="0"/>
          <c:showSerName val="0"/>
          <c:showPercent val="0"/>
          <c:showBubbleSize val="0"/>
        </c:dLbls>
        <c:gapWidth val="219"/>
        <c:overlap val="-27"/>
        <c:axId val="553182920"/>
        <c:axId val="553184488"/>
      </c:barChart>
      <c:catAx>
        <c:axId val="553182920"/>
        <c:scaling>
          <c:orientation val="minMax"/>
        </c:scaling>
        <c:delete val="1"/>
        <c:axPos val="b"/>
        <c:numFmt formatCode="General" sourceLinked="1"/>
        <c:majorTickMark val="none"/>
        <c:minorTickMark val="none"/>
        <c:tickLblPos val="nextTo"/>
        <c:crossAx val="553184488"/>
        <c:crosses val="autoZero"/>
        <c:auto val="1"/>
        <c:lblAlgn val="ctr"/>
        <c:lblOffset val="100"/>
        <c:noMultiLvlLbl val="0"/>
      </c:catAx>
      <c:valAx>
        <c:axId val="553184488"/>
        <c:scaling>
          <c:orientation val="minMax"/>
          <c:max val="5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53182920"/>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2400" dirty="0">
                <a:latin typeface="Open Sans" panose="020B0606030504020204" pitchFamily="34" charset="0"/>
                <a:ea typeface="Open Sans" panose="020B0606030504020204" pitchFamily="34" charset="0"/>
                <a:cs typeface="Open Sans" panose="020B0606030504020204" pitchFamily="34" charset="0"/>
              </a:rPr>
              <a:t>High</a:t>
            </a:r>
            <a:r>
              <a:rPr lang="en-US" sz="2400" baseline="0" dirty="0">
                <a:latin typeface="Open Sans" panose="020B0606030504020204" pitchFamily="34" charset="0"/>
                <a:ea typeface="Open Sans" panose="020B0606030504020204" pitchFamily="34" charset="0"/>
                <a:cs typeface="Open Sans" panose="020B0606030504020204" pitchFamily="34" charset="0"/>
              </a:rPr>
              <a:t> Risk with 200+ Dosage Hours</a:t>
            </a:r>
            <a:endParaRPr lang="en-US" sz="2400" dirty="0">
              <a:latin typeface="Open Sans" panose="020B0606030504020204" pitchFamily="34" charset="0"/>
              <a:ea typeface="Open Sans" panose="020B0606030504020204" pitchFamily="34" charset="0"/>
              <a:cs typeface="Open Sans" panose="020B0606030504020204" pitchFamily="34" charset="0"/>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col"/>
        <c:grouping val="clustered"/>
        <c:varyColors val="0"/>
        <c:ser>
          <c:idx val="0"/>
          <c:order val="0"/>
          <c:tx>
            <c:strRef>
              <c:f>Sheet1!$B$1</c:f>
              <c:strCache>
                <c:ptCount val="1"/>
                <c:pt idx="0">
                  <c:v>Less than 1 role play/week</c:v>
                </c:pt>
              </c:strCache>
            </c:strRef>
          </c:tx>
          <c:spPr>
            <a:solidFill>
              <a:srgbClr val="00A085"/>
            </a:solidFill>
            <a:ln>
              <a:solidFill>
                <a:srgbClr val="00A085"/>
              </a:solidFill>
            </a:ln>
            <a:effectLst/>
          </c:spPr>
          <c:invertIfNegative val="0"/>
          <c:cat>
            <c:strRef>
              <c:f>Sheet1!$A$2:$A$3</c:f>
              <c:strCache>
                <c:ptCount val="1"/>
                <c:pt idx="0">
                  <c:v>200+</c:v>
                </c:pt>
              </c:strCache>
            </c:strRef>
          </c:cat>
          <c:val>
            <c:numRef>
              <c:f>Sheet1!$B$2:$B$3</c:f>
              <c:numCache>
                <c:formatCode>General</c:formatCode>
                <c:ptCount val="1"/>
                <c:pt idx="0">
                  <c:v>64</c:v>
                </c:pt>
              </c:numCache>
            </c:numRef>
          </c:val>
          <c:extLst xmlns:c16r2="http://schemas.microsoft.com/office/drawing/2015/06/chart">
            <c:ext xmlns:c16="http://schemas.microsoft.com/office/drawing/2014/chart" uri="{C3380CC4-5D6E-409C-BE32-E72D297353CC}">
              <c16:uniqueId val="{00000000-B76E-E540-AA6F-B91101786BFC}"/>
            </c:ext>
          </c:extLst>
        </c:ser>
        <c:ser>
          <c:idx val="1"/>
          <c:order val="1"/>
          <c:tx>
            <c:strRef>
              <c:f>Sheet1!$C$1</c:f>
              <c:strCache>
                <c:ptCount val="1"/>
                <c:pt idx="0">
                  <c:v>1 role play/week</c:v>
                </c:pt>
              </c:strCache>
            </c:strRef>
          </c:tx>
          <c:spPr>
            <a:solidFill>
              <a:schemeClr val="bg1"/>
            </a:solidFill>
            <a:ln>
              <a:solidFill>
                <a:schemeClr val="tx1"/>
              </a:solidFill>
            </a:ln>
            <a:effectLst/>
          </c:spPr>
          <c:invertIfNegative val="0"/>
          <c:cat>
            <c:strRef>
              <c:f>Sheet1!$A$2:$A$3</c:f>
              <c:strCache>
                <c:ptCount val="1"/>
                <c:pt idx="0">
                  <c:v>200+</c:v>
                </c:pt>
              </c:strCache>
            </c:strRef>
          </c:cat>
          <c:val>
            <c:numRef>
              <c:f>Sheet1!$C$2:$C$3</c:f>
              <c:numCache>
                <c:formatCode>General</c:formatCode>
                <c:ptCount val="1"/>
                <c:pt idx="0">
                  <c:v>54</c:v>
                </c:pt>
              </c:numCache>
            </c:numRef>
          </c:val>
          <c:extLst xmlns:c16r2="http://schemas.microsoft.com/office/drawing/2015/06/chart">
            <c:ext xmlns:c16="http://schemas.microsoft.com/office/drawing/2014/chart" uri="{C3380CC4-5D6E-409C-BE32-E72D297353CC}">
              <c16:uniqueId val="{00000001-B76E-E540-AA6F-B91101786BFC}"/>
            </c:ext>
          </c:extLst>
        </c:ser>
        <c:ser>
          <c:idx val="2"/>
          <c:order val="2"/>
          <c:tx>
            <c:strRef>
              <c:f>Sheet1!$D$1</c:f>
              <c:strCache>
                <c:ptCount val="1"/>
                <c:pt idx="0">
                  <c:v>2 role plays/week</c:v>
                </c:pt>
              </c:strCache>
            </c:strRef>
          </c:tx>
          <c:spPr>
            <a:solidFill>
              <a:srgbClr val="CC73E1"/>
            </a:solidFill>
            <a:ln>
              <a:noFill/>
            </a:ln>
            <a:effectLst/>
          </c:spPr>
          <c:invertIfNegative val="0"/>
          <c:cat>
            <c:strRef>
              <c:f>Sheet1!$A$2:$A$3</c:f>
              <c:strCache>
                <c:ptCount val="1"/>
                <c:pt idx="0">
                  <c:v>200+</c:v>
                </c:pt>
              </c:strCache>
            </c:strRef>
          </c:cat>
          <c:val>
            <c:numRef>
              <c:f>Sheet1!$D$2:$D$3</c:f>
              <c:numCache>
                <c:formatCode>General</c:formatCode>
                <c:ptCount val="1"/>
                <c:pt idx="0">
                  <c:v>50</c:v>
                </c:pt>
              </c:numCache>
            </c:numRef>
          </c:val>
          <c:extLst xmlns:c16r2="http://schemas.microsoft.com/office/drawing/2015/06/chart">
            <c:ext xmlns:c16="http://schemas.microsoft.com/office/drawing/2014/chart" uri="{C3380CC4-5D6E-409C-BE32-E72D297353CC}">
              <c16:uniqueId val="{00000002-B76E-E540-AA6F-B91101786BFC}"/>
            </c:ext>
          </c:extLst>
        </c:ser>
        <c:ser>
          <c:idx val="3"/>
          <c:order val="3"/>
          <c:tx>
            <c:strRef>
              <c:f>Sheet1!$E$1</c:f>
              <c:strCache>
                <c:ptCount val="1"/>
                <c:pt idx="0">
                  <c:v>3+ role plays/week</c:v>
                </c:pt>
              </c:strCache>
            </c:strRef>
          </c:tx>
          <c:spPr>
            <a:solidFill>
              <a:srgbClr val="314049"/>
            </a:solidFill>
            <a:ln>
              <a:solidFill>
                <a:srgbClr val="314049"/>
              </a:solidFill>
            </a:ln>
            <a:effectLst/>
          </c:spPr>
          <c:invertIfNegative val="0"/>
          <c:cat>
            <c:strRef>
              <c:f>Sheet1!$A$2:$A$3</c:f>
              <c:strCache>
                <c:ptCount val="1"/>
                <c:pt idx="0">
                  <c:v>200+</c:v>
                </c:pt>
              </c:strCache>
            </c:strRef>
          </c:cat>
          <c:val>
            <c:numRef>
              <c:f>Sheet1!$E$2:$E$3</c:f>
              <c:numCache>
                <c:formatCode>General</c:formatCode>
                <c:ptCount val="1"/>
                <c:pt idx="0">
                  <c:v>17</c:v>
                </c:pt>
              </c:numCache>
            </c:numRef>
          </c:val>
          <c:extLst xmlns:c16r2="http://schemas.microsoft.com/office/drawing/2015/06/chart">
            <c:ext xmlns:c16="http://schemas.microsoft.com/office/drawing/2014/chart" uri="{C3380CC4-5D6E-409C-BE32-E72D297353CC}">
              <c16:uniqueId val="{00000003-B76E-E540-AA6F-B91101786BFC}"/>
            </c:ext>
          </c:extLst>
        </c:ser>
        <c:dLbls>
          <c:showLegendKey val="0"/>
          <c:showVal val="0"/>
          <c:showCatName val="0"/>
          <c:showSerName val="0"/>
          <c:showPercent val="0"/>
          <c:showBubbleSize val="0"/>
        </c:dLbls>
        <c:gapWidth val="219"/>
        <c:overlap val="-27"/>
        <c:axId val="553181744"/>
        <c:axId val="553182136"/>
      </c:barChart>
      <c:catAx>
        <c:axId val="553181744"/>
        <c:scaling>
          <c:orientation val="minMax"/>
        </c:scaling>
        <c:delete val="1"/>
        <c:axPos val="b"/>
        <c:numFmt formatCode="General" sourceLinked="1"/>
        <c:majorTickMark val="none"/>
        <c:minorTickMark val="none"/>
        <c:tickLblPos val="nextTo"/>
        <c:crossAx val="553182136"/>
        <c:crosses val="autoZero"/>
        <c:auto val="1"/>
        <c:lblAlgn val="ctr"/>
        <c:lblOffset val="100"/>
        <c:noMultiLvlLbl val="0"/>
      </c:catAx>
      <c:valAx>
        <c:axId val="553182136"/>
        <c:scaling>
          <c:orientation val="minMax"/>
          <c:max val="7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53181744"/>
        <c:crosses val="autoZero"/>
        <c:crossBetween val="between"/>
      </c:valAx>
      <c:spPr>
        <a:noFill/>
        <a:ln>
          <a:noFill/>
        </a:ln>
        <a:effectLst/>
      </c:spPr>
    </c:plotArea>
    <c:legend>
      <c:legendPos val="b"/>
      <c:layout>
        <c:manualLayout>
          <c:xMode val="edge"/>
          <c:yMode val="edge"/>
          <c:x val="6.496913580246913E-2"/>
          <c:y val="0.90888026155693846"/>
          <c:w val="0.812962962962963"/>
          <c:h val="5.323769450477159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599ED2-C92A-1245-ADE7-8C2CA966D21F}" type="doc">
      <dgm:prSet loTypeId="urn:microsoft.com/office/officeart/2005/8/layout/lProcess2" loCatId="" qsTypeId="urn:microsoft.com/office/officeart/2005/8/quickstyle/3D4" qsCatId="3D" csTypeId="urn:microsoft.com/office/officeart/2005/8/colors/accent4_5" csCatId="accent4" phldr="1"/>
      <dgm:spPr/>
      <dgm:t>
        <a:bodyPr/>
        <a:lstStyle/>
        <a:p>
          <a:endParaRPr lang="en-US"/>
        </a:p>
      </dgm:t>
    </dgm:pt>
    <dgm:pt modelId="{B2873A3B-D6CE-E141-97D1-5D2F6F67C724}">
      <dgm:prSet phldrT="[Text]" custT="1"/>
      <dgm:spPr>
        <a:solidFill>
          <a:srgbClr val="00A085"/>
        </a:solidFill>
      </dgm:spPr>
      <dgm: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WHO</a:t>
          </a:r>
        </a:p>
      </dgm:t>
    </dgm:pt>
    <dgm:pt modelId="{A64048BA-61FE-C54B-B42C-1A9A189C5FCE}" type="parTrans" cxnId="{4F1C0621-45F0-CA40-BC83-4519745AC4EF}">
      <dgm:prSet/>
      <dgm:spPr/>
      <dgm:t>
        <a:bodyPr/>
        <a:lstStyle/>
        <a:p>
          <a:endParaRPr lang="en-US"/>
        </a:p>
      </dgm:t>
    </dgm:pt>
    <dgm:pt modelId="{D5D47F77-EDC7-6A4A-966D-120E989A8D22}" type="sibTrans" cxnId="{4F1C0621-45F0-CA40-BC83-4519745AC4EF}">
      <dgm:prSet/>
      <dgm:spPr/>
      <dgm:t>
        <a:bodyPr/>
        <a:lstStyle/>
        <a:p>
          <a:endParaRPr lang="en-US"/>
        </a:p>
      </dgm:t>
    </dgm:pt>
    <dgm:pt modelId="{EB7C9F92-3925-0345-A64E-FF25C82506C2}">
      <dgm:prSet phldrT="[Text]" custT="1"/>
      <dgm:spPr>
        <a:solidFill>
          <a:srgbClr val="CBCBCB"/>
        </a:solidFill>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NEED</a:t>
          </a:r>
        </a:p>
      </dgm:t>
    </dgm:pt>
    <dgm:pt modelId="{BCD2E1C5-0DB3-F343-9E24-6D97CAAE4254}" type="parTrans" cxnId="{F55EDCD1-B402-A244-8872-D8CC23306621}">
      <dgm:prSet/>
      <dgm:spPr/>
      <dgm:t>
        <a:bodyPr/>
        <a:lstStyle/>
        <a:p>
          <a:endParaRPr lang="en-US"/>
        </a:p>
      </dgm:t>
    </dgm:pt>
    <dgm:pt modelId="{34C5F03B-9886-CE4B-8AFA-029CB9E48D2C}" type="sibTrans" cxnId="{F55EDCD1-B402-A244-8872-D8CC23306621}">
      <dgm:prSet/>
      <dgm:spPr/>
      <dgm:t>
        <a:bodyPr/>
        <a:lstStyle/>
        <a:p>
          <a:endParaRPr lang="en-US"/>
        </a:p>
      </dgm:t>
    </dgm:pt>
    <dgm:pt modelId="{34F9361A-EDCA-6C40-96BF-3D3733B39A5C}">
      <dgm:prSet phldrT="[Text]" custT="1"/>
      <dgm:spPr>
        <a:solidFill>
          <a:srgbClr val="00A085"/>
        </a:solidFill>
      </dgm:spPr>
      <dgm: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WHAT</a:t>
          </a:r>
        </a:p>
      </dgm:t>
    </dgm:pt>
    <dgm:pt modelId="{61773A09-36CA-4645-9964-C12E206C34D6}" type="parTrans" cxnId="{0A62DBCA-3E27-BA41-9A34-F453B7021C94}">
      <dgm:prSet/>
      <dgm:spPr/>
      <dgm:t>
        <a:bodyPr/>
        <a:lstStyle/>
        <a:p>
          <a:endParaRPr lang="en-US"/>
        </a:p>
      </dgm:t>
    </dgm:pt>
    <dgm:pt modelId="{2B062D01-7D42-AA45-AA3B-9249190DB4E0}" type="sibTrans" cxnId="{0A62DBCA-3E27-BA41-9A34-F453B7021C94}">
      <dgm:prSet/>
      <dgm:spPr/>
      <dgm:t>
        <a:bodyPr/>
        <a:lstStyle/>
        <a:p>
          <a:endParaRPr lang="en-US"/>
        </a:p>
      </dgm:t>
    </dgm:pt>
    <dgm:pt modelId="{7AF6CB37-7994-D641-8E5D-A7B287A3CB14}">
      <dgm:prSet phldrT="[Text]" custT="1"/>
      <dgm:spPr>
        <a:solidFill>
          <a:srgbClr val="CBCBCB"/>
        </a:solidFill>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RESPONSIVITY</a:t>
          </a:r>
        </a:p>
      </dgm:t>
    </dgm:pt>
    <dgm:pt modelId="{82F35D4E-5307-B844-A223-589079C32941}" type="parTrans" cxnId="{E7E87E74-0262-5248-B403-DA0579A19768}">
      <dgm:prSet/>
      <dgm:spPr/>
      <dgm:t>
        <a:bodyPr/>
        <a:lstStyle/>
        <a:p>
          <a:endParaRPr lang="en-US"/>
        </a:p>
      </dgm:t>
    </dgm:pt>
    <dgm:pt modelId="{06837AA7-121F-8E41-9E25-C46FED910302}" type="sibTrans" cxnId="{E7E87E74-0262-5248-B403-DA0579A19768}">
      <dgm:prSet/>
      <dgm:spPr/>
      <dgm:t>
        <a:bodyPr/>
        <a:lstStyle/>
        <a:p>
          <a:endParaRPr lang="en-US"/>
        </a:p>
      </dgm:t>
    </dgm:pt>
    <dgm:pt modelId="{33471148-B859-8D45-901D-D8D245390E23}">
      <dgm:prSet phldrT="[Text]" custT="1"/>
      <dgm:spPr>
        <a:solidFill>
          <a:srgbClr val="00A085"/>
        </a:solidFill>
      </dgm:spPr>
      <dgm: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HOW</a:t>
          </a:r>
        </a:p>
      </dgm:t>
    </dgm:pt>
    <dgm:pt modelId="{E77438FB-D451-AB46-87CF-9AA89802CB28}" type="parTrans" cxnId="{CCB19D71-D46A-7F41-AE0D-8C1BCC789E35}">
      <dgm:prSet/>
      <dgm:spPr/>
      <dgm:t>
        <a:bodyPr/>
        <a:lstStyle/>
        <a:p>
          <a:endParaRPr lang="en-US"/>
        </a:p>
      </dgm:t>
    </dgm:pt>
    <dgm:pt modelId="{88A03EB4-148D-1D4B-8B66-68D1D24ACB04}" type="sibTrans" cxnId="{CCB19D71-D46A-7F41-AE0D-8C1BCC789E35}">
      <dgm:prSet/>
      <dgm:spPr/>
      <dgm:t>
        <a:bodyPr/>
        <a:lstStyle/>
        <a:p>
          <a:endParaRPr lang="en-US"/>
        </a:p>
      </dgm:t>
    </dgm:pt>
    <dgm:pt modelId="{AF6E3FB6-3B65-EE45-A545-9B27FE8DECC1}">
      <dgm:prSet phldrT="[Text]" custT="1"/>
      <dgm:spPr>
        <a:solidFill>
          <a:srgbClr val="CBCBCB"/>
        </a:solidFill>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RISK</a:t>
          </a:r>
        </a:p>
      </dgm:t>
    </dgm:pt>
    <dgm:pt modelId="{B667A3CB-BC42-CE44-B70F-C113CA329A41}" type="sibTrans" cxnId="{FB4E13BB-9CE6-7D4F-9634-AF2D0C4BC474}">
      <dgm:prSet/>
      <dgm:spPr/>
      <dgm:t>
        <a:bodyPr/>
        <a:lstStyle/>
        <a:p>
          <a:endParaRPr lang="en-US"/>
        </a:p>
      </dgm:t>
    </dgm:pt>
    <dgm:pt modelId="{B33492F8-E0A4-1144-9595-8180C0AF8AD8}" type="parTrans" cxnId="{FB4E13BB-9CE6-7D4F-9634-AF2D0C4BC474}">
      <dgm:prSet/>
      <dgm:spPr/>
      <dgm:t>
        <a:bodyPr/>
        <a:lstStyle/>
        <a:p>
          <a:endParaRPr lang="en-US"/>
        </a:p>
      </dgm:t>
    </dgm:pt>
    <dgm:pt modelId="{FD97BDB0-901B-9641-9343-493B7CE21070}" type="pres">
      <dgm:prSet presAssocID="{0C599ED2-C92A-1245-ADE7-8C2CA966D21F}" presName="theList" presStyleCnt="0">
        <dgm:presLayoutVars>
          <dgm:dir/>
          <dgm:animLvl val="lvl"/>
          <dgm:resizeHandles val="exact"/>
        </dgm:presLayoutVars>
      </dgm:prSet>
      <dgm:spPr/>
      <dgm:t>
        <a:bodyPr/>
        <a:lstStyle/>
        <a:p>
          <a:endParaRPr lang="en-US"/>
        </a:p>
      </dgm:t>
    </dgm:pt>
    <dgm:pt modelId="{1420DF90-1C1B-BF48-8EBD-5E5D1182A576}" type="pres">
      <dgm:prSet presAssocID="{AF6E3FB6-3B65-EE45-A545-9B27FE8DECC1}" presName="compNode" presStyleCnt="0"/>
      <dgm:spPr/>
    </dgm:pt>
    <dgm:pt modelId="{28992266-5C9E-D041-A9DD-190F324C0F46}" type="pres">
      <dgm:prSet presAssocID="{AF6E3FB6-3B65-EE45-A545-9B27FE8DECC1}" presName="aNode" presStyleLbl="bgShp" presStyleIdx="0" presStyleCnt="3" custLinFactNeighborX="-6156" custLinFactNeighborY="9081"/>
      <dgm:spPr/>
      <dgm:t>
        <a:bodyPr/>
        <a:lstStyle/>
        <a:p>
          <a:endParaRPr lang="en-US"/>
        </a:p>
      </dgm:t>
    </dgm:pt>
    <dgm:pt modelId="{991BAEA8-D944-214C-A43B-16190DD5C1FE}" type="pres">
      <dgm:prSet presAssocID="{AF6E3FB6-3B65-EE45-A545-9B27FE8DECC1}" presName="textNode" presStyleLbl="bgShp" presStyleIdx="0" presStyleCnt="3"/>
      <dgm:spPr/>
      <dgm:t>
        <a:bodyPr/>
        <a:lstStyle/>
        <a:p>
          <a:endParaRPr lang="en-US"/>
        </a:p>
      </dgm:t>
    </dgm:pt>
    <dgm:pt modelId="{E6A81F8C-1FCD-8D41-9604-3188E7E67D79}" type="pres">
      <dgm:prSet presAssocID="{AF6E3FB6-3B65-EE45-A545-9B27FE8DECC1}" presName="compChildNode" presStyleCnt="0"/>
      <dgm:spPr/>
    </dgm:pt>
    <dgm:pt modelId="{DBEFEFF2-3535-314C-B87E-DAF79E2D9533}" type="pres">
      <dgm:prSet presAssocID="{AF6E3FB6-3B65-EE45-A545-9B27FE8DECC1}" presName="theInnerList" presStyleCnt="0"/>
      <dgm:spPr/>
    </dgm:pt>
    <dgm:pt modelId="{EC790F5F-866A-654A-BE47-A3FAFA003B02}" type="pres">
      <dgm:prSet presAssocID="{B2873A3B-D6CE-E141-97D1-5D2F6F67C724}" presName="childNode" presStyleLbl="node1" presStyleIdx="0" presStyleCnt="3" custLinFactNeighborX="-902">
        <dgm:presLayoutVars>
          <dgm:bulletEnabled val="1"/>
        </dgm:presLayoutVars>
      </dgm:prSet>
      <dgm:spPr/>
      <dgm:t>
        <a:bodyPr/>
        <a:lstStyle/>
        <a:p>
          <a:endParaRPr lang="en-US"/>
        </a:p>
      </dgm:t>
    </dgm:pt>
    <dgm:pt modelId="{D188E8C6-A9AD-BB4D-9382-4986F685C057}" type="pres">
      <dgm:prSet presAssocID="{AF6E3FB6-3B65-EE45-A545-9B27FE8DECC1}" presName="aSpace" presStyleCnt="0"/>
      <dgm:spPr/>
    </dgm:pt>
    <dgm:pt modelId="{35F0A0D6-5F3A-2045-8C6C-D88B4DFF628A}" type="pres">
      <dgm:prSet presAssocID="{EB7C9F92-3925-0345-A64E-FF25C82506C2}" presName="compNode" presStyleCnt="0"/>
      <dgm:spPr/>
    </dgm:pt>
    <dgm:pt modelId="{DA2CC64E-F3C1-0B41-B18D-554979BF24AD}" type="pres">
      <dgm:prSet presAssocID="{EB7C9F92-3925-0345-A64E-FF25C82506C2}" presName="aNode" presStyleLbl="bgShp" presStyleIdx="1" presStyleCnt="3"/>
      <dgm:spPr/>
      <dgm:t>
        <a:bodyPr/>
        <a:lstStyle/>
        <a:p>
          <a:endParaRPr lang="en-US"/>
        </a:p>
      </dgm:t>
    </dgm:pt>
    <dgm:pt modelId="{1E012D20-E272-FB4A-8EC0-5F1169B59456}" type="pres">
      <dgm:prSet presAssocID="{EB7C9F92-3925-0345-A64E-FF25C82506C2}" presName="textNode" presStyleLbl="bgShp" presStyleIdx="1" presStyleCnt="3"/>
      <dgm:spPr/>
      <dgm:t>
        <a:bodyPr/>
        <a:lstStyle/>
        <a:p>
          <a:endParaRPr lang="en-US"/>
        </a:p>
      </dgm:t>
    </dgm:pt>
    <dgm:pt modelId="{B6C38EAB-3E05-2044-9D53-E179D9239909}" type="pres">
      <dgm:prSet presAssocID="{EB7C9F92-3925-0345-A64E-FF25C82506C2}" presName="compChildNode" presStyleCnt="0"/>
      <dgm:spPr/>
    </dgm:pt>
    <dgm:pt modelId="{837CFBCF-7882-3A44-93B1-D52C3C387699}" type="pres">
      <dgm:prSet presAssocID="{EB7C9F92-3925-0345-A64E-FF25C82506C2}" presName="theInnerList" presStyleCnt="0"/>
      <dgm:spPr/>
    </dgm:pt>
    <dgm:pt modelId="{312955B5-672D-9548-8786-2BC7AD678B0C}" type="pres">
      <dgm:prSet presAssocID="{34F9361A-EDCA-6C40-96BF-3D3733B39A5C}" presName="childNode" presStyleLbl="node1" presStyleIdx="1" presStyleCnt="3">
        <dgm:presLayoutVars>
          <dgm:bulletEnabled val="1"/>
        </dgm:presLayoutVars>
      </dgm:prSet>
      <dgm:spPr/>
      <dgm:t>
        <a:bodyPr/>
        <a:lstStyle/>
        <a:p>
          <a:endParaRPr lang="en-US"/>
        </a:p>
      </dgm:t>
    </dgm:pt>
    <dgm:pt modelId="{CE0532E2-5678-EC48-B7C4-638D5D27739F}" type="pres">
      <dgm:prSet presAssocID="{EB7C9F92-3925-0345-A64E-FF25C82506C2}" presName="aSpace" presStyleCnt="0"/>
      <dgm:spPr/>
    </dgm:pt>
    <dgm:pt modelId="{05E58604-464E-0345-AC72-6A19F72884FA}" type="pres">
      <dgm:prSet presAssocID="{7AF6CB37-7994-D641-8E5D-A7B287A3CB14}" presName="compNode" presStyleCnt="0"/>
      <dgm:spPr/>
    </dgm:pt>
    <dgm:pt modelId="{641F1520-6D82-4C4A-8BF1-73AD441EFC82}" type="pres">
      <dgm:prSet presAssocID="{7AF6CB37-7994-D641-8E5D-A7B287A3CB14}" presName="aNode" presStyleLbl="bgShp" presStyleIdx="2" presStyleCnt="3"/>
      <dgm:spPr/>
      <dgm:t>
        <a:bodyPr/>
        <a:lstStyle/>
        <a:p>
          <a:endParaRPr lang="en-US"/>
        </a:p>
      </dgm:t>
    </dgm:pt>
    <dgm:pt modelId="{0E793DB0-CA81-4B42-BFDC-CDC220884693}" type="pres">
      <dgm:prSet presAssocID="{7AF6CB37-7994-D641-8E5D-A7B287A3CB14}" presName="textNode" presStyleLbl="bgShp" presStyleIdx="2" presStyleCnt="3"/>
      <dgm:spPr/>
      <dgm:t>
        <a:bodyPr/>
        <a:lstStyle/>
        <a:p>
          <a:endParaRPr lang="en-US"/>
        </a:p>
      </dgm:t>
    </dgm:pt>
    <dgm:pt modelId="{41769EBF-A8D5-8F4A-8A7E-0C79AF59BACD}" type="pres">
      <dgm:prSet presAssocID="{7AF6CB37-7994-D641-8E5D-A7B287A3CB14}" presName="compChildNode" presStyleCnt="0"/>
      <dgm:spPr/>
    </dgm:pt>
    <dgm:pt modelId="{7B7F95CB-0375-D849-830D-455E087704BD}" type="pres">
      <dgm:prSet presAssocID="{7AF6CB37-7994-D641-8E5D-A7B287A3CB14}" presName="theInnerList" presStyleCnt="0"/>
      <dgm:spPr/>
    </dgm:pt>
    <dgm:pt modelId="{F832C8F9-4404-4D4E-9311-3709863F3D1E}" type="pres">
      <dgm:prSet presAssocID="{33471148-B859-8D45-901D-D8D245390E23}" presName="childNode" presStyleLbl="node1" presStyleIdx="2" presStyleCnt="3">
        <dgm:presLayoutVars>
          <dgm:bulletEnabled val="1"/>
        </dgm:presLayoutVars>
      </dgm:prSet>
      <dgm:spPr/>
      <dgm:t>
        <a:bodyPr/>
        <a:lstStyle/>
        <a:p>
          <a:endParaRPr lang="en-US"/>
        </a:p>
      </dgm:t>
    </dgm:pt>
  </dgm:ptLst>
  <dgm:cxnLst>
    <dgm:cxn modelId="{731C5851-4CB2-FB43-9020-AB069A6DB46C}" type="presOf" srcId="{EB7C9F92-3925-0345-A64E-FF25C82506C2}" destId="{1E012D20-E272-FB4A-8EC0-5F1169B59456}" srcOrd="1" destOrd="0" presId="urn:microsoft.com/office/officeart/2005/8/layout/lProcess2"/>
    <dgm:cxn modelId="{91AD656F-6FFE-E841-B42A-1CD29E4B3CE5}" type="presOf" srcId="{33471148-B859-8D45-901D-D8D245390E23}" destId="{F832C8F9-4404-4D4E-9311-3709863F3D1E}" srcOrd="0" destOrd="0" presId="urn:microsoft.com/office/officeart/2005/8/layout/lProcess2"/>
    <dgm:cxn modelId="{FB4E13BB-9CE6-7D4F-9634-AF2D0C4BC474}" srcId="{0C599ED2-C92A-1245-ADE7-8C2CA966D21F}" destId="{AF6E3FB6-3B65-EE45-A545-9B27FE8DECC1}" srcOrd="0" destOrd="0" parTransId="{B33492F8-E0A4-1144-9595-8180C0AF8AD8}" sibTransId="{B667A3CB-BC42-CE44-B70F-C113CA329A41}"/>
    <dgm:cxn modelId="{2025A68D-B196-3C41-93B7-B0FAA96452BB}" type="presOf" srcId="{7AF6CB37-7994-D641-8E5D-A7B287A3CB14}" destId="{641F1520-6D82-4C4A-8BF1-73AD441EFC82}" srcOrd="0" destOrd="0" presId="urn:microsoft.com/office/officeart/2005/8/layout/lProcess2"/>
    <dgm:cxn modelId="{BF69C5DD-2679-354A-A7CA-3BCF28449728}" type="presOf" srcId="{EB7C9F92-3925-0345-A64E-FF25C82506C2}" destId="{DA2CC64E-F3C1-0B41-B18D-554979BF24AD}" srcOrd="0" destOrd="0" presId="urn:microsoft.com/office/officeart/2005/8/layout/lProcess2"/>
    <dgm:cxn modelId="{CBDA9319-DD7A-AE41-AA0F-3E542A6EFE25}" type="presOf" srcId="{AF6E3FB6-3B65-EE45-A545-9B27FE8DECC1}" destId="{28992266-5C9E-D041-A9DD-190F324C0F46}" srcOrd="0" destOrd="0" presId="urn:microsoft.com/office/officeart/2005/8/layout/lProcess2"/>
    <dgm:cxn modelId="{4F1C0621-45F0-CA40-BC83-4519745AC4EF}" srcId="{AF6E3FB6-3B65-EE45-A545-9B27FE8DECC1}" destId="{B2873A3B-D6CE-E141-97D1-5D2F6F67C724}" srcOrd="0" destOrd="0" parTransId="{A64048BA-61FE-C54B-B42C-1A9A189C5FCE}" sibTransId="{D5D47F77-EDC7-6A4A-966D-120E989A8D22}"/>
    <dgm:cxn modelId="{E7E87E74-0262-5248-B403-DA0579A19768}" srcId="{0C599ED2-C92A-1245-ADE7-8C2CA966D21F}" destId="{7AF6CB37-7994-D641-8E5D-A7B287A3CB14}" srcOrd="2" destOrd="0" parTransId="{82F35D4E-5307-B844-A223-589079C32941}" sibTransId="{06837AA7-121F-8E41-9E25-C46FED910302}"/>
    <dgm:cxn modelId="{C4CA303B-580A-C04B-B6BD-CAA9281227EE}" type="presOf" srcId="{B2873A3B-D6CE-E141-97D1-5D2F6F67C724}" destId="{EC790F5F-866A-654A-BE47-A3FAFA003B02}" srcOrd="0" destOrd="0" presId="urn:microsoft.com/office/officeart/2005/8/layout/lProcess2"/>
    <dgm:cxn modelId="{E866A177-99DA-0D4F-AC7C-B75416EA085A}" type="presOf" srcId="{7AF6CB37-7994-D641-8E5D-A7B287A3CB14}" destId="{0E793DB0-CA81-4B42-BFDC-CDC220884693}" srcOrd="1" destOrd="0" presId="urn:microsoft.com/office/officeart/2005/8/layout/lProcess2"/>
    <dgm:cxn modelId="{8106ACDF-BB60-8B4F-8D39-83265A414EEB}" type="presOf" srcId="{0C599ED2-C92A-1245-ADE7-8C2CA966D21F}" destId="{FD97BDB0-901B-9641-9343-493B7CE21070}" srcOrd="0" destOrd="0" presId="urn:microsoft.com/office/officeart/2005/8/layout/lProcess2"/>
    <dgm:cxn modelId="{77BD3853-0D02-9144-BBD9-276FDC76262E}" type="presOf" srcId="{34F9361A-EDCA-6C40-96BF-3D3733B39A5C}" destId="{312955B5-672D-9548-8786-2BC7AD678B0C}" srcOrd="0" destOrd="0" presId="urn:microsoft.com/office/officeart/2005/8/layout/lProcess2"/>
    <dgm:cxn modelId="{0A62DBCA-3E27-BA41-9A34-F453B7021C94}" srcId="{EB7C9F92-3925-0345-A64E-FF25C82506C2}" destId="{34F9361A-EDCA-6C40-96BF-3D3733B39A5C}" srcOrd="0" destOrd="0" parTransId="{61773A09-36CA-4645-9964-C12E206C34D6}" sibTransId="{2B062D01-7D42-AA45-AA3B-9249190DB4E0}"/>
    <dgm:cxn modelId="{F55EDCD1-B402-A244-8872-D8CC23306621}" srcId="{0C599ED2-C92A-1245-ADE7-8C2CA966D21F}" destId="{EB7C9F92-3925-0345-A64E-FF25C82506C2}" srcOrd="1" destOrd="0" parTransId="{BCD2E1C5-0DB3-F343-9E24-6D97CAAE4254}" sibTransId="{34C5F03B-9886-CE4B-8AFA-029CB9E48D2C}"/>
    <dgm:cxn modelId="{2647D839-447E-5F48-918A-ED34C2C8FBDA}" type="presOf" srcId="{AF6E3FB6-3B65-EE45-A545-9B27FE8DECC1}" destId="{991BAEA8-D944-214C-A43B-16190DD5C1FE}" srcOrd="1" destOrd="0" presId="urn:microsoft.com/office/officeart/2005/8/layout/lProcess2"/>
    <dgm:cxn modelId="{CCB19D71-D46A-7F41-AE0D-8C1BCC789E35}" srcId="{7AF6CB37-7994-D641-8E5D-A7B287A3CB14}" destId="{33471148-B859-8D45-901D-D8D245390E23}" srcOrd="0" destOrd="0" parTransId="{E77438FB-D451-AB46-87CF-9AA89802CB28}" sibTransId="{88A03EB4-148D-1D4B-8B66-68D1D24ACB04}"/>
    <dgm:cxn modelId="{790E72B6-2B11-0E43-8CE8-E5B5AB64E018}" type="presParOf" srcId="{FD97BDB0-901B-9641-9343-493B7CE21070}" destId="{1420DF90-1C1B-BF48-8EBD-5E5D1182A576}" srcOrd="0" destOrd="0" presId="urn:microsoft.com/office/officeart/2005/8/layout/lProcess2"/>
    <dgm:cxn modelId="{FE73CB04-E966-9140-82C1-91643E836607}" type="presParOf" srcId="{1420DF90-1C1B-BF48-8EBD-5E5D1182A576}" destId="{28992266-5C9E-D041-A9DD-190F324C0F46}" srcOrd="0" destOrd="0" presId="urn:microsoft.com/office/officeart/2005/8/layout/lProcess2"/>
    <dgm:cxn modelId="{08640930-35DD-8745-A4EA-882274E73124}" type="presParOf" srcId="{1420DF90-1C1B-BF48-8EBD-5E5D1182A576}" destId="{991BAEA8-D944-214C-A43B-16190DD5C1FE}" srcOrd="1" destOrd="0" presId="urn:microsoft.com/office/officeart/2005/8/layout/lProcess2"/>
    <dgm:cxn modelId="{BC04FC43-E1FC-BE4B-B0E0-93685B865CE0}" type="presParOf" srcId="{1420DF90-1C1B-BF48-8EBD-5E5D1182A576}" destId="{E6A81F8C-1FCD-8D41-9604-3188E7E67D79}" srcOrd="2" destOrd="0" presId="urn:microsoft.com/office/officeart/2005/8/layout/lProcess2"/>
    <dgm:cxn modelId="{DA22D7BA-F91E-DC44-95A6-2C72E7029C0B}" type="presParOf" srcId="{E6A81F8C-1FCD-8D41-9604-3188E7E67D79}" destId="{DBEFEFF2-3535-314C-B87E-DAF79E2D9533}" srcOrd="0" destOrd="0" presId="urn:microsoft.com/office/officeart/2005/8/layout/lProcess2"/>
    <dgm:cxn modelId="{3000E5DD-7248-144E-9493-F77ECD04CC34}" type="presParOf" srcId="{DBEFEFF2-3535-314C-B87E-DAF79E2D9533}" destId="{EC790F5F-866A-654A-BE47-A3FAFA003B02}" srcOrd="0" destOrd="0" presId="urn:microsoft.com/office/officeart/2005/8/layout/lProcess2"/>
    <dgm:cxn modelId="{15E4F1B6-74BC-C040-93AF-13E2CCB8BFB6}" type="presParOf" srcId="{FD97BDB0-901B-9641-9343-493B7CE21070}" destId="{D188E8C6-A9AD-BB4D-9382-4986F685C057}" srcOrd="1" destOrd="0" presId="urn:microsoft.com/office/officeart/2005/8/layout/lProcess2"/>
    <dgm:cxn modelId="{E5A329CB-3F1B-0A45-B617-87AB42158B54}" type="presParOf" srcId="{FD97BDB0-901B-9641-9343-493B7CE21070}" destId="{35F0A0D6-5F3A-2045-8C6C-D88B4DFF628A}" srcOrd="2" destOrd="0" presId="urn:microsoft.com/office/officeart/2005/8/layout/lProcess2"/>
    <dgm:cxn modelId="{DA37D7D5-1D6C-1D4C-8A2B-1BFF09752E24}" type="presParOf" srcId="{35F0A0D6-5F3A-2045-8C6C-D88B4DFF628A}" destId="{DA2CC64E-F3C1-0B41-B18D-554979BF24AD}" srcOrd="0" destOrd="0" presId="urn:microsoft.com/office/officeart/2005/8/layout/lProcess2"/>
    <dgm:cxn modelId="{C50445B3-E271-5B49-844B-BBCCB6F65E7D}" type="presParOf" srcId="{35F0A0D6-5F3A-2045-8C6C-D88B4DFF628A}" destId="{1E012D20-E272-FB4A-8EC0-5F1169B59456}" srcOrd="1" destOrd="0" presId="urn:microsoft.com/office/officeart/2005/8/layout/lProcess2"/>
    <dgm:cxn modelId="{083EED30-6293-5B4F-AED7-B5C2A3948696}" type="presParOf" srcId="{35F0A0D6-5F3A-2045-8C6C-D88B4DFF628A}" destId="{B6C38EAB-3E05-2044-9D53-E179D9239909}" srcOrd="2" destOrd="0" presId="urn:microsoft.com/office/officeart/2005/8/layout/lProcess2"/>
    <dgm:cxn modelId="{E7AC179F-0B3B-4A45-B6DB-8E0028B15FCE}" type="presParOf" srcId="{B6C38EAB-3E05-2044-9D53-E179D9239909}" destId="{837CFBCF-7882-3A44-93B1-D52C3C387699}" srcOrd="0" destOrd="0" presId="urn:microsoft.com/office/officeart/2005/8/layout/lProcess2"/>
    <dgm:cxn modelId="{720BD81E-192E-A644-8484-4E4F6C3706C2}" type="presParOf" srcId="{837CFBCF-7882-3A44-93B1-D52C3C387699}" destId="{312955B5-672D-9548-8786-2BC7AD678B0C}" srcOrd="0" destOrd="0" presId="urn:microsoft.com/office/officeart/2005/8/layout/lProcess2"/>
    <dgm:cxn modelId="{C9A56057-25C1-B94E-94AB-EEC7AF6CC597}" type="presParOf" srcId="{FD97BDB0-901B-9641-9343-493B7CE21070}" destId="{CE0532E2-5678-EC48-B7C4-638D5D27739F}" srcOrd="3" destOrd="0" presId="urn:microsoft.com/office/officeart/2005/8/layout/lProcess2"/>
    <dgm:cxn modelId="{DB1F943A-916E-854A-BB60-492547C05861}" type="presParOf" srcId="{FD97BDB0-901B-9641-9343-493B7CE21070}" destId="{05E58604-464E-0345-AC72-6A19F72884FA}" srcOrd="4" destOrd="0" presId="urn:microsoft.com/office/officeart/2005/8/layout/lProcess2"/>
    <dgm:cxn modelId="{021FA853-C05C-694A-AD50-E48D2BE4BE7F}" type="presParOf" srcId="{05E58604-464E-0345-AC72-6A19F72884FA}" destId="{641F1520-6D82-4C4A-8BF1-73AD441EFC82}" srcOrd="0" destOrd="0" presId="urn:microsoft.com/office/officeart/2005/8/layout/lProcess2"/>
    <dgm:cxn modelId="{2BAA004C-4E4F-BF43-8ED9-5FA4B8858AD2}" type="presParOf" srcId="{05E58604-464E-0345-AC72-6A19F72884FA}" destId="{0E793DB0-CA81-4B42-BFDC-CDC220884693}" srcOrd="1" destOrd="0" presId="urn:microsoft.com/office/officeart/2005/8/layout/lProcess2"/>
    <dgm:cxn modelId="{66C42C07-6E32-8A4A-A412-66793AA94B54}" type="presParOf" srcId="{05E58604-464E-0345-AC72-6A19F72884FA}" destId="{41769EBF-A8D5-8F4A-8A7E-0C79AF59BACD}" srcOrd="2" destOrd="0" presId="urn:microsoft.com/office/officeart/2005/8/layout/lProcess2"/>
    <dgm:cxn modelId="{79D2C632-4829-1140-9201-C152EA6E00F5}" type="presParOf" srcId="{41769EBF-A8D5-8F4A-8A7E-0C79AF59BACD}" destId="{7B7F95CB-0375-D849-830D-455E087704BD}" srcOrd="0" destOrd="0" presId="urn:microsoft.com/office/officeart/2005/8/layout/lProcess2"/>
    <dgm:cxn modelId="{AC53A8AC-9F6B-D74B-B5B1-1E284A496EAD}" type="presParOf" srcId="{7B7F95CB-0375-D849-830D-455E087704BD}" destId="{F832C8F9-4404-4D4E-9311-3709863F3D1E}"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599ED2-C92A-1245-ADE7-8C2CA966D21F}" type="doc">
      <dgm:prSet loTypeId="urn:microsoft.com/office/officeart/2005/8/layout/lProcess2" loCatId="" qsTypeId="urn:microsoft.com/office/officeart/2005/8/quickstyle/3D4" qsCatId="3D" csTypeId="urn:microsoft.com/office/officeart/2005/8/colors/accent4_5" csCatId="accent4" phldr="1"/>
      <dgm:spPr/>
      <dgm:t>
        <a:bodyPr/>
        <a:lstStyle/>
        <a:p>
          <a:endParaRPr lang="en-US"/>
        </a:p>
      </dgm:t>
    </dgm:pt>
    <dgm:pt modelId="{EB7C9F92-3925-0345-A64E-FF25C82506C2}">
      <dgm:prSet phldrT="[Text]" custT="1"/>
      <dgm:spPr>
        <a:solidFill>
          <a:srgbClr val="CBCBCB"/>
        </a:solidFill>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NEED</a:t>
          </a:r>
        </a:p>
      </dgm:t>
    </dgm:pt>
    <dgm:pt modelId="{BCD2E1C5-0DB3-F343-9E24-6D97CAAE4254}" type="parTrans" cxnId="{F55EDCD1-B402-A244-8872-D8CC23306621}">
      <dgm:prSet/>
      <dgm:spPr/>
      <dgm:t>
        <a:bodyPr/>
        <a:lstStyle/>
        <a:p>
          <a:endParaRPr lang="en-US"/>
        </a:p>
      </dgm:t>
    </dgm:pt>
    <dgm:pt modelId="{34C5F03B-9886-CE4B-8AFA-029CB9E48D2C}" type="sibTrans" cxnId="{F55EDCD1-B402-A244-8872-D8CC23306621}">
      <dgm:prSet/>
      <dgm:spPr/>
      <dgm:t>
        <a:bodyPr/>
        <a:lstStyle/>
        <a:p>
          <a:endParaRPr lang="en-US"/>
        </a:p>
      </dgm:t>
    </dgm:pt>
    <dgm:pt modelId="{34F9361A-EDCA-6C40-96BF-3D3733B39A5C}">
      <dgm:prSet phldrT="[Text]" custT="1"/>
      <dgm:spPr>
        <a:solidFill>
          <a:srgbClr val="00A085"/>
        </a:solidFill>
      </dgm:spPr>
      <dgm: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WHAT</a:t>
          </a:r>
        </a:p>
      </dgm:t>
    </dgm:pt>
    <dgm:pt modelId="{61773A09-36CA-4645-9964-C12E206C34D6}" type="parTrans" cxnId="{0A62DBCA-3E27-BA41-9A34-F453B7021C94}">
      <dgm:prSet/>
      <dgm:spPr/>
      <dgm:t>
        <a:bodyPr/>
        <a:lstStyle/>
        <a:p>
          <a:endParaRPr lang="en-US"/>
        </a:p>
      </dgm:t>
    </dgm:pt>
    <dgm:pt modelId="{2B062D01-7D42-AA45-AA3B-9249190DB4E0}" type="sibTrans" cxnId="{0A62DBCA-3E27-BA41-9A34-F453B7021C94}">
      <dgm:prSet/>
      <dgm:spPr/>
      <dgm:t>
        <a:bodyPr/>
        <a:lstStyle/>
        <a:p>
          <a:endParaRPr lang="en-US"/>
        </a:p>
      </dgm:t>
    </dgm:pt>
    <dgm:pt modelId="{7AF6CB37-7994-D641-8E5D-A7B287A3CB14}">
      <dgm:prSet phldrT="[Text]" custT="1"/>
      <dgm:spPr>
        <a:solidFill>
          <a:srgbClr val="CBCBCB"/>
        </a:solidFill>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RESPONSIVITY</a:t>
          </a:r>
        </a:p>
      </dgm:t>
    </dgm:pt>
    <dgm:pt modelId="{82F35D4E-5307-B844-A223-589079C32941}" type="parTrans" cxnId="{E7E87E74-0262-5248-B403-DA0579A19768}">
      <dgm:prSet/>
      <dgm:spPr/>
      <dgm:t>
        <a:bodyPr/>
        <a:lstStyle/>
        <a:p>
          <a:endParaRPr lang="en-US"/>
        </a:p>
      </dgm:t>
    </dgm:pt>
    <dgm:pt modelId="{06837AA7-121F-8E41-9E25-C46FED910302}" type="sibTrans" cxnId="{E7E87E74-0262-5248-B403-DA0579A19768}">
      <dgm:prSet/>
      <dgm:spPr/>
      <dgm:t>
        <a:bodyPr/>
        <a:lstStyle/>
        <a:p>
          <a:endParaRPr lang="en-US"/>
        </a:p>
      </dgm:t>
    </dgm:pt>
    <dgm:pt modelId="{33471148-B859-8D45-901D-D8D245390E23}">
      <dgm:prSet phldrT="[Text]" custT="1"/>
      <dgm:spPr>
        <a:solidFill>
          <a:srgbClr val="00A085"/>
        </a:solidFill>
      </dgm:spPr>
      <dgm: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HOW</a:t>
          </a:r>
        </a:p>
      </dgm:t>
    </dgm:pt>
    <dgm:pt modelId="{E77438FB-D451-AB46-87CF-9AA89802CB28}" type="parTrans" cxnId="{CCB19D71-D46A-7F41-AE0D-8C1BCC789E35}">
      <dgm:prSet/>
      <dgm:spPr/>
      <dgm:t>
        <a:bodyPr/>
        <a:lstStyle/>
        <a:p>
          <a:endParaRPr lang="en-US"/>
        </a:p>
      </dgm:t>
    </dgm:pt>
    <dgm:pt modelId="{88A03EB4-148D-1D4B-8B66-68D1D24ACB04}" type="sibTrans" cxnId="{CCB19D71-D46A-7F41-AE0D-8C1BCC789E35}">
      <dgm:prSet/>
      <dgm:spPr/>
      <dgm:t>
        <a:bodyPr/>
        <a:lstStyle/>
        <a:p>
          <a:endParaRPr lang="en-US"/>
        </a:p>
      </dgm:t>
    </dgm:pt>
    <dgm:pt modelId="{AF6E3FB6-3B65-EE45-A545-9B27FE8DECC1}">
      <dgm:prSet phldrT="[Text]" custT="1"/>
      <dgm:spPr>
        <a:solidFill>
          <a:srgbClr val="313F48"/>
        </a:solidFill>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RISK</a:t>
          </a:r>
        </a:p>
      </dgm:t>
    </dgm:pt>
    <dgm:pt modelId="{B667A3CB-BC42-CE44-B70F-C113CA329A41}" type="sibTrans" cxnId="{FB4E13BB-9CE6-7D4F-9634-AF2D0C4BC474}">
      <dgm:prSet/>
      <dgm:spPr/>
      <dgm:t>
        <a:bodyPr/>
        <a:lstStyle/>
        <a:p>
          <a:endParaRPr lang="en-US"/>
        </a:p>
      </dgm:t>
    </dgm:pt>
    <dgm:pt modelId="{B33492F8-E0A4-1144-9595-8180C0AF8AD8}" type="parTrans" cxnId="{FB4E13BB-9CE6-7D4F-9634-AF2D0C4BC474}">
      <dgm:prSet/>
      <dgm:spPr/>
      <dgm:t>
        <a:bodyPr/>
        <a:lstStyle/>
        <a:p>
          <a:endParaRPr lang="en-US"/>
        </a:p>
      </dgm:t>
    </dgm:pt>
    <dgm:pt modelId="{B2873A3B-D6CE-E141-97D1-5D2F6F67C724}">
      <dgm:prSet phldrT="[Text]" custT="1"/>
      <dgm:spPr>
        <a:solidFill>
          <a:srgbClr val="00A085"/>
        </a:solidFill>
      </dgm:spPr>
      <dgm: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WHO</a:t>
          </a:r>
        </a:p>
      </dgm:t>
    </dgm:pt>
    <dgm:pt modelId="{D5D47F77-EDC7-6A4A-966D-120E989A8D22}" type="sibTrans" cxnId="{4F1C0621-45F0-CA40-BC83-4519745AC4EF}">
      <dgm:prSet/>
      <dgm:spPr/>
      <dgm:t>
        <a:bodyPr/>
        <a:lstStyle/>
        <a:p>
          <a:endParaRPr lang="en-US"/>
        </a:p>
      </dgm:t>
    </dgm:pt>
    <dgm:pt modelId="{A64048BA-61FE-C54B-B42C-1A9A189C5FCE}" type="parTrans" cxnId="{4F1C0621-45F0-CA40-BC83-4519745AC4EF}">
      <dgm:prSet/>
      <dgm:spPr/>
      <dgm:t>
        <a:bodyPr/>
        <a:lstStyle/>
        <a:p>
          <a:endParaRPr lang="en-US"/>
        </a:p>
      </dgm:t>
    </dgm:pt>
    <dgm:pt modelId="{FD97BDB0-901B-9641-9343-493B7CE21070}" type="pres">
      <dgm:prSet presAssocID="{0C599ED2-C92A-1245-ADE7-8C2CA966D21F}" presName="theList" presStyleCnt="0">
        <dgm:presLayoutVars>
          <dgm:dir/>
          <dgm:animLvl val="lvl"/>
          <dgm:resizeHandles val="exact"/>
        </dgm:presLayoutVars>
      </dgm:prSet>
      <dgm:spPr/>
      <dgm:t>
        <a:bodyPr/>
        <a:lstStyle/>
        <a:p>
          <a:endParaRPr lang="en-US"/>
        </a:p>
      </dgm:t>
    </dgm:pt>
    <dgm:pt modelId="{1420DF90-1C1B-BF48-8EBD-5E5D1182A576}" type="pres">
      <dgm:prSet presAssocID="{AF6E3FB6-3B65-EE45-A545-9B27FE8DECC1}" presName="compNode" presStyleCnt="0"/>
      <dgm:spPr/>
    </dgm:pt>
    <dgm:pt modelId="{28992266-5C9E-D041-A9DD-190F324C0F46}" type="pres">
      <dgm:prSet presAssocID="{AF6E3FB6-3B65-EE45-A545-9B27FE8DECC1}" presName="aNode" presStyleLbl="bgShp" presStyleIdx="0" presStyleCnt="3" custLinFactNeighborX="-6156" custLinFactNeighborY="9081"/>
      <dgm:spPr/>
      <dgm:t>
        <a:bodyPr/>
        <a:lstStyle/>
        <a:p>
          <a:endParaRPr lang="en-US"/>
        </a:p>
      </dgm:t>
    </dgm:pt>
    <dgm:pt modelId="{991BAEA8-D944-214C-A43B-16190DD5C1FE}" type="pres">
      <dgm:prSet presAssocID="{AF6E3FB6-3B65-EE45-A545-9B27FE8DECC1}" presName="textNode" presStyleLbl="bgShp" presStyleIdx="0" presStyleCnt="3"/>
      <dgm:spPr/>
      <dgm:t>
        <a:bodyPr/>
        <a:lstStyle/>
        <a:p>
          <a:endParaRPr lang="en-US"/>
        </a:p>
      </dgm:t>
    </dgm:pt>
    <dgm:pt modelId="{E6A81F8C-1FCD-8D41-9604-3188E7E67D79}" type="pres">
      <dgm:prSet presAssocID="{AF6E3FB6-3B65-EE45-A545-9B27FE8DECC1}" presName="compChildNode" presStyleCnt="0"/>
      <dgm:spPr/>
    </dgm:pt>
    <dgm:pt modelId="{DBEFEFF2-3535-314C-B87E-DAF79E2D9533}" type="pres">
      <dgm:prSet presAssocID="{AF6E3FB6-3B65-EE45-A545-9B27FE8DECC1}" presName="theInnerList" presStyleCnt="0"/>
      <dgm:spPr/>
    </dgm:pt>
    <dgm:pt modelId="{EC790F5F-866A-654A-BE47-A3FAFA003B02}" type="pres">
      <dgm:prSet presAssocID="{B2873A3B-D6CE-E141-97D1-5D2F6F67C724}" presName="childNode" presStyleLbl="node1" presStyleIdx="0" presStyleCnt="3" custLinFactNeighborX="-902">
        <dgm:presLayoutVars>
          <dgm:bulletEnabled val="1"/>
        </dgm:presLayoutVars>
      </dgm:prSet>
      <dgm:spPr/>
      <dgm:t>
        <a:bodyPr/>
        <a:lstStyle/>
        <a:p>
          <a:endParaRPr lang="en-US"/>
        </a:p>
      </dgm:t>
    </dgm:pt>
    <dgm:pt modelId="{D188E8C6-A9AD-BB4D-9382-4986F685C057}" type="pres">
      <dgm:prSet presAssocID="{AF6E3FB6-3B65-EE45-A545-9B27FE8DECC1}" presName="aSpace" presStyleCnt="0"/>
      <dgm:spPr/>
    </dgm:pt>
    <dgm:pt modelId="{35F0A0D6-5F3A-2045-8C6C-D88B4DFF628A}" type="pres">
      <dgm:prSet presAssocID="{EB7C9F92-3925-0345-A64E-FF25C82506C2}" presName="compNode" presStyleCnt="0"/>
      <dgm:spPr/>
    </dgm:pt>
    <dgm:pt modelId="{DA2CC64E-F3C1-0B41-B18D-554979BF24AD}" type="pres">
      <dgm:prSet presAssocID="{EB7C9F92-3925-0345-A64E-FF25C82506C2}" presName="aNode" presStyleLbl="bgShp" presStyleIdx="1" presStyleCnt="3"/>
      <dgm:spPr/>
      <dgm:t>
        <a:bodyPr/>
        <a:lstStyle/>
        <a:p>
          <a:endParaRPr lang="en-US"/>
        </a:p>
      </dgm:t>
    </dgm:pt>
    <dgm:pt modelId="{1E012D20-E272-FB4A-8EC0-5F1169B59456}" type="pres">
      <dgm:prSet presAssocID="{EB7C9F92-3925-0345-A64E-FF25C82506C2}" presName="textNode" presStyleLbl="bgShp" presStyleIdx="1" presStyleCnt="3"/>
      <dgm:spPr/>
      <dgm:t>
        <a:bodyPr/>
        <a:lstStyle/>
        <a:p>
          <a:endParaRPr lang="en-US"/>
        </a:p>
      </dgm:t>
    </dgm:pt>
    <dgm:pt modelId="{B6C38EAB-3E05-2044-9D53-E179D9239909}" type="pres">
      <dgm:prSet presAssocID="{EB7C9F92-3925-0345-A64E-FF25C82506C2}" presName="compChildNode" presStyleCnt="0"/>
      <dgm:spPr/>
    </dgm:pt>
    <dgm:pt modelId="{837CFBCF-7882-3A44-93B1-D52C3C387699}" type="pres">
      <dgm:prSet presAssocID="{EB7C9F92-3925-0345-A64E-FF25C82506C2}" presName="theInnerList" presStyleCnt="0"/>
      <dgm:spPr/>
    </dgm:pt>
    <dgm:pt modelId="{312955B5-672D-9548-8786-2BC7AD678B0C}" type="pres">
      <dgm:prSet presAssocID="{34F9361A-EDCA-6C40-96BF-3D3733B39A5C}" presName="childNode" presStyleLbl="node1" presStyleIdx="1" presStyleCnt="3">
        <dgm:presLayoutVars>
          <dgm:bulletEnabled val="1"/>
        </dgm:presLayoutVars>
      </dgm:prSet>
      <dgm:spPr/>
      <dgm:t>
        <a:bodyPr/>
        <a:lstStyle/>
        <a:p>
          <a:endParaRPr lang="en-US"/>
        </a:p>
      </dgm:t>
    </dgm:pt>
    <dgm:pt modelId="{CE0532E2-5678-EC48-B7C4-638D5D27739F}" type="pres">
      <dgm:prSet presAssocID="{EB7C9F92-3925-0345-A64E-FF25C82506C2}" presName="aSpace" presStyleCnt="0"/>
      <dgm:spPr/>
    </dgm:pt>
    <dgm:pt modelId="{05E58604-464E-0345-AC72-6A19F72884FA}" type="pres">
      <dgm:prSet presAssocID="{7AF6CB37-7994-D641-8E5D-A7B287A3CB14}" presName="compNode" presStyleCnt="0"/>
      <dgm:spPr/>
    </dgm:pt>
    <dgm:pt modelId="{641F1520-6D82-4C4A-8BF1-73AD441EFC82}" type="pres">
      <dgm:prSet presAssocID="{7AF6CB37-7994-D641-8E5D-A7B287A3CB14}" presName="aNode" presStyleLbl="bgShp" presStyleIdx="2" presStyleCnt="3"/>
      <dgm:spPr/>
      <dgm:t>
        <a:bodyPr/>
        <a:lstStyle/>
        <a:p>
          <a:endParaRPr lang="en-US"/>
        </a:p>
      </dgm:t>
    </dgm:pt>
    <dgm:pt modelId="{0E793DB0-CA81-4B42-BFDC-CDC220884693}" type="pres">
      <dgm:prSet presAssocID="{7AF6CB37-7994-D641-8E5D-A7B287A3CB14}" presName="textNode" presStyleLbl="bgShp" presStyleIdx="2" presStyleCnt="3"/>
      <dgm:spPr/>
      <dgm:t>
        <a:bodyPr/>
        <a:lstStyle/>
        <a:p>
          <a:endParaRPr lang="en-US"/>
        </a:p>
      </dgm:t>
    </dgm:pt>
    <dgm:pt modelId="{41769EBF-A8D5-8F4A-8A7E-0C79AF59BACD}" type="pres">
      <dgm:prSet presAssocID="{7AF6CB37-7994-D641-8E5D-A7B287A3CB14}" presName="compChildNode" presStyleCnt="0"/>
      <dgm:spPr/>
    </dgm:pt>
    <dgm:pt modelId="{7B7F95CB-0375-D849-830D-455E087704BD}" type="pres">
      <dgm:prSet presAssocID="{7AF6CB37-7994-D641-8E5D-A7B287A3CB14}" presName="theInnerList" presStyleCnt="0"/>
      <dgm:spPr/>
    </dgm:pt>
    <dgm:pt modelId="{F832C8F9-4404-4D4E-9311-3709863F3D1E}" type="pres">
      <dgm:prSet presAssocID="{33471148-B859-8D45-901D-D8D245390E23}" presName="childNode" presStyleLbl="node1" presStyleIdx="2" presStyleCnt="3">
        <dgm:presLayoutVars>
          <dgm:bulletEnabled val="1"/>
        </dgm:presLayoutVars>
      </dgm:prSet>
      <dgm:spPr/>
      <dgm:t>
        <a:bodyPr/>
        <a:lstStyle/>
        <a:p>
          <a:endParaRPr lang="en-US"/>
        </a:p>
      </dgm:t>
    </dgm:pt>
  </dgm:ptLst>
  <dgm:cxnLst>
    <dgm:cxn modelId="{731C5851-4CB2-FB43-9020-AB069A6DB46C}" type="presOf" srcId="{EB7C9F92-3925-0345-A64E-FF25C82506C2}" destId="{1E012D20-E272-FB4A-8EC0-5F1169B59456}" srcOrd="1" destOrd="0" presId="urn:microsoft.com/office/officeart/2005/8/layout/lProcess2"/>
    <dgm:cxn modelId="{91AD656F-6FFE-E841-B42A-1CD29E4B3CE5}" type="presOf" srcId="{33471148-B859-8D45-901D-D8D245390E23}" destId="{F832C8F9-4404-4D4E-9311-3709863F3D1E}" srcOrd="0" destOrd="0" presId="urn:microsoft.com/office/officeart/2005/8/layout/lProcess2"/>
    <dgm:cxn modelId="{FB4E13BB-9CE6-7D4F-9634-AF2D0C4BC474}" srcId="{0C599ED2-C92A-1245-ADE7-8C2CA966D21F}" destId="{AF6E3FB6-3B65-EE45-A545-9B27FE8DECC1}" srcOrd="0" destOrd="0" parTransId="{B33492F8-E0A4-1144-9595-8180C0AF8AD8}" sibTransId="{B667A3CB-BC42-CE44-B70F-C113CA329A41}"/>
    <dgm:cxn modelId="{2025A68D-B196-3C41-93B7-B0FAA96452BB}" type="presOf" srcId="{7AF6CB37-7994-D641-8E5D-A7B287A3CB14}" destId="{641F1520-6D82-4C4A-8BF1-73AD441EFC82}" srcOrd="0" destOrd="0" presId="urn:microsoft.com/office/officeart/2005/8/layout/lProcess2"/>
    <dgm:cxn modelId="{BF69C5DD-2679-354A-A7CA-3BCF28449728}" type="presOf" srcId="{EB7C9F92-3925-0345-A64E-FF25C82506C2}" destId="{DA2CC64E-F3C1-0B41-B18D-554979BF24AD}" srcOrd="0" destOrd="0" presId="urn:microsoft.com/office/officeart/2005/8/layout/lProcess2"/>
    <dgm:cxn modelId="{CBDA9319-DD7A-AE41-AA0F-3E542A6EFE25}" type="presOf" srcId="{AF6E3FB6-3B65-EE45-A545-9B27FE8DECC1}" destId="{28992266-5C9E-D041-A9DD-190F324C0F46}" srcOrd="0" destOrd="0" presId="urn:microsoft.com/office/officeart/2005/8/layout/lProcess2"/>
    <dgm:cxn modelId="{4F1C0621-45F0-CA40-BC83-4519745AC4EF}" srcId="{AF6E3FB6-3B65-EE45-A545-9B27FE8DECC1}" destId="{B2873A3B-D6CE-E141-97D1-5D2F6F67C724}" srcOrd="0" destOrd="0" parTransId="{A64048BA-61FE-C54B-B42C-1A9A189C5FCE}" sibTransId="{D5D47F77-EDC7-6A4A-966D-120E989A8D22}"/>
    <dgm:cxn modelId="{E7E87E74-0262-5248-B403-DA0579A19768}" srcId="{0C599ED2-C92A-1245-ADE7-8C2CA966D21F}" destId="{7AF6CB37-7994-D641-8E5D-A7B287A3CB14}" srcOrd="2" destOrd="0" parTransId="{82F35D4E-5307-B844-A223-589079C32941}" sibTransId="{06837AA7-121F-8E41-9E25-C46FED910302}"/>
    <dgm:cxn modelId="{C4CA303B-580A-C04B-B6BD-CAA9281227EE}" type="presOf" srcId="{B2873A3B-D6CE-E141-97D1-5D2F6F67C724}" destId="{EC790F5F-866A-654A-BE47-A3FAFA003B02}" srcOrd="0" destOrd="0" presId="urn:microsoft.com/office/officeart/2005/8/layout/lProcess2"/>
    <dgm:cxn modelId="{E866A177-99DA-0D4F-AC7C-B75416EA085A}" type="presOf" srcId="{7AF6CB37-7994-D641-8E5D-A7B287A3CB14}" destId="{0E793DB0-CA81-4B42-BFDC-CDC220884693}" srcOrd="1" destOrd="0" presId="urn:microsoft.com/office/officeart/2005/8/layout/lProcess2"/>
    <dgm:cxn modelId="{8106ACDF-BB60-8B4F-8D39-83265A414EEB}" type="presOf" srcId="{0C599ED2-C92A-1245-ADE7-8C2CA966D21F}" destId="{FD97BDB0-901B-9641-9343-493B7CE21070}" srcOrd="0" destOrd="0" presId="urn:microsoft.com/office/officeart/2005/8/layout/lProcess2"/>
    <dgm:cxn modelId="{77BD3853-0D02-9144-BBD9-276FDC76262E}" type="presOf" srcId="{34F9361A-EDCA-6C40-96BF-3D3733B39A5C}" destId="{312955B5-672D-9548-8786-2BC7AD678B0C}" srcOrd="0" destOrd="0" presId="urn:microsoft.com/office/officeart/2005/8/layout/lProcess2"/>
    <dgm:cxn modelId="{0A62DBCA-3E27-BA41-9A34-F453B7021C94}" srcId="{EB7C9F92-3925-0345-A64E-FF25C82506C2}" destId="{34F9361A-EDCA-6C40-96BF-3D3733B39A5C}" srcOrd="0" destOrd="0" parTransId="{61773A09-36CA-4645-9964-C12E206C34D6}" sibTransId="{2B062D01-7D42-AA45-AA3B-9249190DB4E0}"/>
    <dgm:cxn modelId="{F55EDCD1-B402-A244-8872-D8CC23306621}" srcId="{0C599ED2-C92A-1245-ADE7-8C2CA966D21F}" destId="{EB7C9F92-3925-0345-A64E-FF25C82506C2}" srcOrd="1" destOrd="0" parTransId="{BCD2E1C5-0DB3-F343-9E24-6D97CAAE4254}" sibTransId="{34C5F03B-9886-CE4B-8AFA-029CB9E48D2C}"/>
    <dgm:cxn modelId="{2647D839-447E-5F48-918A-ED34C2C8FBDA}" type="presOf" srcId="{AF6E3FB6-3B65-EE45-A545-9B27FE8DECC1}" destId="{991BAEA8-D944-214C-A43B-16190DD5C1FE}" srcOrd="1" destOrd="0" presId="urn:microsoft.com/office/officeart/2005/8/layout/lProcess2"/>
    <dgm:cxn modelId="{CCB19D71-D46A-7F41-AE0D-8C1BCC789E35}" srcId="{7AF6CB37-7994-D641-8E5D-A7B287A3CB14}" destId="{33471148-B859-8D45-901D-D8D245390E23}" srcOrd="0" destOrd="0" parTransId="{E77438FB-D451-AB46-87CF-9AA89802CB28}" sibTransId="{88A03EB4-148D-1D4B-8B66-68D1D24ACB04}"/>
    <dgm:cxn modelId="{790E72B6-2B11-0E43-8CE8-E5B5AB64E018}" type="presParOf" srcId="{FD97BDB0-901B-9641-9343-493B7CE21070}" destId="{1420DF90-1C1B-BF48-8EBD-5E5D1182A576}" srcOrd="0" destOrd="0" presId="urn:microsoft.com/office/officeart/2005/8/layout/lProcess2"/>
    <dgm:cxn modelId="{FE73CB04-E966-9140-82C1-91643E836607}" type="presParOf" srcId="{1420DF90-1C1B-BF48-8EBD-5E5D1182A576}" destId="{28992266-5C9E-D041-A9DD-190F324C0F46}" srcOrd="0" destOrd="0" presId="urn:microsoft.com/office/officeart/2005/8/layout/lProcess2"/>
    <dgm:cxn modelId="{08640930-35DD-8745-A4EA-882274E73124}" type="presParOf" srcId="{1420DF90-1C1B-BF48-8EBD-5E5D1182A576}" destId="{991BAEA8-D944-214C-A43B-16190DD5C1FE}" srcOrd="1" destOrd="0" presId="urn:microsoft.com/office/officeart/2005/8/layout/lProcess2"/>
    <dgm:cxn modelId="{BC04FC43-E1FC-BE4B-B0E0-93685B865CE0}" type="presParOf" srcId="{1420DF90-1C1B-BF48-8EBD-5E5D1182A576}" destId="{E6A81F8C-1FCD-8D41-9604-3188E7E67D79}" srcOrd="2" destOrd="0" presId="urn:microsoft.com/office/officeart/2005/8/layout/lProcess2"/>
    <dgm:cxn modelId="{DA22D7BA-F91E-DC44-95A6-2C72E7029C0B}" type="presParOf" srcId="{E6A81F8C-1FCD-8D41-9604-3188E7E67D79}" destId="{DBEFEFF2-3535-314C-B87E-DAF79E2D9533}" srcOrd="0" destOrd="0" presId="urn:microsoft.com/office/officeart/2005/8/layout/lProcess2"/>
    <dgm:cxn modelId="{3000E5DD-7248-144E-9493-F77ECD04CC34}" type="presParOf" srcId="{DBEFEFF2-3535-314C-B87E-DAF79E2D9533}" destId="{EC790F5F-866A-654A-BE47-A3FAFA003B02}" srcOrd="0" destOrd="0" presId="urn:microsoft.com/office/officeart/2005/8/layout/lProcess2"/>
    <dgm:cxn modelId="{15E4F1B6-74BC-C040-93AF-13E2CCB8BFB6}" type="presParOf" srcId="{FD97BDB0-901B-9641-9343-493B7CE21070}" destId="{D188E8C6-A9AD-BB4D-9382-4986F685C057}" srcOrd="1" destOrd="0" presId="urn:microsoft.com/office/officeart/2005/8/layout/lProcess2"/>
    <dgm:cxn modelId="{E5A329CB-3F1B-0A45-B617-87AB42158B54}" type="presParOf" srcId="{FD97BDB0-901B-9641-9343-493B7CE21070}" destId="{35F0A0D6-5F3A-2045-8C6C-D88B4DFF628A}" srcOrd="2" destOrd="0" presId="urn:microsoft.com/office/officeart/2005/8/layout/lProcess2"/>
    <dgm:cxn modelId="{DA37D7D5-1D6C-1D4C-8A2B-1BFF09752E24}" type="presParOf" srcId="{35F0A0D6-5F3A-2045-8C6C-D88B4DFF628A}" destId="{DA2CC64E-F3C1-0B41-B18D-554979BF24AD}" srcOrd="0" destOrd="0" presId="urn:microsoft.com/office/officeart/2005/8/layout/lProcess2"/>
    <dgm:cxn modelId="{C50445B3-E271-5B49-844B-BBCCB6F65E7D}" type="presParOf" srcId="{35F0A0D6-5F3A-2045-8C6C-D88B4DFF628A}" destId="{1E012D20-E272-FB4A-8EC0-5F1169B59456}" srcOrd="1" destOrd="0" presId="urn:microsoft.com/office/officeart/2005/8/layout/lProcess2"/>
    <dgm:cxn modelId="{083EED30-6293-5B4F-AED7-B5C2A3948696}" type="presParOf" srcId="{35F0A0D6-5F3A-2045-8C6C-D88B4DFF628A}" destId="{B6C38EAB-3E05-2044-9D53-E179D9239909}" srcOrd="2" destOrd="0" presId="urn:microsoft.com/office/officeart/2005/8/layout/lProcess2"/>
    <dgm:cxn modelId="{E7AC179F-0B3B-4A45-B6DB-8E0028B15FCE}" type="presParOf" srcId="{B6C38EAB-3E05-2044-9D53-E179D9239909}" destId="{837CFBCF-7882-3A44-93B1-D52C3C387699}" srcOrd="0" destOrd="0" presId="urn:microsoft.com/office/officeart/2005/8/layout/lProcess2"/>
    <dgm:cxn modelId="{720BD81E-192E-A644-8484-4E4F6C3706C2}" type="presParOf" srcId="{837CFBCF-7882-3A44-93B1-D52C3C387699}" destId="{312955B5-672D-9548-8786-2BC7AD678B0C}" srcOrd="0" destOrd="0" presId="urn:microsoft.com/office/officeart/2005/8/layout/lProcess2"/>
    <dgm:cxn modelId="{C9A56057-25C1-B94E-94AB-EEC7AF6CC597}" type="presParOf" srcId="{FD97BDB0-901B-9641-9343-493B7CE21070}" destId="{CE0532E2-5678-EC48-B7C4-638D5D27739F}" srcOrd="3" destOrd="0" presId="urn:microsoft.com/office/officeart/2005/8/layout/lProcess2"/>
    <dgm:cxn modelId="{DB1F943A-916E-854A-BB60-492547C05861}" type="presParOf" srcId="{FD97BDB0-901B-9641-9343-493B7CE21070}" destId="{05E58604-464E-0345-AC72-6A19F72884FA}" srcOrd="4" destOrd="0" presId="urn:microsoft.com/office/officeart/2005/8/layout/lProcess2"/>
    <dgm:cxn modelId="{021FA853-C05C-694A-AD50-E48D2BE4BE7F}" type="presParOf" srcId="{05E58604-464E-0345-AC72-6A19F72884FA}" destId="{641F1520-6D82-4C4A-8BF1-73AD441EFC82}" srcOrd="0" destOrd="0" presId="urn:microsoft.com/office/officeart/2005/8/layout/lProcess2"/>
    <dgm:cxn modelId="{2BAA004C-4E4F-BF43-8ED9-5FA4B8858AD2}" type="presParOf" srcId="{05E58604-464E-0345-AC72-6A19F72884FA}" destId="{0E793DB0-CA81-4B42-BFDC-CDC220884693}" srcOrd="1" destOrd="0" presId="urn:microsoft.com/office/officeart/2005/8/layout/lProcess2"/>
    <dgm:cxn modelId="{66C42C07-6E32-8A4A-A412-66793AA94B54}" type="presParOf" srcId="{05E58604-464E-0345-AC72-6A19F72884FA}" destId="{41769EBF-A8D5-8F4A-8A7E-0C79AF59BACD}" srcOrd="2" destOrd="0" presId="urn:microsoft.com/office/officeart/2005/8/layout/lProcess2"/>
    <dgm:cxn modelId="{79D2C632-4829-1140-9201-C152EA6E00F5}" type="presParOf" srcId="{41769EBF-A8D5-8F4A-8A7E-0C79AF59BACD}" destId="{7B7F95CB-0375-D849-830D-455E087704BD}" srcOrd="0" destOrd="0" presId="urn:microsoft.com/office/officeart/2005/8/layout/lProcess2"/>
    <dgm:cxn modelId="{AC53A8AC-9F6B-D74B-B5B1-1E284A496EAD}" type="presParOf" srcId="{7B7F95CB-0375-D849-830D-455E087704BD}" destId="{F832C8F9-4404-4D4E-9311-3709863F3D1E}" srcOrd="0" destOrd="0" presId="urn:microsoft.com/office/officeart/2005/8/layout/lProcess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599ED2-C92A-1245-ADE7-8C2CA966D21F}" type="doc">
      <dgm:prSet loTypeId="urn:microsoft.com/office/officeart/2005/8/layout/lProcess2" loCatId="" qsTypeId="urn:microsoft.com/office/officeart/2005/8/quickstyle/3D4" qsCatId="3D" csTypeId="urn:microsoft.com/office/officeart/2005/8/colors/accent4_5" csCatId="accent4" phldr="1"/>
      <dgm:spPr/>
      <dgm:t>
        <a:bodyPr/>
        <a:lstStyle/>
        <a:p>
          <a:endParaRPr lang="en-US"/>
        </a:p>
      </dgm:t>
    </dgm:pt>
    <dgm:pt modelId="{AF6E3FB6-3B65-EE45-A545-9B27FE8DECC1}">
      <dgm:prSet phldrT="[Text]" custT="1"/>
      <dgm:spPr>
        <a:solidFill>
          <a:srgbClr val="CBCBCB"/>
        </a:solidFill>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RISK</a:t>
          </a:r>
        </a:p>
      </dgm:t>
    </dgm:pt>
    <dgm:pt modelId="{B33492F8-E0A4-1144-9595-8180C0AF8AD8}" type="parTrans" cxnId="{FB4E13BB-9CE6-7D4F-9634-AF2D0C4BC474}">
      <dgm:prSet/>
      <dgm:spPr/>
      <dgm:t>
        <a:bodyPr/>
        <a:lstStyle/>
        <a:p>
          <a:endParaRPr lang="en-US"/>
        </a:p>
      </dgm:t>
    </dgm:pt>
    <dgm:pt modelId="{B667A3CB-BC42-CE44-B70F-C113CA329A41}" type="sibTrans" cxnId="{FB4E13BB-9CE6-7D4F-9634-AF2D0C4BC474}">
      <dgm:prSet/>
      <dgm:spPr/>
      <dgm:t>
        <a:bodyPr/>
        <a:lstStyle/>
        <a:p>
          <a:endParaRPr lang="en-US"/>
        </a:p>
      </dgm:t>
    </dgm:pt>
    <dgm:pt modelId="{B2873A3B-D6CE-E141-97D1-5D2F6F67C724}">
      <dgm:prSet phldrT="[Text]" custT="1"/>
      <dgm:spPr>
        <a:solidFill>
          <a:srgbClr val="00A085"/>
        </a:solidFill>
      </dgm:spPr>
      <dgm: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WHO</a:t>
          </a:r>
        </a:p>
      </dgm:t>
    </dgm:pt>
    <dgm:pt modelId="{A64048BA-61FE-C54B-B42C-1A9A189C5FCE}" type="parTrans" cxnId="{4F1C0621-45F0-CA40-BC83-4519745AC4EF}">
      <dgm:prSet/>
      <dgm:spPr/>
      <dgm:t>
        <a:bodyPr/>
        <a:lstStyle/>
        <a:p>
          <a:endParaRPr lang="en-US"/>
        </a:p>
      </dgm:t>
    </dgm:pt>
    <dgm:pt modelId="{D5D47F77-EDC7-6A4A-966D-120E989A8D22}" type="sibTrans" cxnId="{4F1C0621-45F0-CA40-BC83-4519745AC4EF}">
      <dgm:prSet/>
      <dgm:spPr/>
      <dgm:t>
        <a:bodyPr/>
        <a:lstStyle/>
        <a:p>
          <a:endParaRPr lang="en-US"/>
        </a:p>
      </dgm:t>
    </dgm:pt>
    <dgm:pt modelId="{EB7C9F92-3925-0345-A64E-FF25C82506C2}">
      <dgm:prSet phldrT="[Text]" custT="1"/>
      <dgm:spPr>
        <a:solidFill>
          <a:srgbClr val="313F48"/>
        </a:solidFill>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NEED</a:t>
          </a:r>
        </a:p>
      </dgm:t>
    </dgm:pt>
    <dgm:pt modelId="{BCD2E1C5-0DB3-F343-9E24-6D97CAAE4254}" type="parTrans" cxnId="{F55EDCD1-B402-A244-8872-D8CC23306621}">
      <dgm:prSet/>
      <dgm:spPr/>
      <dgm:t>
        <a:bodyPr/>
        <a:lstStyle/>
        <a:p>
          <a:endParaRPr lang="en-US"/>
        </a:p>
      </dgm:t>
    </dgm:pt>
    <dgm:pt modelId="{34C5F03B-9886-CE4B-8AFA-029CB9E48D2C}" type="sibTrans" cxnId="{F55EDCD1-B402-A244-8872-D8CC23306621}">
      <dgm:prSet/>
      <dgm:spPr/>
      <dgm:t>
        <a:bodyPr/>
        <a:lstStyle/>
        <a:p>
          <a:endParaRPr lang="en-US"/>
        </a:p>
      </dgm:t>
    </dgm:pt>
    <dgm:pt modelId="{34F9361A-EDCA-6C40-96BF-3D3733B39A5C}">
      <dgm:prSet phldrT="[Text]" custT="1"/>
      <dgm:spPr>
        <a:solidFill>
          <a:srgbClr val="00A085"/>
        </a:solidFill>
      </dgm:spPr>
      <dgm: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WHAT</a:t>
          </a:r>
        </a:p>
      </dgm:t>
    </dgm:pt>
    <dgm:pt modelId="{61773A09-36CA-4645-9964-C12E206C34D6}" type="parTrans" cxnId="{0A62DBCA-3E27-BA41-9A34-F453B7021C94}">
      <dgm:prSet/>
      <dgm:spPr/>
      <dgm:t>
        <a:bodyPr/>
        <a:lstStyle/>
        <a:p>
          <a:endParaRPr lang="en-US"/>
        </a:p>
      </dgm:t>
    </dgm:pt>
    <dgm:pt modelId="{2B062D01-7D42-AA45-AA3B-9249190DB4E0}" type="sibTrans" cxnId="{0A62DBCA-3E27-BA41-9A34-F453B7021C94}">
      <dgm:prSet/>
      <dgm:spPr/>
      <dgm:t>
        <a:bodyPr/>
        <a:lstStyle/>
        <a:p>
          <a:endParaRPr lang="en-US"/>
        </a:p>
      </dgm:t>
    </dgm:pt>
    <dgm:pt modelId="{7AF6CB37-7994-D641-8E5D-A7B287A3CB14}">
      <dgm:prSet phldrT="[Text]" custT="1"/>
      <dgm:spPr>
        <a:solidFill>
          <a:srgbClr val="CBCBCB"/>
        </a:solidFill>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RESPONSIVITY</a:t>
          </a:r>
        </a:p>
      </dgm:t>
    </dgm:pt>
    <dgm:pt modelId="{82F35D4E-5307-B844-A223-589079C32941}" type="parTrans" cxnId="{E7E87E74-0262-5248-B403-DA0579A19768}">
      <dgm:prSet/>
      <dgm:spPr/>
      <dgm:t>
        <a:bodyPr/>
        <a:lstStyle/>
        <a:p>
          <a:endParaRPr lang="en-US"/>
        </a:p>
      </dgm:t>
    </dgm:pt>
    <dgm:pt modelId="{06837AA7-121F-8E41-9E25-C46FED910302}" type="sibTrans" cxnId="{E7E87E74-0262-5248-B403-DA0579A19768}">
      <dgm:prSet/>
      <dgm:spPr/>
      <dgm:t>
        <a:bodyPr/>
        <a:lstStyle/>
        <a:p>
          <a:endParaRPr lang="en-US"/>
        </a:p>
      </dgm:t>
    </dgm:pt>
    <dgm:pt modelId="{33471148-B859-8D45-901D-D8D245390E23}">
      <dgm:prSet phldrT="[Text]" custT="1"/>
      <dgm:spPr>
        <a:solidFill>
          <a:srgbClr val="00A085"/>
        </a:solidFill>
      </dgm:spPr>
      <dgm: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HOW</a:t>
          </a:r>
        </a:p>
      </dgm:t>
    </dgm:pt>
    <dgm:pt modelId="{E77438FB-D451-AB46-87CF-9AA89802CB28}" type="parTrans" cxnId="{CCB19D71-D46A-7F41-AE0D-8C1BCC789E35}">
      <dgm:prSet/>
      <dgm:spPr/>
      <dgm:t>
        <a:bodyPr/>
        <a:lstStyle/>
        <a:p>
          <a:endParaRPr lang="en-US"/>
        </a:p>
      </dgm:t>
    </dgm:pt>
    <dgm:pt modelId="{88A03EB4-148D-1D4B-8B66-68D1D24ACB04}" type="sibTrans" cxnId="{CCB19D71-D46A-7F41-AE0D-8C1BCC789E35}">
      <dgm:prSet/>
      <dgm:spPr/>
      <dgm:t>
        <a:bodyPr/>
        <a:lstStyle/>
        <a:p>
          <a:endParaRPr lang="en-US"/>
        </a:p>
      </dgm:t>
    </dgm:pt>
    <dgm:pt modelId="{FD97BDB0-901B-9641-9343-493B7CE21070}" type="pres">
      <dgm:prSet presAssocID="{0C599ED2-C92A-1245-ADE7-8C2CA966D21F}" presName="theList" presStyleCnt="0">
        <dgm:presLayoutVars>
          <dgm:dir/>
          <dgm:animLvl val="lvl"/>
          <dgm:resizeHandles val="exact"/>
        </dgm:presLayoutVars>
      </dgm:prSet>
      <dgm:spPr/>
      <dgm:t>
        <a:bodyPr/>
        <a:lstStyle/>
        <a:p>
          <a:endParaRPr lang="en-US"/>
        </a:p>
      </dgm:t>
    </dgm:pt>
    <dgm:pt modelId="{1420DF90-1C1B-BF48-8EBD-5E5D1182A576}" type="pres">
      <dgm:prSet presAssocID="{AF6E3FB6-3B65-EE45-A545-9B27FE8DECC1}" presName="compNode" presStyleCnt="0"/>
      <dgm:spPr/>
    </dgm:pt>
    <dgm:pt modelId="{28992266-5C9E-D041-A9DD-190F324C0F46}" type="pres">
      <dgm:prSet presAssocID="{AF6E3FB6-3B65-EE45-A545-9B27FE8DECC1}" presName="aNode" presStyleLbl="bgShp" presStyleIdx="0" presStyleCnt="3" custLinFactNeighborX="-6156" custLinFactNeighborY="9081"/>
      <dgm:spPr/>
      <dgm:t>
        <a:bodyPr/>
        <a:lstStyle/>
        <a:p>
          <a:endParaRPr lang="en-US"/>
        </a:p>
      </dgm:t>
    </dgm:pt>
    <dgm:pt modelId="{991BAEA8-D944-214C-A43B-16190DD5C1FE}" type="pres">
      <dgm:prSet presAssocID="{AF6E3FB6-3B65-EE45-A545-9B27FE8DECC1}" presName="textNode" presStyleLbl="bgShp" presStyleIdx="0" presStyleCnt="3"/>
      <dgm:spPr/>
      <dgm:t>
        <a:bodyPr/>
        <a:lstStyle/>
        <a:p>
          <a:endParaRPr lang="en-US"/>
        </a:p>
      </dgm:t>
    </dgm:pt>
    <dgm:pt modelId="{E6A81F8C-1FCD-8D41-9604-3188E7E67D79}" type="pres">
      <dgm:prSet presAssocID="{AF6E3FB6-3B65-EE45-A545-9B27FE8DECC1}" presName="compChildNode" presStyleCnt="0"/>
      <dgm:spPr/>
    </dgm:pt>
    <dgm:pt modelId="{DBEFEFF2-3535-314C-B87E-DAF79E2D9533}" type="pres">
      <dgm:prSet presAssocID="{AF6E3FB6-3B65-EE45-A545-9B27FE8DECC1}" presName="theInnerList" presStyleCnt="0"/>
      <dgm:spPr/>
    </dgm:pt>
    <dgm:pt modelId="{EC790F5F-866A-654A-BE47-A3FAFA003B02}" type="pres">
      <dgm:prSet presAssocID="{B2873A3B-D6CE-E141-97D1-5D2F6F67C724}" presName="childNode" presStyleLbl="node1" presStyleIdx="0" presStyleCnt="3" custLinFactNeighborX="-902">
        <dgm:presLayoutVars>
          <dgm:bulletEnabled val="1"/>
        </dgm:presLayoutVars>
      </dgm:prSet>
      <dgm:spPr/>
      <dgm:t>
        <a:bodyPr/>
        <a:lstStyle/>
        <a:p>
          <a:endParaRPr lang="en-US"/>
        </a:p>
      </dgm:t>
    </dgm:pt>
    <dgm:pt modelId="{D188E8C6-A9AD-BB4D-9382-4986F685C057}" type="pres">
      <dgm:prSet presAssocID="{AF6E3FB6-3B65-EE45-A545-9B27FE8DECC1}" presName="aSpace" presStyleCnt="0"/>
      <dgm:spPr/>
    </dgm:pt>
    <dgm:pt modelId="{35F0A0D6-5F3A-2045-8C6C-D88B4DFF628A}" type="pres">
      <dgm:prSet presAssocID="{EB7C9F92-3925-0345-A64E-FF25C82506C2}" presName="compNode" presStyleCnt="0"/>
      <dgm:spPr/>
    </dgm:pt>
    <dgm:pt modelId="{DA2CC64E-F3C1-0B41-B18D-554979BF24AD}" type="pres">
      <dgm:prSet presAssocID="{EB7C9F92-3925-0345-A64E-FF25C82506C2}" presName="aNode" presStyleLbl="bgShp" presStyleIdx="1" presStyleCnt="3"/>
      <dgm:spPr/>
      <dgm:t>
        <a:bodyPr/>
        <a:lstStyle/>
        <a:p>
          <a:endParaRPr lang="en-US"/>
        </a:p>
      </dgm:t>
    </dgm:pt>
    <dgm:pt modelId="{1E012D20-E272-FB4A-8EC0-5F1169B59456}" type="pres">
      <dgm:prSet presAssocID="{EB7C9F92-3925-0345-A64E-FF25C82506C2}" presName="textNode" presStyleLbl="bgShp" presStyleIdx="1" presStyleCnt="3"/>
      <dgm:spPr/>
      <dgm:t>
        <a:bodyPr/>
        <a:lstStyle/>
        <a:p>
          <a:endParaRPr lang="en-US"/>
        </a:p>
      </dgm:t>
    </dgm:pt>
    <dgm:pt modelId="{B6C38EAB-3E05-2044-9D53-E179D9239909}" type="pres">
      <dgm:prSet presAssocID="{EB7C9F92-3925-0345-A64E-FF25C82506C2}" presName="compChildNode" presStyleCnt="0"/>
      <dgm:spPr/>
    </dgm:pt>
    <dgm:pt modelId="{837CFBCF-7882-3A44-93B1-D52C3C387699}" type="pres">
      <dgm:prSet presAssocID="{EB7C9F92-3925-0345-A64E-FF25C82506C2}" presName="theInnerList" presStyleCnt="0"/>
      <dgm:spPr/>
    </dgm:pt>
    <dgm:pt modelId="{312955B5-672D-9548-8786-2BC7AD678B0C}" type="pres">
      <dgm:prSet presAssocID="{34F9361A-EDCA-6C40-96BF-3D3733B39A5C}" presName="childNode" presStyleLbl="node1" presStyleIdx="1" presStyleCnt="3">
        <dgm:presLayoutVars>
          <dgm:bulletEnabled val="1"/>
        </dgm:presLayoutVars>
      </dgm:prSet>
      <dgm:spPr/>
      <dgm:t>
        <a:bodyPr/>
        <a:lstStyle/>
        <a:p>
          <a:endParaRPr lang="en-US"/>
        </a:p>
      </dgm:t>
    </dgm:pt>
    <dgm:pt modelId="{CE0532E2-5678-EC48-B7C4-638D5D27739F}" type="pres">
      <dgm:prSet presAssocID="{EB7C9F92-3925-0345-A64E-FF25C82506C2}" presName="aSpace" presStyleCnt="0"/>
      <dgm:spPr/>
    </dgm:pt>
    <dgm:pt modelId="{05E58604-464E-0345-AC72-6A19F72884FA}" type="pres">
      <dgm:prSet presAssocID="{7AF6CB37-7994-D641-8E5D-A7B287A3CB14}" presName="compNode" presStyleCnt="0"/>
      <dgm:spPr/>
    </dgm:pt>
    <dgm:pt modelId="{641F1520-6D82-4C4A-8BF1-73AD441EFC82}" type="pres">
      <dgm:prSet presAssocID="{7AF6CB37-7994-D641-8E5D-A7B287A3CB14}" presName="aNode" presStyleLbl="bgShp" presStyleIdx="2" presStyleCnt="3"/>
      <dgm:spPr/>
      <dgm:t>
        <a:bodyPr/>
        <a:lstStyle/>
        <a:p>
          <a:endParaRPr lang="en-US"/>
        </a:p>
      </dgm:t>
    </dgm:pt>
    <dgm:pt modelId="{0E793DB0-CA81-4B42-BFDC-CDC220884693}" type="pres">
      <dgm:prSet presAssocID="{7AF6CB37-7994-D641-8E5D-A7B287A3CB14}" presName="textNode" presStyleLbl="bgShp" presStyleIdx="2" presStyleCnt="3"/>
      <dgm:spPr/>
      <dgm:t>
        <a:bodyPr/>
        <a:lstStyle/>
        <a:p>
          <a:endParaRPr lang="en-US"/>
        </a:p>
      </dgm:t>
    </dgm:pt>
    <dgm:pt modelId="{41769EBF-A8D5-8F4A-8A7E-0C79AF59BACD}" type="pres">
      <dgm:prSet presAssocID="{7AF6CB37-7994-D641-8E5D-A7B287A3CB14}" presName="compChildNode" presStyleCnt="0"/>
      <dgm:spPr/>
    </dgm:pt>
    <dgm:pt modelId="{7B7F95CB-0375-D849-830D-455E087704BD}" type="pres">
      <dgm:prSet presAssocID="{7AF6CB37-7994-D641-8E5D-A7B287A3CB14}" presName="theInnerList" presStyleCnt="0"/>
      <dgm:spPr/>
    </dgm:pt>
    <dgm:pt modelId="{F832C8F9-4404-4D4E-9311-3709863F3D1E}" type="pres">
      <dgm:prSet presAssocID="{33471148-B859-8D45-901D-D8D245390E23}" presName="childNode" presStyleLbl="node1" presStyleIdx="2" presStyleCnt="3">
        <dgm:presLayoutVars>
          <dgm:bulletEnabled val="1"/>
        </dgm:presLayoutVars>
      </dgm:prSet>
      <dgm:spPr/>
      <dgm:t>
        <a:bodyPr/>
        <a:lstStyle/>
        <a:p>
          <a:endParaRPr lang="en-US"/>
        </a:p>
      </dgm:t>
    </dgm:pt>
  </dgm:ptLst>
  <dgm:cxnLst>
    <dgm:cxn modelId="{731C5851-4CB2-FB43-9020-AB069A6DB46C}" type="presOf" srcId="{EB7C9F92-3925-0345-A64E-FF25C82506C2}" destId="{1E012D20-E272-FB4A-8EC0-5F1169B59456}" srcOrd="1" destOrd="0" presId="urn:microsoft.com/office/officeart/2005/8/layout/lProcess2"/>
    <dgm:cxn modelId="{91AD656F-6FFE-E841-B42A-1CD29E4B3CE5}" type="presOf" srcId="{33471148-B859-8D45-901D-D8D245390E23}" destId="{F832C8F9-4404-4D4E-9311-3709863F3D1E}" srcOrd="0" destOrd="0" presId="urn:microsoft.com/office/officeart/2005/8/layout/lProcess2"/>
    <dgm:cxn modelId="{FB4E13BB-9CE6-7D4F-9634-AF2D0C4BC474}" srcId="{0C599ED2-C92A-1245-ADE7-8C2CA966D21F}" destId="{AF6E3FB6-3B65-EE45-A545-9B27FE8DECC1}" srcOrd="0" destOrd="0" parTransId="{B33492F8-E0A4-1144-9595-8180C0AF8AD8}" sibTransId="{B667A3CB-BC42-CE44-B70F-C113CA329A41}"/>
    <dgm:cxn modelId="{2025A68D-B196-3C41-93B7-B0FAA96452BB}" type="presOf" srcId="{7AF6CB37-7994-D641-8E5D-A7B287A3CB14}" destId="{641F1520-6D82-4C4A-8BF1-73AD441EFC82}" srcOrd="0" destOrd="0" presId="urn:microsoft.com/office/officeart/2005/8/layout/lProcess2"/>
    <dgm:cxn modelId="{BF69C5DD-2679-354A-A7CA-3BCF28449728}" type="presOf" srcId="{EB7C9F92-3925-0345-A64E-FF25C82506C2}" destId="{DA2CC64E-F3C1-0B41-B18D-554979BF24AD}" srcOrd="0" destOrd="0" presId="urn:microsoft.com/office/officeart/2005/8/layout/lProcess2"/>
    <dgm:cxn modelId="{CBDA9319-DD7A-AE41-AA0F-3E542A6EFE25}" type="presOf" srcId="{AF6E3FB6-3B65-EE45-A545-9B27FE8DECC1}" destId="{28992266-5C9E-D041-A9DD-190F324C0F46}" srcOrd="0" destOrd="0" presId="urn:microsoft.com/office/officeart/2005/8/layout/lProcess2"/>
    <dgm:cxn modelId="{4F1C0621-45F0-CA40-BC83-4519745AC4EF}" srcId="{AF6E3FB6-3B65-EE45-A545-9B27FE8DECC1}" destId="{B2873A3B-D6CE-E141-97D1-5D2F6F67C724}" srcOrd="0" destOrd="0" parTransId="{A64048BA-61FE-C54B-B42C-1A9A189C5FCE}" sibTransId="{D5D47F77-EDC7-6A4A-966D-120E989A8D22}"/>
    <dgm:cxn modelId="{E7E87E74-0262-5248-B403-DA0579A19768}" srcId="{0C599ED2-C92A-1245-ADE7-8C2CA966D21F}" destId="{7AF6CB37-7994-D641-8E5D-A7B287A3CB14}" srcOrd="2" destOrd="0" parTransId="{82F35D4E-5307-B844-A223-589079C32941}" sibTransId="{06837AA7-121F-8E41-9E25-C46FED910302}"/>
    <dgm:cxn modelId="{C4CA303B-580A-C04B-B6BD-CAA9281227EE}" type="presOf" srcId="{B2873A3B-D6CE-E141-97D1-5D2F6F67C724}" destId="{EC790F5F-866A-654A-BE47-A3FAFA003B02}" srcOrd="0" destOrd="0" presId="urn:microsoft.com/office/officeart/2005/8/layout/lProcess2"/>
    <dgm:cxn modelId="{E866A177-99DA-0D4F-AC7C-B75416EA085A}" type="presOf" srcId="{7AF6CB37-7994-D641-8E5D-A7B287A3CB14}" destId="{0E793DB0-CA81-4B42-BFDC-CDC220884693}" srcOrd="1" destOrd="0" presId="urn:microsoft.com/office/officeart/2005/8/layout/lProcess2"/>
    <dgm:cxn modelId="{8106ACDF-BB60-8B4F-8D39-83265A414EEB}" type="presOf" srcId="{0C599ED2-C92A-1245-ADE7-8C2CA966D21F}" destId="{FD97BDB0-901B-9641-9343-493B7CE21070}" srcOrd="0" destOrd="0" presId="urn:microsoft.com/office/officeart/2005/8/layout/lProcess2"/>
    <dgm:cxn modelId="{77BD3853-0D02-9144-BBD9-276FDC76262E}" type="presOf" srcId="{34F9361A-EDCA-6C40-96BF-3D3733B39A5C}" destId="{312955B5-672D-9548-8786-2BC7AD678B0C}" srcOrd="0" destOrd="0" presId="urn:microsoft.com/office/officeart/2005/8/layout/lProcess2"/>
    <dgm:cxn modelId="{0A62DBCA-3E27-BA41-9A34-F453B7021C94}" srcId="{EB7C9F92-3925-0345-A64E-FF25C82506C2}" destId="{34F9361A-EDCA-6C40-96BF-3D3733B39A5C}" srcOrd="0" destOrd="0" parTransId="{61773A09-36CA-4645-9964-C12E206C34D6}" sibTransId="{2B062D01-7D42-AA45-AA3B-9249190DB4E0}"/>
    <dgm:cxn modelId="{F55EDCD1-B402-A244-8872-D8CC23306621}" srcId="{0C599ED2-C92A-1245-ADE7-8C2CA966D21F}" destId="{EB7C9F92-3925-0345-A64E-FF25C82506C2}" srcOrd="1" destOrd="0" parTransId="{BCD2E1C5-0DB3-F343-9E24-6D97CAAE4254}" sibTransId="{34C5F03B-9886-CE4B-8AFA-029CB9E48D2C}"/>
    <dgm:cxn modelId="{2647D839-447E-5F48-918A-ED34C2C8FBDA}" type="presOf" srcId="{AF6E3FB6-3B65-EE45-A545-9B27FE8DECC1}" destId="{991BAEA8-D944-214C-A43B-16190DD5C1FE}" srcOrd="1" destOrd="0" presId="urn:microsoft.com/office/officeart/2005/8/layout/lProcess2"/>
    <dgm:cxn modelId="{CCB19D71-D46A-7F41-AE0D-8C1BCC789E35}" srcId="{7AF6CB37-7994-D641-8E5D-A7B287A3CB14}" destId="{33471148-B859-8D45-901D-D8D245390E23}" srcOrd="0" destOrd="0" parTransId="{E77438FB-D451-AB46-87CF-9AA89802CB28}" sibTransId="{88A03EB4-148D-1D4B-8B66-68D1D24ACB04}"/>
    <dgm:cxn modelId="{790E72B6-2B11-0E43-8CE8-E5B5AB64E018}" type="presParOf" srcId="{FD97BDB0-901B-9641-9343-493B7CE21070}" destId="{1420DF90-1C1B-BF48-8EBD-5E5D1182A576}" srcOrd="0" destOrd="0" presId="urn:microsoft.com/office/officeart/2005/8/layout/lProcess2"/>
    <dgm:cxn modelId="{FE73CB04-E966-9140-82C1-91643E836607}" type="presParOf" srcId="{1420DF90-1C1B-BF48-8EBD-5E5D1182A576}" destId="{28992266-5C9E-D041-A9DD-190F324C0F46}" srcOrd="0" destOrd="0" presId="urn:microsoft.com/office/officeart/2005/8/layout/lProcess2"/>
    <dgm:cxn modelId="{08640930-35DD-8745-A4EA-882274E73124}" type="presParOf" srcId="{1420DF90-1C1B-BF48-8EBD-5E5D1182A576}" destId="{991BAEA8-D944-214C-A43B-16190DD5C1FE}" srcOrd="1" destOrd="0" presId="urn:microsoft.com/office/officeart/2005/8/layout/lProcess2"/>
    <dgm:cxn modelId="{BC04FC43-E1FC-BE4B-B0E0-93685B865CE0}" type="presParOf" srcId="{1420DF90-1C1B-BF48-8EBD-5E5D1182A576}" destId="{E6A81F8C-1FCD-8D41-9604-3188E7E67D79}" srcOrd="2" destOrd="0" presId="urn:microsoft.com/office/officeart/2005/8/layout/lProcess2"/>
    <dgm:cxn modelId="{DA22D7BA-F91E-DC44-95A6-2C72E7029C0B}" type="presParOf" srcId="{E6A81F8C-1FCD-8D41-9604-3188E7E67D79}" destId="{DBEFEFF2-3535-314C-B87E-DAF79E2D9533}" srcOrd="0" destOrd="0" presId="urn:microsoft.com/office/officeart/2005/8/layout/lProcess2"/>
    <dgm:cxn modelId="{3000E5DD-7248-144E-9493-F77ECD04CC34}" type="presParOf" srcId="{DBEFEFF2-3535-314C-B87E-DAF79E2D9533}" destId="{EC790F5F-866A-654A-BE47-A3FAFA003B02}" srcOrd="0" destOrd="0" presId="urn:microsoft.com/office/officeart/2005/8/layout/lProcess2"/>
    <dgm:cxn modelId="{15E4F1B6-74BC-C040-93AF-13E2CCB8BFB6}" type="presParOf" srcId="{FD97BDB0-901B-9641-9343-493B7CE21070}" destId="{D188E8C6-A9AD-BB4D-9382-4986F685C057}" srcOrd="1" destOrd="0" presId="urn:microsoft.com/office/officeart/2005/8/layout/lProcess2"/>
    <dgm:cxn modelId="{E5A329CB-3F1B-0A45-B617-87AB42158B54}" type="presParOf" srcId="{FD97BDB0-901B-9641-9343-493B7CE21070}" destId="{35F0A0D6-5F3A-2045-8C6C-D88B4DFF628A}" srcOrd="2" destOrd="0" presId="urn:microsoft.com/office/officeart/2005/8/layout/lProcess2"/>
    <dgm:cxn modelId="{DA37D7D5-1D6C-1D4C-8A2B-1BFF09752E24}" type="presParOf" srcId="{35F0A0D6-5F3A-2045-8C6C-D88B4DFF628A}" destId="{DA2CC64E-F3C1-0B41-B18D-554979BF24AD}" srcOrd="0" destOrd="0" presId="urn:microsoft.com/office/officeart/2005/8/layout/lProcess2"/>
    <dgm:cxn modelId="{C50445B3-E271-5B49-844B-BBCCB6F65E7D}" type="presParOf" srcId="{35F0A0D6-5F3A-2045-8C6C-D88B4DFF628A}" destId="{1E012D20-E272-FB4A-8EC0-5F1169B59456}" srcOrd="1" destOrd="0" presId="urn:microsoft.com/office/officeart/2005/8/layout/lProcess2"/>
    <dgm:cxn modelId="{083EED30-6293-5B4F-AED7-B5C2A3948696}" type="presParOf" srcId="{35F0A0D6-5F3A-2045-8C6C-D88B4DFF628A}" destId="{B6C38EAB-3E05-2044-9D53-E179D9239909}" srcOrd="2" destOrd="0" presId="urn:microsoft.com/office/officeart/2005/8/layout/lProcess2"/>
    <dgm:cxn modelId="{E7AC179F-0B3B-4A45-B6DB-8E0028B15FCE}" type="presParOf" srcId="{B6C38EAB-3E05-2044-9D53-E179D9239909}" destId="{837CFBCF-7882-3A44-93B1-D52C3C387699}" srcOrd="0" destOrd="0" presId="urn:microsoft.com/office/officeart/2005/8/layout/lProcess2"/>
    <dgm:cxn modelId="{720BD81E-192E-A644-8484-4E4F6C3706C2}" type="presParOf" srcId="{837CFBCF-7882-3A44-93B1-D52C3C387699}" destId="{312955B5-672D-9548-8786-2BC7AD678B0C}" srcOrd="0" destOrd="0" presId="urn:microsoft.com/office/officeart/2005/8/layout/lProcess2"/>
    <dgm:cxn modelId="{C9A56057-25C1-B94E-94AB-EEC7AF6CC597}" type="presParOf" srcId="{FD97BDB0-901B-9641-9343-493B7CE21070}" destId="{CE0532E2-5678-EC48-B7C4-638D5D27739F}" srcOrd="3" destOrd="0" presId="urn:microsoft.com/office/officeart/2005/8/layout/lProcess2"/>
    <dgm:cxn modelId="{DB1F943A-916E-854A-BB60-492547C05861}" type="presParOf" srcId="{FD97BDB0-901B-9641-9343-493B7CE21070}" destId="{05E58604-464E-0345-AC72-6A19F72884FA}" srcOrd="4" destOrd="0" presId="urn:microsoft.com/office/officeart/2005/8/layout/lProcess2"/>
    <dgm:cxn modelId="{021FA853-C05C-694A-AD50-E48D2BE4BE7F}" type="presParOf" srcId="{05E58604-464E-0345-AC72-6A19F72884FA}" destId="{641F1520-6D82-4C4A-8BF1-73AD441EFC82}" srcOrd="0" destOrd="0" presId="urn:microsoft.com/office/officeart/2005/8/layout/lProcess2"/>
    <dgm:cxn modelId="{2BAA004C-4E4F-BF43-8ED9-5FA4B8858AD2}" type="presParOf" srcId="{05E58604-464E-0345-AC72-6A19F72884FA}" destId="{0E793DB0-CA81-4B42-BFDC-CDC220884693}" srcOrd="1" destOrd="0" presId="urn:microsoft.com/office/officeart/2005/8/layout/lProcess2"/>
    <dgm:cxn modelId="{66C42C07-6E32-8A4A-A412-66793AA94B54}" type="presParOf" srcId="{05E58604-464E-0345-AC72-6A19F72884FA}" destId="{41769EBF-A8D5-8F4A-8A7E-0C79AF59BACD}" srcOrd="2" destOrd="0" presId="urn:microsoft.com/office/officeart/2005/8/layout/lProcess2"/>
    <dgm:cxn modelId="{79D2C632-4829-1140-9201-C152EA6E00F5}" type="presParOf" srcId="{41769EBF-A8D5-8F4A-8A7E-0C79AF59BACD}" destId="{7B7F95CB-0375-D849-830D-455E087704BD}" srcOrd="0" destOrd="0" presId="urn:microsoft.com/office/officeart/2005/8/layout/lProcess2"/>
    <dgm:cxn modelId="{AC53A8AC-9F6B-D74B-B5B1-1E284A496EAD}" type="presParOf" srcId="{7B7F95CB-0375-D849-830D-455E087704BD}" destId="{F832C8F9-4404-4D4E-9311-3709863F3D1E}"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599ED2-C92A-1245-ADE7-8C2CA966D21F}" type="doc">
      <dgm:prSet loTypeId="urn:microsoft.com/office/officeart/2005/8/layout/lProcess2" loCatId="" qsTypeId="urn:microsoft.com/office/officeart/2005/8/quickstyle/3D4" qsCatId="3D" csTypeId="urn:microsoft.com/office/officeart/2005/8/colors/accent4_5" csCatId="accent4" phldr="1"/>
      <dgm:spPr/>
      <dgm:t>
        <a:bodyPr/>
        <a:lstStyle/>
        <a:p>
          <a:endParaRPr lang="en-US"/>
        </a:p>
      </dgm:t>
    </dgm:pt>
    <dgm:pt modelId="{AF6E3FB6-3B65-EE45-A545-9B27FE8DECC1}">
      <dgm:prSet phldrT="[Text]" custT="1"/>
      <dgm:spPr>
        <a:solidFill>
          <a:srgbClr val="CBCBCB"/>
        </a:solidFill>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RISK</a:t>
          </a:r>
        </a:p>
      </dgm:t>
    </dgm:pt>
    <dgm:pt modelId="{B33492F8-E0A4-1144-9595-8180C0AF8AD8}" type="parTrans" cxnId="{FB4E13BB-9CE6-7D4F-9634-AF2D0C4BC474}">
      <dgm:prSet/>
      <dgm:spPr/>
      <dgm:t>
        <a:bodyPr/>
        <a:lstStyle/>
        <a:p>
          <a:endParaRPr lang="en-US"/>
        </a:p>
      </dgm:t>
    </dgm:pt>
    <dgm:pt modelId="{B667A3CB-BC42-CE44-B70F-C113CA329A41}" type="sibTrans" cxnId="{FB4E13BB-9CE6-7D4F-9634-AF2D0C4BC474}">
      <dgm:prSet/>
      <dgm:spPr/>
      <dgm:t>
        <a:bodyPr/>
        <a:lstStyle/>
        <a:p>
          <a:endParaRPr lang="en-US"/>
        </a:p>
      </dgm:t>
    </dgm:pt>
    <dgm:pt modelId="{B2873A3B-D6CE-E141-97D1-5D2F6F67C724}">
      <dgm:prSet phldrT="[Text]" custT="1"/>
      <dgm:spPr>
        <a:solidFill>
          <a:srgbClr val="00A085"/>
        </a:solidFill>
      </dgm:spPr>
      <dgm: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WHO</a:t>
          </a:r>
        </a:p>
      </dgm:t>
    </dgm:pt>
    <dgm:pt modelId="{A64048BA-61FE-C54B-B42C-1A9A189C5FCE}" type="parTrans" cxnId="{4F1C0621-45F0-CA40-BC83-4519745AC4EF}">
      <dgm:prSet/>
      <dgm:spPr/>
      <dgm:t>
        <a:bodyPr/>
        <a:lstStyle/>
        <a:p>
          <a:endParaRPr lang="en-US"/>
        </a:p>
      </dgm:t>
    </dgm:pt>
    <dgm:pt modelId="{D5D47F77-EDC7-6A4A-966D-120E989A8D22}" type="sibTrans" cxnId="{4F1C0621-45F0-CA40-BC83-4519745AC4EF}">
      <dgm:prSet/>
      <dgm:spPr/>
      <dgm:t>
        <a:bodyPr/>
        <a:lstStyle/>
        <a:p>
          <a:endParaRPr lang="en-US"/>
        </a:p>
      </dgm:t>
    </dgm:pt>
    <dgm:pt modelId="{EB7C9F92-3925-0345-A64E-FF25C82506C2}">
      <dgm:prSet phldrT="[Text]" custT="1"/>
      <dgm:spPr>
        <a:solidFill>
          <a:srgbClr val="CBCBCB"/>
        </a:solidFill>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NEED</a:t>
          </a:r>
        </a:p>
      </dgm:t>
    </dgm:pt>
    <dgm:pt modelId="{BCD2E1C5-0DB3-F343-9E24-6D97CAAE4254}" type="parTrans" cxnId="{F55EDCD1-B402-A244-8872-D8CC23306621}">
      <dgm:prSet/>
      <dgm:spPr/>
      <dgm:t>
        <a:bodyPr/>
        <a:lstStyle/>
        <a:p>
          <a:endParaRPr lang="en-US"/>
        </a:p>
      </dgm:t>
    </dgm:pt>
    <dgm:pt modelId="{34C5F03B-9886-CE4B-8AFA-029CB9E48D2C}" type="sibTrans" cxnId="{F55EDCD1-B402-A244-8872-D8CC23306621}">
      <dgm:prSet/>
      <dgm:spPr/>
      <dgm:t>
        <a:bodyPr/>
        <a:lstStyle/>
        <a:p>
          <a:endParaRPr lang="en-US"/>
        </a:p>
      </dgm:t>
    </dgm:pt>
    <dgm:pt modelId="{34F9361A-EDCA-6C40-96BF-3D3733B39A5C}">
      <dgm:prSet phldrT="[Text]" custT="1"/>
      <dgm:spPr>
        <a:solidFill>
          <a:srgbClr val="00A085"/>
        </a:solidFill>
      </dgm:spPr>
      <dgm: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WHAT</a:t>
          </a:r>
        </a:p>
      </dgm:t>
    </dgm:pt>
    <dgm:pt modelId="{61773A09-36CA-4645-9964-C12E206C34D6}" type="parTrans" cxnId="{0A62DBCA-3E27-BA41-9A34-F453B7021C94}">
      <dgm:prSet/>
      <dgm:spPr/>
      <dgm:t>
        <a:bodyPr/>
        <a:lstStyle/>
        <a:p>
          <a:endParaRPr lang="en-US"/>
        </a:p>
      </dgm:t>
    </dgm:pt>
    <dgm:pt modelId="{2B062D01-7D42-AA45-AA3B-9249190DB4E0}" type="sibTrans" cxnId="{0A62DBCA-3E27-BA41-9A34-F453B7021C94}">
      <dgm:prSet/>
      <dgm:spPr/>
      <dgm:t>
        <a:bodyPr/>
        <a:lstStyle/>
        <a:p>
          <a:endParaRPr lang="en-US"/>
        </a:p>
      </dgm:t>
    </dgm:pt>
    <dgm:pt modelId="{7AF6CB37-7994-D641-8E5D-A7B287A3CB14}">
      <dgm:prSet phldrT="[Text]" custT="1"/>
      <dgm:spPr>
        <a:solidFill>
          <a:srgbClr val="313F48"/>
        </a:solidFill>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RESPONSIVITY</a:t>
          </a:r>
        </a:p>
      </dgm:t>
    </dgm:pt>
    <dgm:pt modelId="{82F35D4E-5307-B844-A223-589079C32941}" type="parTrans" cxnId="{E7E87E74-0262-5248-B403-DA0579A19768}">
      <dgm:prSet/>
      <dgm:spPr/>
      <dgm:t>
        <a:bodyPr/>
        <a:lstStyle/>
        <a:p>
          <a:endParaRPr lang="en-US"/>
        </a:p>
      </dgm:t>
    </dgm:pt>
    <dgm:pt modelId="{06837AA7-121F-8E41-9E25-C46FED910302}" type="sibTrans" cxnId="{E7E87E74-0262-5248-B403-DA0579A19768}">
      <dgm:prSet/>
      <dgm:spPr/>
      <dgm:t>
        <a:bodyPr/>
        <a:lstStyle/>
        <a:p>
          <a:endParaRPr lang="en-US"/>
        </a:p>
      </dgm:t>
    </dgm:pt>
    <dgm:pt modelId="{33471148-B859-8D45-901D-D8D245390E23}">
      <dgm:prSet phldrT="[Text]" custT="1"/>
      <dgm:spPr>
        <a:solidFill>
          <a:srgbClr val="00A085"/>
        </a:solidFill>
      </dgm:spPr>
      <dgm: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HOW</a:t>
          </a:r>
        </a:p>
      </dgm:t>
    </dgm:pt>
    <dgm:pt modelId="{E77438FB-D451-AB46-87CF-9AA89802CB28}" type="parTrans" cxnId="{CCB19D71-D46A-7F41-AE0D-8C1BCC789E35}">
      <dgm:prSet/>
      <dgm:spPr/>
      <dgm:t>
        <a:bodyPr/>
        <a:lstStyle/>
        <a:p>
          <a:endParaRPr lang="en-US"/>
        </a:p>
      </dgm:t>
    </dgm:pt>
    <dgm:pt modelId="{88A03EB4-148D-1D4B-8B66-68D1D24ACB04}" type="sibTrans" cxnId="{CCB19D71-D46A-7F41-AE0D-8C1BCC789E35}">
      <dgm:prSet/>
      <dgm:spPr/>
      <dgm:t>
        <a:bodyPr/>
        <a:lstStyle/>
        <a:p>
          <a:endParaRPr lang="en-US"/>
        </a:p>
      </dgm:t>
    </dgm:pt>
    <dgm:pt modelId="{FD97BDB0-901B-9641-9343-493B7CE21070}" type="pres">
      <dgm:prSet presAssocID="{0C599ED2-C92A-1245-ADE7-8C2CA966D21F}" presName="theList" presStyleCnt="0">
        <dgm:presLayoutVars>
          <dgm:dir/>
          <dgm:animLvl val="lvl"/>
          <dgm:resizeHandles val="exact"/>
        </dgm:presLayoutVars>
      </dgm:prSet>
      <dgm:spPr/>
      <dgm:t>
        <a:bodyPr/>
        <a:lstStyle/>
        <a:p>
          <a:endParaRPr lang="en-US"/>
        </a:p>
      </dgm:t>
    </dgm:pt>
    <dgm:pt modelId="{1420DF90-1C1B-BF48-8EBD-5E5D1182A576}" type="pres">
      <dgm:prSet presAssocID="{AF6E3FB6-3B65-EE45-A545-9B27FE8DECC1}" presName="compNode" presStyleCnt="0"/>
      <dgm:spPr/>
    </dgm:pt>
    <dgm:pt modelId="{28992266-5C9E-D041-A9DD-190F324C0F46}" type="pres">
      <dgm:prSet presAssocID="{AF6E3FB6-3B65-EE45-A545-9B27FE8DECC1}" presName="aNode" presStyleLbl="bgShp" presStyleIdx="0" presStyleCnt="3" custLinFactNeighborX="-6156" custLinFactNeighborY="9081"/>
      <dgm:spPr/>
      <dgm:t>
        <a:bodyPr/>
        <a:lstStyle/>
        <a:p>
          <a:endParaRPr lang="en-US"/>
        </a:p>
      </dgm:t>
    </dgm:pt>
    <dgm:pt modelId="{991BAEA8-D944-214C-A43B-16190DD5C1FE}" type="pres">
      <dgm:prSet presAssocID="{AF6E3FB6-3B65-EE45-A545-9B27FE8DECC1}" presName="textNode" presStyleLbl="bgShp" presStyleIdx="0" presStyleCnt="3"/>
      <dgm:spPr/>
      <dgm:t>
        <a:bodyPr/>
        <a:lstStyle/>
        <a:p>
          <a:endParaRPr lang="en-US"/>
        </a:p>
      </dgm:t>
    </dgm:pt>
    <dgm:pt modelId="{E6A81F8C-1FCD-8D41-9604-3188E7E67D79}" type="pres">
      <dgm:prSet presAssocID="{AF6E3FB6-3B65-EE45-A545-9B27FE8DECC1}" presName="compChildNode" presStyleCnt="0"/>
      <dgm:spPr/>
    </dgm:pt>
    <dgm:pt modelId="{DBEFEFF2-3535-314C-B87E-DAF79E2D9533}" type="pres">
      <dgm:prSet presAssocID="{AF6E3FB6-3B65-EE45-A545-9B27FE8DECC1}" presName="theInnerList" presStyleCnt="0"/>
      <dgm:spPr/>
    </dgm:pt>
    <dgm:pt modelId="{EC790F5F-866A-654A-BE47-A3FAFA003B02}" type="pres">
      <dgm:prSet presAssocID="{B2873A3B-D6CE-E141-97D1-5D2F6F67C724}" presName="childNode" presStyleLbl="node1" presStyleIdx="0" presStyleCnt="3" custLinFactNeighborX="-902">
        <dgm:presLayoutVars>
          <dgm:bulletEnabled val="1"/>
        </dgm:presLayoutVars>
      </dgm:prSet>
      <dgm:spPr/>
      <dgm:t>
        <a:bodyPr/>
        <a:lstStyle/>
        <a:p>
          <a:endParaRPr lang="en-US"/>
        </a:p>
      </dgm:t>
    </dgm:pt>
    <dgm:pt modelId="{D188E8C6-A9AD-BB4D-9382-4986F685C057}" type="pres">
      <dgm:prSet presAssocID="{AF6E3FB6-3B65-EE45-A545-9B27FE8DECC1}" presName="aSpace" presStyleCnt="0"/>
      <dgm:spPr/>
    </dgm:pt>
    <dgm:pt modelId="{35F0A0D6-5F3A-2045-8C6C-D88B4DFF628A}" type="pres">
      <dgm:prSet presAssocID="{EB7C9F92-3925-0345-A64E-FF25C82506C2}" presName="compNode" presStyleCnt="0"/>
      <dgm:spPr/>
    </dgm:pt>
    <dgm:pt modelId="{DA2CC64E-F3C1-0B41-B18D-554979BF24AD}" type="pres">
      <dgm:prSet presAssocID="{EB7C9F92-3925-0345-A64E-FF25C82506C2}" presName="aNode" presStyleLbl="bgShp" presStyleIdx="1" presStyleCnt="3"/>
      <dgm:spPr/>
      <dgm:t>
        <a:bodyPr/>
        <a:lstStyle/>
        <a:p>
          <a:endParaRPr lang="en-US"/>
        </a:p>
      </dgm:t>
    </dgm:pt>
    <dgm:pt modelId="{1E012D20-E272-FB4A-8EC0-5F1169B59456}" type="pres">
      <dgm:prSet presAssocID="{EB7C9F92-3925-0345-A64E-FF25C82506C2}" presName="textNode" presStyleLbl="bgShp" presStyleIdx="1" presStyleCnt="3"/>
      <dgm:spPr/>
      <dgm:t>
        <a:bodyPr/>
        <a:lstStyle/>
        <a:p>
          <a:endParaRPr lang="en-US"/>
        </a:p>
      </dgm:t>
    </dgm:pt>
    <dgm:pt modelId="{B6C38EAB-3E05-2044-9D53-E179D9239909}" type="pres">
      <dgm:prSet presAssocID="{EB7C9F92-3925-0345-A64E-FF25C82506C2}" presName="compChildNode" presStyleCnt="0"/>
      <dgm:spPr/>
    </dgm:pt>
    <dgm:pt modelId="{837CFBCF-7882-3A44-93B1-D52C3C387699}" type="pres">
      <dgm:prSet presAssocID="{EB7C9F92-3925-0345-A64E-FF25C82506C2}" presName="theInnerList" presStyleCnt="0"/>
      <dgm:spPr/>
    </dgm:pt>
    <dgm:pt modelId="{312955B5-672D-9548-8786-2BC7AD678B0C}" type="pres">
      <dgm:prSet presAssocID="{34F9361A-EDCA-6C40-96BF-3D3733B39A5C}" presName="childNode" presStyleLbl="node1" presStyleIdx="1" presStyleCnt="3">
        <dgm:presLayoutVars>
          <dgm:bulletEnabled val="1"/>
        </dgm:presLayoutVars>
      </dgm:prSet>
      <dgm:spPr/>
      <dgm:t>
        <a:bodyPr/>
        <a:lstStyle/>
        <a:p>
          <a:endParaRPr lang="en-US"/>
        </a:p>
      </dgm:t>
    </dgm:pt>
    <dgm:pt modelId="{CE0532E2-5678-EC48-B7C4-638D5D27739F}" type="pres">
      <dgm:prSet presAssocID="{EB7C9F92-3925-0345-A64E-FF25C82506C2}" presName="aSpace" presStyleCnt="0"/>
      <dgm:spPr/>
    </dgm:pt>
    <dgm:pt modelId="{05E58604-464E-0345-AC72-6A19F72884FA}" type="pres">
      <dgm:prSet presAssocID="{7AF6CB37-7994-D641-8E5D-A7B287A3CB14}" presName="compNode" presStyleCnt="0"/>
      <dgm:spPr/>
    </dgm:pt>
    <dgm:pt modelId="{641F1520-6D82-4C4A-8BF1-73AD441EFC82}" type="pres">
      <dgm:prSet presAssocID="{7AF6CB37-7994-D641-8E5D-A7B287A3CB14}" presName="aNode" presStyleLbl="bgShp" presStyleIdx="2" presStyleCnt="3"/>
      <dgm:spPr/>
      <dgm:t>
        <a:bodyPr/>
        <a:lstStyle/>
        <a:p>
          <a:endParaRPr lang="en-US"/>
        </a:p>
      </dgm:t>
    </dgm:pt>
    <dgm:pt modelId="{0E793DB0-CA81-4B42-BFDC-CDC220884693}" type="pres">
      <dgm:prSet presAssocID="{7AF6CB37-7994-D641-8E5D-A7B287A3CB14}" presName="textNode" presStyleLbl="bgShp" presStyleIdx="2" presStyleCnt="3"/>
      <dgm:spPr/>
      <dgm:t>
        <a:bodyPr/>
        <a:lstStyle/>
        <a:p>
          <a:endParaRPr lang="en-US"/>
        </a:p>
      </dgm:t>
    </dgm:pt>
    <dgm:pt modelId="{41769EBF-A8D5-8F4A-8A7E-0C79AF59BACD}" type="pres">
      <dgm:prSet presAssocID="{7AF6CB37-7994-D641-8E5D-A7B287A3CB14}" presName="compChildNode" presStyleCnt="0"/>
      <dgm:spPr/>
    </dgm:pt>
    <dgm:pt modelId="{7B7F95CB-0375-D849-830D-455E087704BD}" type="pres">
      <dgm:prSet presAssocID="{7AF6CB37-7994-D641-8E5D-A7B287A3CB14}" presName="theInnerList" presStyleCnt="0"/>
      <dgm:spPr/>
    </dgm:pt>
    <dgm:pt modelId="{F832C8F9-4404-4D4E-9311-3709863F3D1E}" type="pres">
      <dgm:prSet presAssocID="{33471148-B859-8D45-901D-D8D245390E23}" presName="childNode" presStyleLbl="node1" presStyleIdx="2" presStyleCnt="3">
        <dgm:presLayoutVars>
          <dgm:bulletEnabled val="1"/>
        </dgm:presLayoutVars>
      </dgm:prSet>
      <dgm:spPr/>
      <dgm:t>
        <a:bodyPr/>
        <a:lstStyle/>
        <a:p>
          <a:endParaRPr lang="en-US"/>
        </a:p>
      </dgm:t>
    </dgm:pt>
  </dgm:ptLst>
  <dgm:cxnLst>
    <dgm:cxn modelId="{731C5851-4CB2-FB43-9020-AB069A6DB46C}" type="presOf" srcId="{EB7C9F92-3925-0345-A64E-FF25C82506C2}" destId="{1E012D20-E272-FB4A-8EC0-5F1169B59456}" srcOrd="1" destOrd="0" presId="urn:microsoft.com/office/officeart/2005/8/layout/lProcess2"/>
    <dgm:cxn modelId="{91AD656F-6FFE-E841-B42A-1CD29E4B3CE5}" type="presOf" srcId="{33471148-B859-8D45-901D-D8D245390E23}" destId="{F832C8F9-4404-4D4E-9311-3709863F3D1E}" srcOrd="0" destOrd="0" presId="urn:microsoft.com/office/officeart/2005/8/layout/lProcess2"/>
    <dgm:cxn modelId="{FB4E13BB-9CE6-7D4F-9634-AF2D0C4BC474}" srcId="{0C599ED2-C92A-1245-ADE7-8C2CA966D21F}" destId="{AF6E3FB6-3B65-EE45-A545-9B27FE8DECC1}" srcOrd="0" destOrd="0" parTransId="{B33492F8-E0A4-1144-9595-8180C0AF8AD8}" sibTransId="{B667A3CB-BC42-CE44-B70F-C113CA329A41}"/>
    <dgm:cxn modelId="{2025A68D-B196-3C41-93B7-B0FAA96452BB}" type="presOf" srcId="{7AF6CB37-7994-D641-8E5D-A7B287A3CB14}" destId="{641F1520-6D82-4C4A-8BF1-73AD441EFC82}" srcOrd="0" destOrd="0" presId="urn:microsoft.com/office/officeart/2005/8/layout/lProcess2"/>
    <dgm:cxn modelId="{BF69C5DD-2679-354A-A7CA-3BCF28449728}" type="presOf" srcId="{EB7C9F92-3925-0345-A64E-FF25C82506C2}" destId="{DA2CC64E-F3C1-0B41-B18D-554979BF24AD}" srcOrd="0" destOrd="0" presId="urn:microsoft.com/office/officeart/2005/8/layout/lProcess2"/>
    <dgm:cxn modelId="{CBDA9319-DD7A-AE41-AA0F-3E542A6EFE25}" type="presOf" srcId="{AF6E3FB6-3B65-EE45-A545-9B27FE8DECC1}" destId="{28992266-5C9E-D041-A9DD-190F324C0F46}" srcOrd="0" destOrd="0" presId="urn:microsoft.com/office/officeart/2005/8/layout/lProcess2"/>
    <dgm:cxn modelId="{4F1C0621-45F0-CA40-BC83-4519745AC4EF}" srcId="{AF6E3FB6-3B65-EE45-A545-9B27FE8DECC1}" destId="{B2873A3B-D6CE-E141-97D1-5D2F6F67C724}" srcOrd="0" destOrd="0" parTransId="{A64048BA-61FE-C54B-B42C-1A9A189C5FCE}" sibTransId="{D5D47F77-EDC7-6A4A-966D-120E989A8D22}"/>
    <dgm:cxn modelId="{E7E87E74-0262-5248-B403-DA0579A19768}" srcId="{0C599ED2-C92A-1245-ADE7-8C2CA966D21F}" destId="{7AF6CB37-7994-D641-8E5D-A7B287A3CB14}" srcOrd="2" destOrd="0" parTransId="{82F35D4E-5307-B844-A223-589079C32941}" sibTransId="{06837AA7-121F-8E41-9E25-C46FED910302}"/>
    <dgm:cxn modelId="{C4CA303B-580A-C04B-B6BD-CAA9281227EE}" type="presOf" srcId="{B2873A3B-D6CE-E141-97D1-5D2F6F67C724}" destId="{EC790F5F-866A-654A-BE47-A3FAFA003B02}" srcOrd="0" destOrd="0" presId="urn:microsoft.com/office/officeart/2005/8/layout/lProcess2"/>
    <dgm:cxn modelId="{E866A177-99DA-0D4F-AC7C-B75416EA085A}" type="presOf" srcId="{7AF6CB37-7994-D641-8E5D-A7B287A3CB14}" destId="{0E793DB0-CA81-4B42-BFDC-CDC220884693}" srcOrd="1" destOrd="0" presId="urn:microsoft.com/office/officeart/2005/8/layout/lProcess2"/>
    <dgm:cxn modelId="{8106ACDF-BB60-8B4F-8D39-83265A414EEB}" type="presOf" srcId="{0C599ED2-C92A-1245-ADE7-8C2CA966D21F}" destId="{FD97BDB0-901B-9641-9343-493B7CE21070}" srcOrd="0" destOrd="0" presId="urn:microsoft.com/office/officeart/2005/8/layout/lProcess2"/>
    <dgm:cxn modelId="{77BD3853-0D02-9144-BBD9-276FDC76262E}" type="presOf" srcId="{34F9361A-EDCA-6C40-96BF-3D3733B39A5C}" destId="{312955B5-672D-9548-8786-2BC7AD678B0C}" srcOrd="0" destOrd="0" presId="urn:microsoft.com/office/officeart/2005/8/layout/lProcess2"/>
    <dgm:cxn modelId="{0A62DBCA-3E27-BA41-9A34-F453B7021C94}" srcId="{EB7C9F92-3925-0345-A64E-FF25C82506C2}" destId="{34F9361A-EDCA-6C40-96BF-3D3733B39A5C}" srcOrd="0" destOrd="0" parTransId="{61773A09-36CA-4645-9964-C12E206C34D6}" sibTransId="{2B062D01-7D42-AA45-AA3B-9249190DB4E0}"/>
    <dgm:cxn modelId="{F55EDCD1-B402-A244-8872-D8CC23306621}" srcId="{0C599ED2-C92A-1245-ADE7-8C2CA966D21F}" destId="{EB7C9F92-3925-0345-A64E-FF25C82506C2}" srcOrd="1" destOrd="0" parTransId="{BCD2E1C5-0DB3-F343-9E24-6D97CAAE4254}" sibTransId="{34C5F03B-9886-CE4B-8AFA-029CB9E48D2C}"/>
    <dgm:cxn modelId="{2647D839-447E-5F48-918A-ED34C2C8FBDA}" type="presOf" srcId="{AF6E3FB6-3B65-EE45-A545-9B27FE8DECC1}" destId="{991BAEA8-D944-214C-A43B-16190DD5C1FE}" srcOrd="1" destOrd="0" presId="urn:microsoft.com/office/officeart/2005/8/layout/lProcess2"/>
    <dgm:cxn modelId="{CCB19D71-D46A-7F41-AE0D-8C1BCC789E35}" srcId="{7AF6CB37-7994-D641-8E5D-A7B287A3CB14}" destId="{33471148-B859-8D45-901D-D8D245390E23}" srcOrd="0" destOrd="0" parTransId="{E77438FB-D451-AB46-87CF-9AA89802CB28}" sibTransId="{88A03EB4-148D-1D4B-8B66-68D1D24ACB04}"/>
    <dgm:cxn modelId="{790E72B6-2B11-0E43-8CE8-E5B5AB64E018}" type="presParOf" srcId="{FD97BDB0-901B-9641-9343-493B7CE21070}" destId="{1420DF90-1C1B-BF48-8EBD-5E5D1182A576}" srcOrd="0" destOrd="0" presId="urn:microsoft.com/office/officeart/2005/8/layout/lProcess2"/>
    <dgm:cxn modelId="{FE73CB04-E966-9140-82C1-91643E836607}" type="presParOf" srcId="{1420DF90-1C1B-BF48-8EBD-5E5D1182A576}" destId="{28992266-5C9E-D041-A9DD-190F324C0F46}" srcOrd="0" destOrd="0" presId="urn:microsoft.com/office/officeart/2005/8/layout/lProcess2"/>
    <dgm:cxn modelId="{08640930-35DD-8745-A4EA-882274E73124}" type="presParOf" srcId="{1420DF90-1C1B-BF48-8EBD-5E5D1182A576}" destId="{991BAEA8-D944-214C-A43B-16190DD5C1FE}" srcOrd="1" destOrd="0" presId="urn:microsoft.com/office/officeart/2005/8/layout/lProcess2"/>
    <dgm:cxn modelId="{BC04FC43-E1FC-BE4B-B0E0-93685B865CE0}" type="presParOf" srcId="{1420DF90-1C1B-BF48-8EBD-5E5D1182A576}" destId="{E6A81F8C-1FCD-8D41-9604-3188E7E67D79}" srcOrd="2" destOrd="0" presId="urn:microsoft.com/office/officeart/2005/8/layout/lProcess2"/>
    <dgm:cxn modelId="{DA22D7BA-F91E-DC44-95A6-2C72E7029C0B}" type="presParOf" srcId="{E6A81F8C-1FCD-8D41-9604-3188E7E67D79}" destId="{DBEFEFF2-3535-314C-B87E-DAF79E2D9533}" srcOrd="0" destOrd="0" presId="urn:microsoft.com/office/officeart/2005/8/layout/lProcess2"/>
    <dgm:cxn modelId="{3000E5DD-7248-144E-9493-F77ECD04CC34}" type="presParOf" srcId="{DBEFEFF2-3535-314C-B87E-DAF79E2D9533}" destId="{EC790F5F-866A-654A-BE47-A3FAFA003B02}" srcOrd="0" destOrd="0" presId="urn:microsoft.com/office/officeart/2005/8/layout/lProcess2"/>
    <dgm:cxn modelId="{15E4F1B6-74BC-C040-93AF-13E2CCB8BFB6}" type="presParOf" srcId="{FD97BDB0-901B-9641-9343-493B7CE21070}" destId="{D188E8C6-A9AD-BB4D-9382-4986F685C057}" srcOrd="1" destOrd="0" presId="urn:microsoft.com/office/officeart/2005/8/layout/lProcess2"/>
    <dgm:cxn modelId="{E5A329CB-3F1B-0A45-B617-87AB42158B54}" type="presParOf" srcId="{FD97BDB0-901B-9641-9343-493B7CE21070}" destId="{35F0A0D6-5F3A-2045-8C6C-D88B4DFF628A}" srcOrd="2" destOrd="0" presId="urn:microsoft.com/office/officeart/2005/8/layout/lProcess2"/>
    <dgm:cxn modelId="{DA37D7D5-1D6C-1D4C-8A2B-1BFF09752E24}" type="presParOf" srcId="{35F0A0D6-5F3A-2045-8C6C-D88B4DFF628A}" destId="{DA2CC64E-F3C1-0B41-B18D-554979BF24AD}" srcOrd="0" destOrd="0" presId="urn:microsoft.com/office/officeart/2005/8/layout/lProcess2"/>
    <dgm:cxn modelId="{C50445B3-E271-5B49-844B-BBCCB6F65E7D}" type="presParOf" srcId="{35F0A0D6-5F3A-2045-8C6C-D88B4DFF628A}" destId="{1E012D20-E272-FB4A-8EC0-5F1169B59456}" srcOrd="1" destOrd="0" presId="urn:microsoft.com/office/officeart/2005/8/layout/lProcess2"/>
    <dgm:cxn modelId="{083EED30-6293-5B4F-AED7-B5C2A3948696}" type="presParOf" srcId="{35F0A0D6-5F3A-2045-8C6C-D88B4DFF628A}" destId="{B6C38EAB-3E05-2044-9D53-E179D9239909}" srcOrd="2" destOrd="0" presId="urn:microsoft.com/office/officeart/2005/8/layout/lProcess2"/>
    <dgm:cxn modelId="{E7AC179F-0B3B-4A45-B6DB-8E0028B15FCE}" type="presParOf" srcId="{B6C38EAB-3E05-2044-9D53-E179D9239909}" destId="{837CFBCF-7882-3A44-93B1-D52C3C387699}" srcOrd="0" destOrd="0" presId="urn:microsoft.com/office/officeart/2005/8/layout/lProcess2"/>
    <dgm:cxn modelId="{720BD81E-192E-A644-8484-4E4F6C3706C2}" type="presParOf" srcId="{837CFBCF-7882-3A44-93B1-D52C3C387699}" destId="{312955B5-672D-9548-8786-2BC7AD678B0C}" srcOrd="0" destOrd="0" presId="urn:microsoft.com/office/officeart/2005/8/layout/lProcess2"/>
    <dgm:cxn modelId="{C9A56057-25C1-B94E-94AB-EEC7AF6CC597}" type="presParOf" srcId="{FD97BDB0-901B-9641-9343-493B7CE21070}" destId="{CE0532E2-5678-EC48-B7C4-638D5D27739F}" srcOrd="3" destOrd="0" presId="urn:microsoft.com/office/officeart/2005/8/layout/lProcess2"/>
    <dgm:cxn modelId="{DB1F943A-916E-854A-BB60-492547C05861}" type="presParOf" srcId="{FD97BDB0-901B-9641-9343-493B7CE21070}" destId="{05E58604-464E-0345-AC72-6A19F72884FA}" srcOrd="4" destOrd="0" presId="urn:microsoft.com/office/officeart/2005/8/layout/lProcess2"/>
    <dgm:cxn modelId="{021FA853-C05C-694A-AD50-E48D2BE4BE7F}" type="presParOf" srcId="{05E58604-464E-0345-AC72-6A19F72884FA}" destId="{641F1520-6D82-4C4A-8BF1-73AD441EFC82}" srcOrd="0" destOrd="0" presId="urn:microsoft.com/office/officeart/2005/8/layout/lProcess2"/>
    <dgm:cxn modelId="{2BAA004C-4E4F-BF43-8ED9-5FA4B8858AD2}" type="presParOf" srcId="{05E58604-464E-0345-AC72-6A19F72884FA}" destId="{0E793DB0-CA81-4B42-BFDC-CDC220884693}" srcOrd="1" destOrd="0" presId="urn:microsoft.com/office/officeart/2005/8/layout/lProcess2"/>
    <dgm:cxn modelId="{66C42C07-6E32-8A4A-A412-66793AA94B54}" type="presParOf" srcId="{05E58604-464E-0345-AC72-6A19F72884FA}" destId="{41769EBF-A8D5-8F4A-8A7E-0C79AF59BACD}" srcOrd="2" destOrd="0" presId="urn:microsoft.com/office/officeart/2005/8/layout/lProcess2"/>
    <dgm:cxn modelId="{79D2C632-4829-1140-9201-C152EA6E00F5}" type="presParOf" srcId="{41769EBF-A8D5-8F4A-8A7E-0C79AF59BACD}" destId="{7B7F95CB-0375-D849-830D-455E087704BD}" srcOrd="0" destOrd="0" presId="urn:microsoft.com/office/officeart/2005/8/layout/lProcess2"/>
    <dgm:cxn modelId="{AC53A8AC-9F6B-D74B-B5B1-1E284A496EAD}" type="presParOf" srcId="{7B7F95CB-0375-D849-830D-455E087704BD}" destId="{F832C8F9-4404-4D4E-9311-3709863F3D1E}"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C4B79A-D9A1-854B-827A-8D24E8CAA312}" type="doc">
      <dgm:prSet loTypeId="urn:microsoft.com/office/officeart/2005/8/layout/cycle8" loCatId="" qsTypeId="urn:microsoft.com/office/officeart/2005/8/quickstyle/3d1" qsCatId="3D" csTypeId="urn:microsoft.com/office/officeart/2005/8/colors/accent0_3" csCatId="mainScheme" phldr="1"/>
      <dgm:spPr/>
    </dgm:pt>
    <dgm:pt modelId="{0435A346-34A6-9B4E-BFFC-909E4FAC091C}">
      <dgm:prSet phldrT="[Text]" custT="1"/>
      <dgm:spPr>
        <a:gradFill rotWithShape="0">
          <a:gsLst>
            <a:gs pos="0">
              <a:srgbClr val="00A085"/>
            </a:gs>
            <a:gs pos="99000">
              <a:srgbClr val="92D5D7"/>
            </a:gs>
          </a:gsLst>
        </a:gradFill>
      </dgm:spPr>
      <dgm:t>
        <a:bodyPr/>
        <a:lstStyle/>
        <a:p>
          <a:pPr rtl="0"/>
          <a:r>
            <a:rPr lang="en-US" sz="1800" dirty="0">
              <a:latin typeface="Open Sans" panose="020B0606030504020204" pitchFamily="34" charset="0"/>
              <a:ea typeface="Open Sans" panose="020B0606030504020204" pitchFamily="34" charset="0"/>
              <a:cs typeface="Open Sans" panose="020B0606030504020204" pitchFamily="34" charset="0"/>
            </a:rPr>
            <a:t>3. Become proficient at the skill</a:t>
          </a:r>
        </a:p>
      </dgm:t>
    </dgm:pt>
    <dgm:pt modelId="{13650471-09A1-6346-B628-321B6F24C852}" type="parTrans" cxnId="{EB0E6944-51EC-C749-8885-0329A636D450}">
      <dgm:prSet/>
      <dgm:spPr/>
      <dgm:t>
        <a:bodyPr/>
        <a:lstStyle/>
        <a:p>
          <a:endParaRPr lang="en-US" sz="2000">
            <a:latin typeface="Calibri" panose="020F0502020204030204" pitchFamily="34" charset="0"/>
            <a:cs typeface="Calibri" panose="020F0502020204030204" pitchFamily="34" charset="0"/>
          </a:endParaRPr>
        </a:p>
      </dgm:t>
    </dgm:pt>
    <dgm:pt modelId="{2CAC6C6B-B1C5-3E4E-B6B5-6B452032392A}" type="sibTrans" cxnId="{EB0E6944-51EC-C749-8885-0329A636D450}">
      <dgm:prSet/>
      <dgm:spPr/>
      <dgm:t>
        <a:bodyPr/>
        <a:lstStyle/>
        <a:p>
          <a:endParaRPr lang="en-US" sz="2000">
            <a:latin typeface="Calibri" panose="020F0502020204030204" pitchFamily="34" charset="0"/>
            <a:cs typeface="Calibri" panose="020F0502020204030204" pitchFamily="34" charset="0"/>
          </a:endParaRPr>
        </a:p>
      </dgm:t>
    </dgm:pt>
    <dgm:pt modelId="{F01B5161-6CB0-C247-8410-76815A01CFFD}">
      <dgm:prSet phldrT="[Text]" custT="1"/>
      <dgm:spPr>
        <a:gradFill rotWithShape="0">
          <a:gsLst>
            <a:gs pos="0">
              <a:srgbClr val="00A085"/>
            </a:gs>
            <a:gs pos="99000">
              <a:srgbClr val="92D5D7"/>
            </a:gs>
          </a:gsLst>
        </a:gradFill>
      </dgm:spPr>
      <dgm:t>
        <a:bodyPr anchor="ctr" anchorCtr="1"/>
        <a:lstStyle/>
        <a:p>
          <a:r>
            <a:rPr lang="en-US" sz="1800" dirty="0">
              <a:latin typeface="Open Sans" panose="020B0606030504020204" pitchFamily="34" charset="0"/>
              <a:ea typeface="Open Sans" panose="020B0606030504020204" pitchFamily="34" charset="0"/>
              <a:cs typeface="Open Sans" panose="020B0606030504020204" pitchFamily="34" charset="0"/>
            </a:rPr>
            <a:t>2. Know what to do and how to do it</a:t>
          </a:r>
        </a:p>
      </dgm:t>
    </dgm:pt>
    <dgm:pt modelId="{21A9A820-4E6A-9749-A028-030B75013AF9}" type="parTrans" cxnId="{D7AF6EAD-7482-B74E-B4BB-7E1235A79DDB}">
      <dgm:prSet/>
      <dgm:spPr/>
      <dgm:t>
        <a:bodyPr/>
        <a:lstStyle/>
        <a:p>
          <a:endParaRPr lang="en-US" sz="2000">
            <a:latin typeface="Calibri" panose="020F0502020204030204" pitchFamily="34" charset="0"/>
            <a:cs typeface="Calibri" panose="020F0502020204030204" pitchFamily="34" charset="0"/>
          </a:endParaRPr>
        </a:p>
      </dgm:t>
    </dgm:pt>
    <dgm:pt modelId="{CB1E404A-E175-9942-8BCB-999C37C9E772}" type="sibTrans" cxnId="{D7AF6EAD-7482-B74E-B4BB-7E1235A79DDB}">
      <dgm:prSet/>
      <dgm:spPr/>
      <dgm:t>
        <a:bodyPr/>
        <a:lstStyle/>
        <a:p>
          <a:endParaRPr lang="en-US" sz="2000">
            <a:latin typeface="Calibri" panose="020F0502020204030204" pitchFamily="34" charset="0"/>
            <a:cs typeface="Calibri" panose="020F0502020204030204" pitchFamily="34" charset="0"/>
          </a:endParaRPr>
        </a:p>
      </dgm:t>
    </dgm:pt>
    <dgm:pt modelId="{9A0963C8-85A8-4944-BC74-FD6162453BEC}">
      <dgm:prSet phldrT="[Text]" custT="1"/>
      <dgm:spPr>
        <a:gradFill rotWithShape="0">
          <a:gsLst>
            <a:gs pos="0">
              <a:srgbClr val="00A085"/>
            </a:gs>
            <a:gs pos="100000">
              <a:srgbClr val="92D5D7"/>
            </a:gs>
          </a:gsLst>
        </a:gradFill>
      </dgm:spPr>
      <dgm:t>
        <a:bodyPr/>
        <a:lstStyle/>
        <a:p>
          <a:pPr rtl="0"/>
          <a:r>
            <a:rPr lang="en-US" sz="1800" dirty="0">
              <a:latin typeface="Open Sans" panose="020B0606030504020204" pitchFamily="34" charset="0"/>
              <a:ea typeface="Open Sans" panose="020B0606030504020204" pitchFamily="34" charset="0"/>
              <a:cs typeface="Open Sans" panose="020B0606030504020204" pitchFamily="34" charset="0"/>
            </a:rPr>
            <a:t>1. Have some motivation to learn the skill</a:t>
          </a:r>
        </a:p>
      </dgm:t>
    </dgm:pt>
    <dgm:pt modelId="{B424016E-E2AE-F74C-9F66-B877A1148162}" type="parTrans" cxnId="{50ED6C5A-7B3A-0B44-A97F-85A818CEC6CC}">
      <dgm:prSet/>
      <dgm:spPr/>
      <dgm:t>
        <a:bodyPr/>
        <a:lstStyle/>
        <a:p>
          <a:endParaRPr lang="en-US" sz="2000">
            <a:latin typeface="Calibri" panose="020F0502020204030204" pitchFamily="34" charset="0"/>
            <a:cs typeface="Calibri" panose="020F0502020204030204" pitchFamily="34" charset="0"/>
          </a:endParaRPr>
        </a:p>
      </dgm:t>
    </dgm:pt>
    <dgm:pt modelId="{37F908E4-ECBB-494C-92D5-1917272298C0}" type="sibTrans" cxnId="{50ED6C5A-7B3A-0B44-A97F-85A818CEC6CC}">
      <dgm:prSet/>
      <dgm:spPr/>
      <dgm:t>
        <a:bodyPr/>
        <a:lstStyle/>
        <a:p>
          <a:endParaRPr lang="en-US" sz="2000">
            <a:latin typeface="Calibri" panose="020F0502020204030204" pitchFamily="34" charset="0"/>
            <a:cs typeface="Calibri" panose="020F0502020204030204" pitchFamily="34" charset="0"/>
          </a:endParaRPr>
        </a:p>
      </dgm:t>
    </dgm:pt>
    <dgm:pt modelId="{0A68BE8C-D3A1-794C-9A45-E9C352AAD742}" type="pres">
      <dgm:prSet presAssocID="{B5C4B79A-D9A1-854B-827A-8D24E8CAA312}" presName="compositeShape" presStyleCnt="0">
        <dgm:presLayoutVars>
          <dgm:chMax val="7"/>
          <dgm:dir/>
          <dgm:resizeHandles val="exact"/>
        </dgm:presLayoutVars>
      </dgm:prSet>
      <dgm:spPr/>
    </dgm:pt>
    <dgm:pt modelId="{A8D3F7AD-F3FE-D446-A1AA-2817297A83B0}" type="pres">
      <dgm:prSet presAssocID="{B5C4B79A-D9A1-854B-827A-8D24E8CAA312}" presName="wedge1" presStyleLbl="node1" presStyleIdx="0" presStyleCnt="3"/>
      <dgm:spPr/>
      <dgm:t>
        <a:bodyPr/>
        <a:lstStyle/>
        <a:p>
          <a:endParaRPr lang="en-US"/>
        </a:p>
      </dgm:t>
    </dgm:pt>
    <dgm:pt modelId="{6AF019D4-E24A-FE45-BC99-FB4CB2AA70DD}" type="pres">
      <dgm:prSet presAssocID="{B5C4B79A-D9A1-854B-827A-8D24E8CAA312}" presName="dummy1a" presStyleCnt="0"/>
      <dgm:spPr/>
    </dgm:pt>
    <dgm:pt modelId="{2D7CE5F6-D197-9541-B03D-7881D685263D}" type="pres">
      <dgm:prSet presAssocID="{B5C4B79A-D9A1-854B-827A-8D24E8CAA312}" presName="dummy1b" presStyleCnt="0"/>
      <dgm:spPr/>
    </dgm:pt>
    <dgm:pt modelId="{7C090F04-E6EB-B144-9506-C8C036291B1A}" type="pres">
      <dgm:prSet presAssocID="{B5C4B79A-D9A1-854B-827A-8D24E8CAA312}" presName="wedge1Tx" presStyleLbl="node1" presStyleIdx="0" presStyleCnt="3">
        <dgm:presLayoutVars>
          <dgm:chMax val="0"/>
          <dgm:chPref val="0"/>
          <dgm:bulletEnabled val="1"/>
        </dgm:presLayoutVars>
      </dgm:prSet>
      <dgm:spPr/>
      <dgm:t>
        <a:bodyPr/>
        <a:lstStyle/>
        <a:p>
          <a:endParaRPr lang="en-US"/>
        </a:p>
      </dgm:t>
    </dgm:pt>
    <dgm:pt modelId="{4488B520-9E6A-CD41-BBEC-AB542850D32D}" type="pres">
      <dgm:prSet presAssocID="{B5C4B79A-D9A1-854B-827A-8D24E8CAA312}" presName="wedge2" presStyleLbl="node1" presStyleIdx="1" presStyleCnt="3"/>
      <dgm:spPr/>
      <dgm:t>
        <a:bodyPr/>
        <a:lstStyle/>
        <a:p>
          <a:endParaRPr lang="en-US"/>
        </a:p>
      </dgm:t>
    </dgm:pt>
    <dgm:pt modelId="{E41AF9E7-269E-C040-9B5B-C8F20C8B489C}" type="pres">
      <dgm:prSet presAssocID="{B5C4B79A-D9A1-854B-827A-8D24E8CAA312}" presName="dummy2a" presStyleCnt="0"/>
      <dgm:spPr/>
    </dgm:pt>
    <dgm:pt modelId="{9C8D23ED-D9F7-5A46-AD11-9A997890577E}" type="pres">
      <dgm:prSet presAssocID="{B5C4B79A-D9A1-854B-827A-8D24E8CAA312}" presName="dummy2b" presStyleCnt="0"/>
      <dgm:spPr/>
    </dgm:pt>
    <dgm:pt modelId="{33BB8308-8148-5647-A3BD-94AD897BE248}" type="pres">
      <dgm:prSet presAssocID="{B5C4B79A-D9A1-854B-827A-8D24E8CAA312}" presName="wedge2Tx" presStyleLbl="node1" presStyleIdx="1" presStyleCnt="3">
        <dgm:presLayoutVars>
          <dgm:chMax val="0"/>
          <dgm:chPref val="0"/>
          <dgm:bulletEnabled val="1"/>
        </dgm:presLayoutVars>
      </dgm:prSet>
      <dgm:spPr/>
      <dgm:t>
        <a:bodyPr/>
        <a:lstStyle/>
        <a:p>
          <a:endParaRPr lang="en-US"/>
        </a:p>
      </dgm:t>
    </dgm:pt>
    <dgm:pt modelId="{155715B4-07F7-3D4E-84F2-DC4E454CA1CF}" type="pres">
      <dgm:prSet presAssocID="{B5C4B79A-D9A1-854B-827A-8D24E8CAA312}" presName="wedge3" presStyleLbl="node1" presStyleIdx="2" presStyleCnt="3"/>
      <dgm:spPr/>
      <dgm:t>
        <a:bodyPr/>
        <a:lstStyle/>
        <a:p>
          <a:endParaRPr lang="en-US"/>
        </a:p>
      </dgm:t>
    </dgm:pt>
    <dgm:pt modelId="{DAA0751F-DE1C-B745-86AB-7A27644E8298}" type="pres">
      <dgm:prSet presAssocID="{B5C4B79A-D9A1-854B-827A-8D24E8CAA312}" presName="dummy3a" presStyleCnt="0"/>
      <dgm:spPr/>
    </dgm:pt>
    <dgm:pt modelId="{C9FBDDA8-A0C2-5347-99B0-6B37054D6157}" type="pres">
      <dgm:prSet presAssocID="{B5C4B79A-D9A1-854B-827A-8D24E8CAA312}" presName="dummy3b" presStyleCnt="0"/>
      <dgm:spPr/>
    </dgm:pt>
    <dgm:pt modelId="{3A71BBCF-F5D0-C345-A683-D0AAD7F19D15}" type="pres">
      <dgm:prSet presAssocID="{B5C4B79A-D9A1-854B-827A-8D24E8CAA312}" presName="wedge3Tx" presStyleLbl="node1" presStyleIdx="2" presStyleCnt="3">
        <dgm:presLayoutVars>
          <dgm:chMax val="0"/>
          <dgm:chPref val="0"/>
          <dgm:bulletEnabled val="1"/>
        </dgm:presLayoutVars>
      </dgm:prSet>
      <dgm:spPr/>
      <dgm:t>
        <a:bodyPr/>
        <a:lstStyle/>
        <a:p>
          <a:endParaRPr lang="en-US"/>
        </a:p>
      </dgm:t>
    </dgm:pt>
    <dgm:pt modelId="{7C0B6123-C60F-364A-8B91-AF86787EEB05}" type="pres">
      <dgm:prSet presAssocID="{37F908E4-ECBB-494C-92D5-1917272298C0}" presName="arrowWedge1" presStyleLbl="fgSibTrans2D1" presStyleIdx="0" presStyleCnt="3"/>
      <dgm:spPr/>
    </dgm:pt>
    <dgm:pt modelId="{C609AADC-3007-294E-8F68-46DD649F1CEB}" type="pres">
      <dgm:prSet presAssocID="{CB1E404A-E175-9942-8BCB-999C37C9E772}" presName="arrowWedge2" presStyleLbl="fgSibTrans2D1" presStyleIdx="1" presStyleCnt="3"/>
      <dgm:spPr/>
    </dgm:pt>
    <dgm:pt modelId="{F779134D-66DF-6B4A-831B-82517E7A4DF2}" type="pres">
      <dgm:prSet presAssocID="{2CAC6C6B-B1C5-3E4E-B6B5-6B452032392A}" presName="arrowWedge3" presStyleLbl="fgSibTrans2D1" presStyleIdx="2" presStyleCnt="3"/>
      <dgm:spPr/>
    </dgm:pt>
  </dgm:ptLst>
  <dgm:cxnLst>
    <dgm:cxn modelId="{D7AF6EAD-7482-B74E-B4BB-7E1235A79DDB}" srcId="{B5C4B79A-D9A1-854B-827A-8D24E8CAA312}" destId="{F01B5161-6CB0-C247-8410-76815A01CFFD}" srcOrd="1" destOrd="0" parTransId="{21A9A820-4E6A-9749-A028-030B75013AF9}" sibTransId="{CB1E404A-E175-9942-8BCB-999C37C9E772}"/>
    <dgm:cxn modelId="{50ED6C5A-7B3A-0B44-A97F-85A818CEC6CC}" srcId="{B5C4B79A-D9A1-854B-827A-8D24E8CAA312}" destId="{9A0963C8-85A8-4944-BC74-FD6162453BEC}" srcOrd="0" destOrd="0" parTransId="{B424016E-E2AE-F74C-9F66-B877A1148162}" sibTransId="{37F908E4-ECBB-494C-92D5-1917272298C0}"/>
    <dgm:cxn modelId="{0951A1A7-1F45-F04D-8CA5-FF08617563B1}" type="presOf" srcId="{F01B5161-6CB0-C247-8410-76815A01CFFD}" destId="{4488B520-9E6A-CD41-BBEC-AB542850D32D}" srcOrd="0" destOrd="0" presId="urn:microsoft.com/office/officeart/2005/8/layout/cycle8"/>
    <dgm:cxn modelId="{EB0E6944-51EC-C749-8885-0329A636D450}" srcId="{B5C4B79A-D9A1-854B-827A-8D24E8CAA312}" destId="{0435A346-34A6-9B4E-BFFC-909E4FAC091C}" srcOrd="2" destOrd="0" parTransId="{13650471-09A1-6346-B628-321B6F24C852}" sibTransId="{2CAC6C6B-B1C5-3E4E-B6B5-6B452032392A}"/>
    <dgm:cxn modelId="{4AFE6407-E66C-2F42-9B27-37ABF0CA5825}" type="presOf" srcId="{9A0963C8-85A8-4944-BC74-FD6162453BEC}" destId="{7C090F04-E6EB-B144-9506-C8C036291B1A}" srcOrd="1" destOrd="0" presId="urn:microsoft.com/office/officeart/2005/8/layout/cycle8"/>
    <dgm:cxn modelId="{B7BE949D-76A6-E94E-ACB2-6097600DFEED}" type="presOf" srcId="{0435A346-34A6-9B4E-BFFC-909E4FAC091C}" destId="{3A71BBCF-F5D0-C345-A683-D0AAD7F19D15}" srcOrd="1" destOrd="0" presId="urn:microsoft.com/office/officeart/2005/8/layout/cycle8"/>
    <dgm:cxn modelId="{55BC5B88-2187-C047-BD9C-C90075EB6092}" type="presOf" srcId="{9A0963C8-85A8-4944-BC74-FD6162453BEC}" destId="{A8D3F7AD-F3FE-D446-A1AA-2817297A83B0}" srcOrd="0" destOrd="0" presId="urn:microsoft.com/office/officeart/2005/8/layout/cycle8"/>
    <dgm:cxn modelId="{0106C66E-E5C9-BF45-9CAE-85C1089FFBE4}" type="presOf" srcId="{F01B5161-6CB0-C247-8410-76815A01CFFD}" destId="{33BB8308-8148-5647-A3BD-94AD897BE248}" srcOrd="1" destOrd="0" presId="urn:microsoft.com/office/officeart/2005/8/layout/cycle8"/>
    <dgm:cxn modelId="{3BFEE7D7-5807-F54B-A028-39DD594EED0A}" type="presOf" srcId="{0435A346-34A6-9B4E-BFFC-909E4FAC091C}" destId="{155715B4-07F7-3D4E-84F2-DC4E454CA1CF}" srcOrd="0" destOrd="0" presId="urn:microsoft.com/office/officeart/2005/8/layout/cycle8"/>
    <dgm:cxn modelId="{3C772E33-9A23-B941-86B2-BE2D29A99E84}" type="presOf" srcId="{B5C4B79A-D9A1-854B-827A-8D24E8CAA312}" destId="{0A68BE8C-D3A1-794C-9A45-E9C352AAD742}" srcOrd="0" destOrd="0" presId="urn:microsoft.com/office/officeart/2005/8/layout/cycle8"/>
    <dgm:cxn modelId="{2CF3D934-63C3-5541-9D3C-1C76EA42DED2}" type="presParOf" srcId="{0A68BE8C-D3A1-794C-9A45-E9C352AAD742}" destId="{A8D3F7AD-F3FE-D446-A1AA-2817297A83B0}" srcOrd="0" destOrd="0" presId="urn:microsoft.com/office/officeart/2005/8/layout/cycle8"/>
    <dgm:cxn modelId="{702C1E13-2F7D-AA4F-8A09-03491FC6C440}" type="presParOf" srcId="{0A68BE8C-D3A1-794C-9A45-E9C352AAD742}" destId="{6AF019D4-E24A-FE45-BC99-FB4CB2AA70DD}" srcOrd="1" destOrd="0" presId="urn:microsoft.com/office/officeart/2005/8/layout/cycle8"/>
    <dgm:cxn modelId="{A45E1643-A820-F849-8897-D79A1564E313}" type="presParOf" srcId="{0A68BE8C-D3A1-794C-9A45-E9C352AAD742}" destId="{2D7CE5F6-D197-9541-B03D-7881D685263D}" srcOrd="2" destOrd="0" presId="urn:microsoft.com/office/officeart/2005/8/layout/cycle8"/>
    <dgm:cxn modelId="{AC3FAD89-63C3-5948-9297-C36DDE030DDB}" type="presParOf" srcId="{0A68BE8C-D3A1-794C-9A45-E9C352AAD742}" destId="{7C090F04-E6EB-B144-9506-C8C036291B1A}" srcOrd="3" destOrd="0" presId="urn:microsoft.com/office/officeart/2005/8/layout/cycle8"/>
    <dgm:cxn modelId="{DEFEF51F-6787-8744-84CE-9D0DE22704C3}" type="presParOf" srcId="{0A68BE8C-D3A1-794C-9A45-E9C352AAD742}" destId="{4488B520-9E6A-CD41-BBEC-AB542850D32D}" srcOrd="4" destOrd="0" presId="urn:microsoft.com/office/officeart/2005/8/layout/cycle8"/>
    <dgm:cxn modelId="{019205F7-9B73-6445-A9C6-CED29AFD6563}" type="presParOf" srcId="{0A68BE8C-D3A1-794C-9A45-E9C352AAD742}" destId="{E41AF9E7-269E-C040-9B5B-C8F20C8B489C}" srcOrd="5" destOrd="0" presId="urn:microsoft.com/office/officeart/2005/8/layout/cycle8"/>
    <dgm:cxn modelId="{4CE66F58-E224-F84E-97D8-78175ED011C1}" type="presParOf" srcId="{0A68BE8C-D3A1-794C-9A45-E9C352AAD742}" destId="{9C8D23ED-D9F7-5A46-AD11-9A997890577E}" srcOrd="6" destOrd="0" presId="urn:microsoft.com/office/officeart/2005/8/layout/cycle8"/>
    <dgm:cxn modelId="{B5CA674F-A159-7A41-8ACF-CC9579285264}" type="presParOf" srcId="{0A68BE8C-D3A1-794C-9A45-E9C352AAD742}" destId="{33BB8308-8148-5647-A3BD-94AD897BE248}" srcOrd="7" destOrd="0" presId="urn:microsoft.com/office/officeart/2005/8/layout/cycle8"/>
    <dgm:cxn modelId="{479167FE-F43F-5642-9C42-BB90B51F26FD}" type="presParOf" srcId="{0A68BE8C-D3A1-794C-9A45-E9C352AAD742}" destId="{155715B4-07F7-3D4E-84F2-DC4E454CA1CF}" srcOrd="8" destOrd="0" presId="urn:microsoft.com/office/officeart/2005/8/layout/cycle8"/>
    <dgm:cxn modelId="{1962AD50-3E31-AF48-B45F-7AB9F4BE48D3}" type="presParOf" srcId="{0A68BE8C-D3A1-794C-9A45-E9C352AAD742}" destId="{DAA0751F-DE1C-B745-86AB-7A27644E8298}" srcOrd="9" destOrd="0" presId="urn:microsoft.com/office/officeart/2005/8/layout/cycle8"/>
    <dgm:cxn modelId="{9A4158E7-50D9-9048-979B-398D0B78BB89}" type="presParOf" srcId="{0A68BE8C-D3A1-794C-9A45-E9C352AAD742}" destId="{C9FBDDA8-A0C2-5347-99B0-6B37054D6157}" srcOrd="10" destOrd="0" presId="urn:microsoft.com/office/officeart/2005/8/layout/cycle8"/>
    <dgm:cxn modelId="{3E497C6B-9F08-E54E-B29B-924AAD2BE3D0}" type="presParOf" srcId="{0A68BE8C-D3A1-794C-9A45-E9C352AAD742}" destId="{3A71BBCF-F5D0-C345-A683-D0AAD7F19D15}" srcOrd="11" destOrd="0" presId="urn:microsoft.com/office/officeart/2005/8/layout/cycle8"/>
    <dgm:cxn modelId="{5C791D1C-53C7-0241-BB83-5CD8EE69AF4F}" type="presParOf" srcId="{0A68BE8C-D3A1-794C-9A45-E9C352AAD742}" destId="{7C0B6123-C60F-364A-8B91-AF86787EEB05}" srcOrd="12" destOrd="0" presId="urn:microsoft.com/office/officeart/2005/8/layout/cycle8"/>
    <dgm:cxn modelId="{DD1F955A-E7D2-144E-BF0A-72D9AC0E6770}" type="presParOf" srcId="{0A68BE8C-D3A1-794C-9A45-E9C352AAD742}" destId="{C609AADC-3007-294E-8F68-46DD649F1CEB}" srcOrd="13" destOrd="0" presId="urn:microsoft.com/office/officeart/2005/8/layout/cycle8"/>
    <dgm:cxn modelId="{E72E2332-D84D-C94E-86A9-CDC89CFE0E06}" type="presParOf" srcId="{0A68BE8C-D3A1-794C-9A45-E9C352AAD742}" destId="{F779134D-66DF-6B4A-831B-82517E7A4DF2}"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3"/>
          </p:nvPr>
        </p:nvSpPr>
        <p:spPr>
          <a:xfrm>
            <a:off x="3970734" y="8830659"/>
            <a:ext cx="3038145" cy="464205"/>
          </a:xfrm>
          <a:prstGeom prst="rect">
            <a:avLst/>
          </a:prstGeom>
        </p:spPr>
        <p:txBody>
          <a:bodyPr vert="horz" wrap="square" lIns="88139" tIns="44070" rIns="88139" bIns="44070" numCol="1" anchor="b" anchorCtr="0" compatLnSpc="1">
            <a:prstTxWarp prst="textNoShape">
              <a:avLst/>
            </a:prstTxWarp>
          </a:bodyPr>
          <a:lstStyle>
            <a:lvl1pPr algn="r" eaLnBrk="1" hangingPunct="1">
              <a:defRPr sz="1200" smtClean="0"/>
            </a:lvl1pPr>
          </a:lstStyle>
          <a:p>
            <a:pPr>
              <a:defRPr/>
            </a:pPr>
            <a:fld id="{7AD2B91A-A4D8-3646-8BE6-5EBE75F154C5}" type="slidenum">
              <a:rPr lang="en-US"/>
              <a:pPr>
                <a:defRPr/>
              </a:pPr>
              <a:t>‹#›</a:t>
            </a:fld>
            <a:endParaRPr lang="en-US" dirty="0"/>
          </a:p>
        </p:txBody>
      </p:sp>
    </p:spTree>
    <p:extLst>
      <p:ext uri="{BB962C8B-B14F-4D97-AF65-F5344CB8AC3E}">
        <p14:creationId xmlns:p14="http://schemas.microsoft.com/office/powerpoint/2010/main" val="3692854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6623" cy="465743"/>
          </a:xfrm>
          <a:prstGeom prst="rect">
            <a:avLst/>
          </a:prstGeom>
          <a:noFill/>
          <a:ln w="9525">
            <a:noFill/>
            <a:miter lim="800000"/>
            <a:headEnd/>
            <a:tailEnd/>
          </a:ln>
        </p:spPr>
        <p:txBody>
          <a:bodyPr vert="horz" wrap="square" lIns="92944" tIns="46473" rIns="92944" bIns="46473" numCol="1" anchor="t" anchorCtr="0" compatLnSpc="1">
            <a:prstTxWarp prst="textNoShape">
              <a:avLst/>
            </a:prstTxWarp>
          </a:bodyPr>
          <a:lstStyle>
            <a:lvl1pPr defTabSz="930138" eaLnBrk="1" hangingPunct="1">
              <a:defRPr sz="1200">
                <a:latin typeface="Arial" charset="0"/>
                <a:ea typeface="+mn-ea"/>
                <a:cs typeface="Arial" charset="0"/>
              </a:defRPr>
            </a:lvl1pPr>
          </a:lstStyle>
          <a:p>
            <a:pPr>
              <a:defRPr/>
            </a:pPr>
            <a:endParaRPr lang="en-US" dirty="0"/>
          </a:p>
        </p:txBody>
      </p:sp>
      <p:sp>
        <p:nvSpPr>
          <p:cNvPr id="3075" name="Rectangle 3"/>
          <p:cNvSpPr>
            <a:spLocks noGrp="1" noChangeArrowheads="1"/>
          </p:cNvSpPr>
          <p:nvPr>
            <p:ph type="dt" idx="1"/>
          </p:nvPr>
        </p:nvSpPr>
        <p:spPr bwMode="auto">
          <a:xfrm>
            <a:off x="3972256" y="0"/>
            <a:ext cx="3036623" cy="465743"/>
          </a:xfrm>
          <a:prstGeom prst="rect">
            <a:avLst/>
          </a:prstGeom>
          <a:noFill/>
          <a:ln w="9525">
            <a:noFill/>
            <a:miter lim="800000"/>
            <a:headEnd/>
            <a:tailEnd/>
          </a:ln>
        </p:spPr>
        <p:txBody>
          <a:bodyPr vert="horz" wrap="square" lIns="92944" tIns="46473" rIns="92944" bIns="46473" numCol="1" anchor="t" anchorCtr="0" compatLnSpc="1">
            <a:prstTxWarp prst="textNoShape">
              <a:avLst/>
            </a:prstTxWarp>
          </a:bodyPr>
          <a:lstStyle>
            <a:lvl1pPr algn="r" defTabSz="930138" eaLnBrk="1" hangingPunct="1">
              <a:defRPr sz="1200">
                <a:latin typeface="Arial" charset="0"/>
                <a:ea typeface="+mn-ea"/>
                <a:cs typeface="Arial" charset="0"/>
              </a:defRPr>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701345" y="4416098"/>
            <a:ext cx="5607711" cy="4183995"/>
          </a:xfrm>
          <a:prstGeom prst="rect">
            <a:avLst/>
          </a:prstGeom>
          <a:noFill/>
          <a:ln w="9525">
            <a:noFill/>
            <a:miter lim="800000"/>
            <a:headEnd/>
            <a:tailEnd/>
          </a:ln>
        </p:spPr>
        <p:txBody>
          <a:bodyPr vert="horz" wrap="square" lIns="92944" tIns="46473" rIns="92944" bIns="464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29121"/>
            <a:ext cx="3036623" cy="465743"/>
          </a:xfrm>
          <a:prstGeom prst="rect">
            <a:avLst/>
          </a:prstGeom>
          <a:noFill/>
          <a:ln w="9525">
            <a:noFill/>
            <a:miter lim="800000"/>
            <a:headEnd/>
            <a:tailEnd/>
          </a:ln>
        </p:spPr>
        <p:txBody>
          <a:bodyPr vert="horz" wrap="square" lIns="92944" tIns="46473" rIns="92944" bIns="46473" numCol="1" anchor="b" anchorCtr="0" compatLnSpc="1">
            <a:prstTxWarp prst="textNoShape">
              <a:avLst/>
            </a:prstTxWarp>
          </a:bodyPr>
          <a:lstStyle>
            <a:lvl1pPr defTabSz="930138" eaLnBrk="1" hangingPunct="1">
              <a:defRPr sz="1200">
                <a:latin typeface="Arial" charset="0"/>
                <a:ea typeface="+mn-ea"/>
                <a:cs typeface="Arial" charset="0"/>
              </a:defRPr>
            </a:lvl1pPr>
          </a:lstStyle>
          <a:p>
            <a:pPr>
              <a:defRPr/>
            </a:pPr>
            <a:endParaRPr lang="en-US" dirty="0"/>
          </a:p>
        </p:txBody>
      </p:sp>
      <p:sp>
        <p:nvSpPr>
          <p:cNvPr id="3079" name="Rectangle 7"/>
          <p:cNvSpPr>
            <a:spLocks noGrp="1" noChangeArrowheads="1"/>
          </p:cNvSpPr>
          <p:nvPr>
            <p:ph type="sldNum" sz="quarter" idx="5"/>
          </p:nvPr>
        </p:nvSpPr>
        <p:spPr bwMode="auto">
          <a:xfrm>
            <a:off x="3972256" y="8829121"/>
            <a:ext cx="3036623" cy="465743"/>
          </a:xfrm>
          <a:prstGeom prst="rect">
            <a:avLst/>
          </a:prstGeom>
          <a:noFill/>
          <a:ln w="9525">
            <a:noFill/>
            <a:miter lim="800000"/>
            <a:headEnd/>
            <a:tailEnd/>
          </a:ln>
        </p:spPr>
        <p:txBody>
          <a:bodyPr vert="horz" wrap="square" lIns="92944" tIns="46473" rIns="92944" bIns="46473" numCol="1" anchor="b" anchorCtr="0" compatLnSpc="1">
            <a:prstTxWarp prst="textNoShape">
              <a:avLst/>
            </a:prstTxWarp>
          </a:bodyPr>
          <a:lstStyle>
            <a:lvl1pPr algn="r" defTabSz="928827" eaLnBrk="1" hangingPunct="1">
              <a:defRPr sz="1200" smtClean="0">
                <a:cs typeface="Arial" charset="0"/>
              </a:defRPr>
            </a:lvl1pPr>
          </a:lstStyle>
          <a:p>
            <a:pPr>
              <a:defRPr/>
            </a:pPr>
            <a:fld id="{1DEA32C9-4782-2F46-80F1-8ED075A9B248}" type="slidenum">
              <a:rPr lang="en-US"/>
              <a:pPr>
                <a:defRPr/>
              </a:pPr>
              <a:t>‹#›</a:t>
            </a:fld>
            <a:endParaRPr lang="en-US" dirty="0"/>
          </a:p>
        </p:txBody>
      </p:sp>
    </p:spTree>
    <p:extLst>
      <p:ext uri="{BB962C8B-B14F-4D97-AF65-F5344CB8AC3E}">
        <p14:creationId xmlns:p14="http://schemas.microsoft.com/office/powerpoint/2010/main" val="375637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youtu.be/ztJBaF3qbyk"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youtu.be/oi5JvU074Tw"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DEA32C9-4782-2F46-80F1-8ED075A9B248}" type="slidenum">
              <a:rPr lang="en-US" smtClean="0"/>
              <a:pPr>
                <a:defRPr/>
              </a:pPr>
              <a:t>1</a:t>
            </a:fld>
            <a:endParaRPr lang="en-US" dirty="0"/>
          </a:p>
        </p:txBody>
      </p:sp>
    </p:spTree>
    <p:extLst>
      <p:ext uri="{BB962C8B-B14F-4D97-AF65-F5344CB8AC3E}">
        <p14:creationId xmlns:p14="http://schemas.microsoft.com/office/powerpoint/2010/main" val="3327428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xfrm>
            <a:off x="701345" y="4416098"/>
            <a:ext cx="5724855" cy="47279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defRPr/>
            </a:pPr>
            <a:r>
              <a:rPr lang="en-US" sz="1100" b="0" dirty="0">
                <a:latin typeface="Arial (Body)"/>
              </a:rPr>
              <a:t>Risk refers to the </a:t>
            </a:r>
            <a:r>
              <a:rPr lang="en-US" sz="1100" b="0" baseline="0" dirty="0">
                <a:latin typeface="Arial (Body)"/>
              </a:rPr>
              <a:t>likelihood of reoffending.  </a:t>
            </a:r>
            <a:r>
              <a:rPr lang="en-US" sz="1100" b="0" dirty="0">
                <a:latin typeface="Arial (Body)"/>
              </a:rPr>
              <a:t>The</a:t>
            </a:r>
            <a:r>
              <a:rPr lang="en-US" sz="1100" b="0" baseline="0" dirty="0">
                <a:latin typeface="Arial (Body)"/>
              </a:rPr>
              <a:t> risk principle identifies “who” should be in our programs and who will benefit from the most intensive services and programming.  </a:t>
            </a:r>
            <a:endParaRPr lang="en-US" sz="1100" b="0" dirty="0">
              <a:latin typeface="Arial (Body)"/>
            </a:endParaRPr>
          </a:p>
          <a:p>
            <a:pPr eaLnBrk="1" hangingPunct="1">
              <a:defRPr/>
            </a:pPr>
            <a:endParaRPr lang="en-US" altLang="en-US" sz="1100" dirty="0">
              <a:latin typeface="Arial" panose="020B0604020202020204" pitchFamily="34" charset="0"/>
              <a:ea typeface="ＭＳ Ｐゴシック" panose="020B0600070205080204" pitchFamily="34" charset="-128"/>
              <a:cs typeface="Arial" panose="020B0604020202020204" pitchFamily="34" charset="0"/>
            </a:endParaRPr>
          </a:p>
          <a:p>
            <a:pPr marL="171450" indent="-171450" eaLnBrk="1" hangingPunct="1">
              <a:buFont typeface="Arial" panose="020B0604020202020204" pitchFamily="34" charset="0"/>
              <a:buChar char="•"/>
              <a:defRP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We identify a person’s risk level by using a validated risk tool. Most tools categorize people into low, moderate, or high risk for reoffending. Once we have identified the person’s risk levels, we can then match them to interventions and supervision levels that are appropriate to their level of risk.  Who do you think needs more intensive supervision</a:t>
            </a:r>
            <a:r>
              <a:rPr lang="en-US" altLang="en-US" sz="1100" baseline="0" dirty="0">
                <a:latin typeface="Arial" panose="020B0604020202020204" pitchFamily="34" charset="0"/>
                <a:ea typeface="ＭＳ Ｐゴシック" panose="020B0600070205080204" pitchFamily="34" charset="-128"/>
                <a:cs typeface="Arial" panose="020B0604020202020204" pitchFamily="34" charset="0"/>
              </a:rPr>
              <a:t> or intervention?  Low, moderate, or high?  </a:t>
            </a:r>
          </a:p>
          <a:p>
            <a:pPr eaLnBrk="1" hangingPunct="1">
              <a:defRPr/>
            </a:pPr>
            <a:endParaRPr lang="en-US" altLang="en-US" sz="1100" dirty="0">
              <a:latin typeface="Arial" panose="020B0604020202020204" pitchFamily="34" charset="0"/>
              <a:ea typeface="ＭＳ Ｐゴシック" panose="020B0600070205080204" pitchFamily="34" charset="-128"/>
              <a:cs typeface="Arial" panose="020B0604020202020204" pitchFamily="34" charset="0"/>
            </a:endParaRPr>
          </a:p>
          <a:p>
            <a:pPr marL="171450" indent="-171450" eaLnBrk="1" hangingPunct="1">
              <a:buFont typeface="Arial" panose="020B0604020202020204" pitchFamily="34" charset="0"/>
              <a:buChar char="•"/>
              <a:defRP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Do you think there are low, moderate,</a:t>
            </a:r>
            <a:r>
              <a:rPr lang="en-US" altLang="en-US" sz="1100" baseline="0" dirty="0">
                <a:latin typeface="Arial" panose="020B0604020202020204" pitchFamily="34" charset="0"/>
                <a:ea typeface="ＭＳ Ｐゴシック" panose="020B0600070205080204" pitchFamily="34" charset="-128"/>
                <a:cs typeface="Arial" panose="020B0604020202020204" pitchFamily="34" charset="0"/>
              </a:rPr>
              <a:t> and high risk sexual offenders, murderers, etc..?</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  Discuss that it is not the severity of the crime, it’s the likelihood of reoffending.</a:t>
            </a:r>
          </a:p>
          <a:p>
            <a:pPr eaLnBrk="1" hangingPunct="1">
              <a:defRPr/>
            </a:pPr>
            <a:r>
              <a:rPr lang="en-US" altLang="en-US" sz="1100" baseline="0" dirty="0">
                <a:latin typeface="Arial" panose="020B0604020202020204" pitchFamily="34" charset="0"/>
                <a:ea typeface="ＭＳ Ｐゴシック" panose="020B0600070205080204" pitchFamily="34" charset="-128"/>
                <a:cs typeface="Arial" panose="020B0604020202020204" pitchFamily="34" charset="0"/>
              </a:rPr>
              <a:t>  </a:t>
            </a:r>
          </a:p>
          <a:p>
            <a:pPr marL="171450" indent="-171450" eaLnBrk="1" hangingPunct="1">
              <a:buFont typeface="Arial" panose="020B0604020202020204" pitchFamily="34" charset="0"/>
              <a:buChar char="•"/>
              <a:defRPr/>
            </a:pPr>
            <a:r>
              <a:rPr lang="en-US" altLang="en-US" sz="1100" baseline="0" dirty="0">
                <a:latin typeface="Arial" panose="020B0604020202020204" pitchFamily="34" charset="0"/>
                <a:ea typeface="ＭＳ Ｐゴシック" panose="020B0600070205080204" pitchFamily="34" charset="-128"/>
                <a:cs typeface="Arial" panose="020B0604020202020204" pitchFamily="34" charset="0"/>
              </a:rPr>
              <a:t>The risk principle applies to everyone. Sometimes we need to use additional tools to address risk of specific types of crimes (e.g., sexual offending, violence, domestic violence).  The general risk tool is still relevant because some offenders may be involved in general criminal conduct in addition to the specific instant offense.</a:t>
            </a:r>
          </a:p>
          <a:p>
            <a:pPr eaLnBrk="1" hangingPunct="1">
              <a:defRPr/>
            </a:pPr>
            <a:endParaRPr lang="en-US" altLang="en-US" sz="1100" baseline="0" dirty="0">
              <a:latin typeface="Arial" panose="020B0604020202020204" pitchFamily="34" charset="0"/>
              <a:ea typeface="ＭＳ Ｐゴシック" panose="020B0600070205080204" pitchFamily="34" charset="-128"/>
              <a:cs typeface="Arial" panose="020B0604020202020204" pitchFamily="34" charset="0"/>
            </a:endParaRPr>
          </a:p>
          <a:p>
            <a:pPr marL="171450" lvl="0" indent="-171450" eaLnBrk="1" hangingPunct="1">
              <a:buFont typeface="Arial" panose="020B0604020202020204" pitchFamily="34" charset="0"/>
              <a:buChar char="•"/>
              <a:defRPr/>
            </a:pPr>
            <a:r>
              <a:rPr lang="en-US" altLang="en-US"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The risk principle states that intensive programming should be focused primarily on higher risk persons.  The reason is simple: they have the highest risk of re-offending.  Consider using an example – if you have two offenders, one is high risk and one is low risk . . . . Who is likely to go get help from a community provider?  Who is more likely to get into risky behavior?  If they were both at your house and in different rooms – who would you watch?  </a:t>
            </a:r>
          </a:p>
          <a:p>
            <a:pPr marL="171450" indent="-171450" eaLnBrk="1" hangingPunct="1">
              <a:buFont typeface="Arial" panose="020B0604020202020204" pitchFamily="34" charset="0"/>
              <a:buChar char="•"/>
              <a:defRPr/>
            </a:pPr>
            <a:endParaRPr lang="en-US" altLang="en-US" sz="1100" baseline="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a:pPr>
            <a:endParaRPr lang="en-US" altLang="en-US"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1DEA32C9-4782-2F46-80F1-8ED075A9B248}" type="slidenum">
              <a:rPr lang="en-US" smtClean="0"/>
              <a:pPr>
                <a:defRPr/>
              </a:pPr>
              <a:t>10</a:t>
            </a:fld>
            <a:endParaRPr lang="en-US" dirty="0"/>
          </a:p>
        </p:txBody>
      </p:sp>
    </p:spTree>
    <p:extLst>
      <p:ext uri="{BB962C8B-B14F-4D97-AF65-F5344CB8AC3E}">
        <p14:creationId xmlns:p14="http://schemas.microsoft.com/office/powerpoint/2010/main" val="1192489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xfrm>
            <a:off x="304801" y="4416098"/>
            <a:ext cx="6248400" cy="441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ea typeface="ＭＳ Ｐゴシック" panose="020B0600070205080204" pitchFamily="34" charset="-128"/>
              </a:rPr>
              <a:t>There are three elements to the Risk Principle:</a:t>
            </a:r>
          </a:p>
          <a:p>
            <a:pPr marL="228600" indent="-228600">
              <a:buFont typeface="+mj-lt"/>
              <a:buAutoNum type="arabicPeriod"/>
            </a:pPr>
            <a:r>
              <a:rPr lang="en-US" altLang="en-US" sz="1100" dirty="0">
                <a:latin typeface="Arial (Body)"/>
                <a:ea typeface="ＭＳ Ｐゴシック" panose="020B0600070205080204" pitchFamily="34" charset="-128"/>
              </a:rPr>
              <a:t>The risk principle stipulates that people should be matched to supervision level and intervention based on their level of risk.</a:t>
            </a:r>
          </a:p>
          <a:p>
            <a:pPr marL="228600" indent="-228600">
              <a:buFont typeface="+mj-lt"/>
              <a:buAutoNum type="arabicPeriod"/>
            </a:pPr>
            <a:r>
              <a:rPr lang="en-US" altLang="en-US" sz="1100" dirty="0">
                <a:solidFill>
                  <a:srgbClr val="000000"/>
                </a:solidFill>
                <a:latin typeface="Arial (Body)"/>
                <a:ea typeface="ＭＳ Ｐゴシック" panose="020B0600070205080204" pitchFamily="34" charset="-128"/>
              </a:rPr>
              <a:t>Provide most intensive </a:t>
            </a:r>
            <a:r>
              <a:rPr lang="en-US" altLang="en-US" sz="1100" dirty="0">
                <a:latin typeface="Arial (Body)"/>
                <a:ea typeface="ＭＳ Ｐゴシック" panose="020B0600070205080204" pitchFamily="34" charset="-128"/>
              </a:rPr>
              <a:t>intervention </a:t>
            </a:r>
            <a:r>
              <a:rPr lang="en-US" altLang="en-US" sz="1100" dirty="0">
                <a:solidFill>
                  <a:srgbClr val="000000"/>
                </a:solidFill>
                <a:latin typeface="Arial (Body)"/>
                <a:ea typeface="ＭＳ Ｐゴシック" panose="020B0600070205080204" pitchFamily="34" charset="-128"/>
              </a:rPr>
              <a:t>to higher risk people. </a:t>
            </a:r>
            <a:r>
              <a:rPr lang="en-US" sz="1100" dirty="0"/>
              <a:t>High risk need more</a:t>
            </a:r>
            <a:r>
              <a:rPr lang="en-US" sz="1100" baseline="0" dirty="0"/>
              <a:t> and moderate need less.</a:t>
            </a:r>
          </a:p>
          <a:p>
            <a:pPr marL="228600" indent="-228600">
              <a:buFont typeface="+mj-lt"/>
              <a:buAutoNum type="arabicPeriod"/>
            </a:pPr>
            <a:r>
              <a:rPr lang="en-US" altLang="en-US" sz="1100" dirty="0">
                <a:solidFill>
                  <a:srgbClr val="000000"/>
                </a:solidFill>
                <a:latin typeface="Arial (Body)"/>
                <a:ea typeface="ＭＳ Ｐゴシック" panose="020B0600070205080204" pitchFamily="34" charset="-128"/>
              </a:rPr>
              <a:t>Intensive</a:t>
            </a:r>
            <a:r>
              <a:rPr lang="en-US" altLang="en-US" sz="1100" dirty="0">
                <a:latin typeface="Arial (Body)"/>
                <a:ea typeface="ＭＳ Ｐゴシック" panose="020B0600070205080204" pitchFamily="34" charset="-128"/>
              </a:rPr>
              <a:t> intervention </a:t>
            </a:r>
            <a:r>
              <a:rPr lang="en-US" altLang="en-US" sz="1100" dirty="0">
                <a:solidFill>
                  <a:srgbClr val="000000"/>
                </a:solidFill>
                <a:latin typeface="Arial (Body)"/>
                <a:ea typeface="ＭＳ Ｐゴシック" panose="020B0600070205080204" pitchFamily="34" charset="-128"/>
              </a:rPr>
              <a:t>for lower risk people can increase recidivism.   Why?</a:t>
            </a:r>
          </a:p>
          <a:p>
            <a:pPr marL="0" indent="0" defTabSz="881261" eaLnBrk="1" hangingPunct="1">
              <a:lnSpc>
                <a:spcPct val="90000"/>
              </a:lnSpc>
              <a:buFont typeface="Times New Roman" panose="02020603050405020304" pitchFamily="18" charset="0"/>
              <a:buNone/>
              <a:defRPr/>
            </a:pPr>
            <a:r>
              <a:rPr lang="en-US" sz="1100" dirty="0"/>
              <a:t>     1.  Expose them to higher risk people</a:t>
            </a:r>
            <a:r>
              <a:rPr lang="en-US" sz="1100" baseline="0" dirty="0"/>
              <a:t> and they </a:t>
            </a:r>
            <a:r>
              <a:rPr lang="en-US" sz="1100" dirty="0"/>
              <a:t>learn more antisocial attitudes and behaviors. </a:t>
            </a:r>
          </a:p>
          <a:p>
            <a:pPr marL="0" indent="0" defTabSz="881261" eaLnBrk="1" hangingPunct="1">
              <a:lnSpc>
                <a:spcPct val="90000"/>
              </a:lnSpc>
              <a:buFont typeface="Times New Roman" panose="02020603050405020304" pitchFamily="18" charset="0"/>
              <a:buNone/>
              <a:defRPr/>
            </a:pPr>
            <a:r>
              <a:rPr lang="en-US" sz="1100" dirty="0"/>
              <a:t>     2.  D</a:t>
            </a:r>
            <a:r>
              <a:rPr lang="en-US" sz="1100" baseline="0" dirty="0"/>
              <a:t>isrupt protective factors that make them low risk in the first place – what do you think those 	are?  employment, education, family support, etc..</a:t>
            </a:r>
          </a:p>
          <a:p>
            <a:pPr marL="0" indent="0" defTabSz="881261" eaLnBrk="1" hangingPunct="1">
              <a:lnSpc>
                <a:spcPct val="90000"/>
              </a:lnSpc>
              <a:buFont typeface="Times New Roman" panose="02020603050405020304" pitchFamily="18" charset="0"/>
              <a:buNone/>
              <a:defRPr/>
            </a:pPr>
            <a:r>
              <a:rPr lang="en-US" sz="1100" baseline="0" dirty="0"/>
              <a:t>     3.  Involving them deeper into the criminal justice system may create an us vs them</a:t>
            </a:r>
          </a:p>
          <a:p>
            <a:pPr marL="0" indent="0" defTabSz="881261" eaLnBrk="1" hangingPunct="1">
              <a:lnSpc>
                <a:spcPct val="90000"/>
              </a:lnSpc>
              <a:buFont typeface="Times New Roman" panose="02020603050405020304" pitchFamily="18" charset="0"/>
              <a:buNone/>
              <a:defRPr/>
            </a:pPr>
            <a:r>
              <a:rPr lang="en-US" sz="1100" baseline="0" dirty="0"/>
              <a:t>     4.  Contributes to more societal discrimination and self-identification as a criminal</a:t>
            </a:r>
          </a:p>
          <a:p>
            <a:pPr marL="0" indent="0" defTabSz="881261" eaLnBrk="1" hangingPunct="1">
              <a:lnSpc>
                <a:spcPct val="90000"/>
              </a:lnSpc>
              <a:buFont typeface="Times New Roman" panose="02020603050405020304" pitchFamily="18" charset="0"/>
              <a:buNone/>
              <a:defRPr/>
            </a:pPr>
            <a:endParaRPr lang="en-US" sz="1100" baseline="0" dirty="0"/>
          </a:p>
          <a:p>
            <a:pPr marL="0" indent="0" defTabSz="881261" eaLnBrk="1" hangingPunct="1">
              <a:lnSpc>
                <a:spcPct val="90000"/>
              </a:lnSpc>
              <a:buFont typeface="Times New Roman" panose="02020603050405020304" pitchFamily="18" charset="0"/>
              <a:buNone/>
              <a:defRPr/>
            </a:pPr>
            <a:r>
              <a:rPr lang="en-US" sz="1100" u="sng" baseline="0" dirty="0"/>
              <a:t>Use relatable analogies or examples:</a:t>
            </a:r>
          </a:p>
          <a:p>
            <a:pPr marL="0" indent="0" defTabSz="881261" eaLnBrk="1" hangingPunct="1">
              <a:lnSpc>
                <a:spcPct val="90000"/>
              </a:lnSpc>
              <a:buFont typeface="Times New Roman" panose="02020603050405020304" pitchFamily="18" charset="0"/>
              <a:buNone/>
              <a:defRPr/>
            </a:pPr>
            <a:r>
              <a:rPr lang="en-US" sz="1100" baseline="0" dirty="0"/>
              <a:t>Would you let your kid hang out with those kids that get into a lot of trouble?  Why not?</a:t>
            </a:r>
          </a:p>
          <a:p>
            <a:pPr marL="0" indent="0" defTabSz="881261" eaLnBrk="1" hangingPunct="1">
              <a:lnSpc>
                <a:spcPct val="90000"/>
              </a:lnSpc>
              <a:buFont typeface="Times New Roman" panose="02020603050405020304" pitchFamily="18" charset="0"/>
              <a:buNone/>
              <a:defRPr/>
            </a:pPr>
            <a:endParaRPr lang="en-US" sz="1100" baseline="0" dirty="0"/>
          </a:p>
          <a:p>
            <a:pPr marL="0" indent="0" defTabSz="881261" eaLnBrk="1" hangingPunct="1">
              <a:lnSpc>
                <a:spcPct val="90000"/>
              </a:lnSpc>
              <a:buFont typeface="Times New Roman" panose="02020603050405020304" pitchFamily="18" charset="0"/>
              <a:buNone/>
              <a:defRPr/>
            </a:pPr>
            <a:r>
              <a:rPr lang="en-US" sz="1100" baseline="0" dirty="0"/>
              <a:t>If you have a basket of dirty sweatshirts, and throw in a clean shirt . . Does the clean one stay clean?  No</a:t>
            </a:r>
          </a:p>
          <a:p>
            <a:pPr marL="0" indent="0" defTabSz="881261" eaLnBrk="1" hangingPunct="1">
              <a:lnSpc>
                <a:spcPct val="90000"/>
              </a:lnSpc>
              <a:buFont typeface="Times New Roman" panose="02020603050405020304" pitchFamily="18" charset="0"/>
              <a:buNone/>
              <a:defRPr/>
            </a:pPr>
            <a:r>
              <a:rPr lang="en-US" sz="1100" baseline="0" dirty="0"/>
              <a:t>If you have a clean basket of sweatshirts and throw in a dirty one . . Does the dirty one get clean?</a:t>
            </a:r>
          </a:p>
          <a:p>
            <a:pPr marL="0" indent="0" defTabSz="881261" eaLnBrk="1" hangingPunct="1">
              <a:lnSpc>
                <a:spcPct val="90000"/>
              </a:lnSpc>
              <a:buFont typeface="Times New Roman" panose="02020603050405020304" pitchFamily="18" charset="0"/>
              <a:buNone/>
              <a:defRPr/>
            </a:pPr>
            <a:endParaRPr lang="en-US" sz="1100" baseline="0" dirty="0"/>
          </a:p>
          <a:p>
            <a:pPr marL="0" indent="0" defTabSz="881261" eaLnBrk="1" hangingPunct="1">
              <a:lnSpc>
                <a:spcPct val="90000"/>
              </a:lnSpc>
              <a:buFont typeface="Times New Roman" panose="02020603050405020304" pitchFamily="18" charset="0"/>
              <a:buNone/>
              <a:defRPr/>
            </a:pPr>
            <a:r>
              <a:rPr lang="en-US" sz="1100" baseline="0" dirty="0"/>
              <a:t>Have you ever had a pretty functioning unit or group and add one or two high risk offenders – who has the greater influence?</a:t>
            </a:r>
            <a:endParaRPr lang="en-US" sz="1100" dirty="0"/>
          </a:p>
          <a:p>
            <a:pPr marL="495710" indent="-495710" eaLnBrk="1" hangingPunct="1">
              <a:lnSpc>
                <a:spcPct val="90000"/>
              </a:lnSpc>
              <a:buFont typeface="Times New Roman" panose="02020603050405020304" pitchFamily="18" charset="0"/>
              <a:buAutoNum type="arabicPeriod"/>
            </a:pPr>
            <a:endParaRPr lang="en-US" altLang="en-US" dirty="0">
              <a:solidFill>
                <a:srgbClr val="000000"/>
              </a:solidFill>
              <a:latin typeface="Arial (Body)"/>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2" name="Slide Number Placeholder 1"/>
          <p:cNvSpPr>
            <a:spLocks noGrp="1"/>
          </p:cNvSpPr>
          <p:nvPr>
            <p:ph type="sldNum" sz="quarter" idx="10"/>
          </p:nvPr>
        </p:nvSpPr>
        <p:spPr/>
        <p:txBody>
          <a:bodyPr/>
          <a:lstStyle/>
          <a:p>
            <a:fld id="{3F23E498-195A-4BC8-9AEA-DE6FDB12D378}" type="slidenum">
              <a:rPr lang="en-US" smtClean="0"/>
              <a:pPr/>
              <a:t>11</a:t>
            </a:fld>
            <a:endParaRPr lang="en-US" dirty="0"/>
          </a:p>
        </p:txBody>
      </p:sp>
    </p:spTree>
    <p:extLst>
      <p:ext uri="{BB962C8B-B14F-4D97-AF65-F5344CB8AC3E}">
        <p14:creationId xmlns:p14="http://schemas.microsoft.com/office/powerpoint/2010/main" val="3781905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latin typeface="Arial" charset="0"/>
              </a:rPr>
              <a:t>Use this illustration to demonstrate the risk principle (not a research study, but averages based on risk assessment cut offs)</a:t>
            </a:r>
          </a:p>
          <a:p>
            <a:pPr marL="171450" indent="-171450">
              <a:lnSpc>
                <a:spcPct val="150000"/>
              </a:lnSpc>
              <a:buFont typeface="Arial" panose="020B0604020202020204" pitchFamily="34" charset="0"/>
              <a:buChar char="•"/>
            </a:pPr>
            <a:r>
              <a:rPr lang="en-US" sz="1200" dirty="0">
                <a:latin typeface="Arial" charset="0"/>
              </a:rPr>
              <a:t>If you have 10 </a:t>
            </a:r>
            <a:r>
              <a:rPr lang="en-US" sz="1200" b="1" dirty="0">
                <a:latin typeface="Arial" charset="0"/>
              </a:rPr>
              <a:t>High</a:t>
            </a:r>
            <a:r>
              <a:rPr lang="en-US" sz="1200" dirty="0">
                <a:latin typeface="Arial" charset="0"/>
              </a:rPr>
              <a:t> risk offenders about 60% will fail</a:t>
            </a:r>
          </a:p>
          <a:p>
            <a:pPr>
              <a:lnSpc>
                <a:spcPct val="150000"/>
              </a:lnSpc>
            </a:pPr>
            <a:r>
              <a:rPr lang="en-US" sz="1200" dirty="0">
                <a:latin typeface="Arial" charset="0"/>
              </a:rPr>
              <a:t>	If you put them in well designed EBP for sufficient duration you 	may </a:t>
            </a:r>
            <a:r>
              <a:rPr lang="en-US" sz="1200" b="1" dirty="0">
                <a:latin typeface="Arial" charset="0"/>
              </a:rPr>
              <a:t>reduce </a:t>
            </a:r>
            <a:r>
              <a:rPr lang="en-US" sz="1200" dirty="0">
                <a:latin typeface="Arial" charset="0"/>
              </a:rPr>
              <a:t>failure rate to 40% </a:t>
            </a:r>
          </a:p>
          <a:p>
            <a:pPr marL="171450" indent="-171450">
              <a:lnSpc>
                <a:spcPct val="150000"/>
              </a:lnSpc>
              <a:buFont typeface="Arial" panose="020B0604020202020204" pitchFamily="34" charset="0"/>
              <a:buChar char="•"/>
            </a:pPr>
            <a:r>
              <a:rPr lang="en-US" sz="1200" dirty="0">
                <a:latin typeface="Arial" charset="0"/>
              </a:rPr>
              <a:t>If you have 10 </a:t>
            </a:r>
            <a:r>
              <a:rPr lang="en-US" sz="1200" b="1" dirty="0">
                <a:latin typeface="Arial" charset="0"/>
              </a:rPr>
              <a:t>low</a:t>
            </a:r>
            <a:r>
              <a:rPr lang="en-US" sz="1200" dirty="0">
                <a:latin typeface="Arial" charset="0"/>
              </a:rPr>
              <a:t> risk offenders about 10% will fail</a:t>
            </a:r>
          </a:p>
          <a:p>
            <a:pPr>
              <a:lnSpc>
                <a:spcPct val="150000"/>
              </a:lnSpc>
            </a:pPr>
            <a:r>
              <a:rPr lang="en-US" sz="1200" dirty="0">
                <a:latin typeface="Arial" charset="0"/>
              </a:rPr>
              <a:t>	If you put them in same program you may </a:t>
            </a:r>
            <a:r>
              <a:rPr lang="en-US" sz="1200" b="1" dirty="0">
                <a:latin typeface="Arial" charset="0"/>
              </a:rPr>
              <a:t>increase</a:t>
            </a:r>
            <a:r>
              <a:rPr lang="en-US" sz="1200" dirty="0">
                <a:latin typeface="Arial" charset="0"/>
              </a:rPr>
              <a:t> the failure rate 	to 20%</a:t>
            </a:r>
          </a:p>
          <a:p>
            <a:pPr>
              <a:lnSpc>
                <a:spcPct val="150000"/>
              </a:lnSpc>
            </a:pPr>
            <a:endParaRPr lang="en-US" sz="1200" dirty="0">
              <a:latin typeface="Arial" charset="0"/>
            </a:endParaRPr>
          </a:p>
          <a:p>
            <a:endParaRPr lang="en-US" dirty="0"/>
          </a:p>
        </p:txBody>
      </p:sp>
      <p:sp>
        <p:nvSpPr>
          <p:cNvPr id="4" name="Slide Number Placeholder 3"/>
          <p:cNvSpPr>
            <a:spLocks noGrp="1"/>
          </p:cNvSpPr>
          <p:nvPr>
            <p:ph type="sldNum" sz="quarter" idx="10"/>
          </p:nvPr>
        </p:nvSpPr>
        <p:spPr/>
        <p:txBody>
          <a:bodyPr/>
          <a:lstStyle/>
          <a:p>
            <a:fld id="{4828C813-9D98-45DE-A93D-2B20CD2F21C3}" type="slidenum">
              <a:rPr lang="en-US" smtClean="0"/>
              <a:pPr/>
              <a:t>12</a:t>
            </a:fld>
            <a:endParaRPr lang="en-US" dirty="0"/>
          </a:p>
        </p:txBody>
      </p:sp>
    </p:spTree>
    <p:extLst>
      <p:ext uri="{BB962C8B-B14F-4D97-AF65-F5344CB8AC3E}">
        <p14:creationId xmlns:p14="http://schemas.microsoft.com/office/powerpoint/2010/main" val="944030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1100" b="0" dirty="0">
                <a:latin typeface="Arial (Body)"/>
              </a:rPr>
              <a:t>When looking at these two lists</a:t>
            </a:r>
            <a:r>
              <a:rPr lang="en-US" sz="1100" b="0" baseline="0" dirty="0">
                <a:latin typeface="Arial (Body)"/>
              </a:rPr>
              <a:t> what do you notice?</a:t>
            </a:r>
          </a:p>
          <a:p>
            <a:pPr marL="171450" indent="-171450" eaLnBrk="1" hangingPunct="1">
              <a:buFont typeface="Arial" panose="020B0604020202020204" pitchFamily="34" charset="0"/>
              <a:buChar char="•"/>
              <a:defRPr/>
            </a:pPr>
            <a:r>
              <a:rPr lang="en-US" sz="1100" b="0" u="sng" baseline="0" dirty="0">
                <a:latin typeface="Arial (Body)"/>
                <a:ea typeface="ＭＳ Ｐゴシック" panose="020B0600070205080204" pitchFamily="34" charset="-128"/>
                <a:cs typeface="Arial" panose="020B0604020202020204" pitchFamily="34" charset="0"/>
              </a:rPr>
              <a:t>Low risk need LESS</a:t>
            </a:r>
          </a:p>
          <a:p>
            <a:pPr lvl="1" eaLnBrk="1" hangingPunct="1">
              <a:defRPr/>
            </a:pPr>
            <a:r>
              <a:rPr lang="en-US" sz="1100" b="0" baseline="0" dirty="0">
                <a:latin typeface="Arial (Body)"/>
                <a:ea typeface="ＭＳ Ｐゴシック" panose="020B0600070205080204" pitchFamily="34" charset="-128"/>
                <a:cs typeface="Arial" panose="020B0604020202020204" pitchFamily="34" charset="0"/>
              </a:rPr>
              <a:t>Low risk persons have fewer</a:t>
            </a:r>
            <a:r>
              <a:rPr lang="en-US" sz="1100" b="0" dirty="0">
                <a:latin typeface="Arial (Body)"/>
                <a:ea typeface="ＭＳ Ｐゴシック" panose="020B0600070205080204" pitchFamily="34" charset="-128"/>
                <a:cs typeface="Arial" panose="020B0604020202020204" pitchFamily="34" charset="0"/>
              </a:rPr>
              <a:t> risk areas </a:t>
            </a:r>
            <a:r>
              <a:rPr lang="en-US" sz="1100" b="0" baseline="0" dirty="0">
                <a:latin typeface="Arial (Body)"/>
                <a:ea typeface="ＭＳ Ｐゴシック" panose="020B0600070205080204" pitchFamily="34" charset="-128"/>
                <a:cs typeface="Arial" panose="020B0604020202020204" pitchFamily="34" charset="0"/>
              </a:rPr>
              <a:t>and often have many protective factors that can assist them to succeed.  Examples of protective factors include: having a prosocial family, good performance in school or job, positive recreational outlets, positive relationship with significant other, and no alcohol or drug problems.  When case planning, remember services and interventions should be less restrictive for this population.</a:t>
            </a:r>
          </a:p>
          <a:p>
            <a:pPr eaLnBrk="1" hangingPunct="1">
              <a:defRPr/>
            </a:pPr>
            <a:endParaRPr lang="en-US" sz="1100" b="0" baseline="0" dirty="0">
              <a:latin typeface="Arial (Body)"/>
              <a:ea typeface="ＭＳ Ｐゴシック" panose="020B0600070205080204" pitchFamily="34" charset="-128"/>
              <a:cs typeface="Arial" panose="020B0604020202020204" pitchFamily="34" charset="0"/>
            </a:endParaRPr>
          </a:p>
          <a:p>
            <a:pPr marL="171450" indent="-171450" eaLnBrk="1" hangingPunct="1">
              <a:buFont typeface="Arial" panose="020B0604020202020204" pitchFamily="34" charset="0"/>
              <a:buChar char="•"/>
              <a:defRPr/>
            </a:pPr>
            <a:r>
              <a:rPr lang="en-US" sz="1100" b="0" u="sng" baseline="0" dirty="0">
                <a:latin typeface="Arial (Body)"/>
                <a:ea typeface="ＭＳ Ｐゴシック" panose="020B0600070205080204" pitchFamily="34" charset="-128"/>
                <a:cs typeface="Arial" panose="020B0604020202020204" pitchFamily="34" charset="0"/>
              </a:rPr>
              <a:t>High risk need MORE</a:t>
            </a:r>
          </a:p>
          <a:p>
            <a:pPr lvl="1" eaLnBrk="1" hangingPunct="1">
              <a:defRPr/>
            </a:pPr>
            <a:r>
              <a:rPr lang="en-US" sz="1100" b="0" baseline="0" dirty="0">
                <a:latin typeface="Arial (Body)"/>
                <a:ea typeface="ＭＳ Ｐゴシック" panose="020B0600070205080204" pitchFamily="34" charset="-128"/>
                <a:cs typeface="Arial" panose="020B0604020202020204" pitchFamily="34" charset="0"/>
              </a:rPr>
              <a:t>On the other hand, high risk people are more likely to reoffend without intervention and require different strategies than the low risk population. When developing case plans or supervising</a:t>
            </a:r>
            <a:r>
              <a:rPr lang="en-US" sz="1100" b="0" dirty="0">
                <a:latin typeface="Arial (Body)"/>
                <a:ea typeface="ＭＳ Ｐゴシック" panose="020B0600070205080204" pitchFamily="34" charset="-128"/>
                <a:cs typeface="Arial" panose="020B0604020202020204" pitchFamily="34" charset="0"/>
              </a:rPr>
              <a:t> units</a:t>
            </a:r>
            <a:r>
              <a:rPr lang="en-US" sz="1100" b="0" baseline="0" dirty="0">
                <a:latin typeface="Arial (Body)"/>
                <a:ea typeface="ＭＳ Ｐゴシック" panose="020B0600070205080204" pitchFamily="34" charset="-128"/>
                <a:cs typeface="Arial" panose="020B0604020202020204" pitchFamily="34" charset="0"/>
              </a:rPr>
              <a:t>, remember high risk individuals have more risk areas which require longer and more intense structured supervision.  </a:t>
            </a:r>
          </a:p>
          <a:p>
            <a:pPr eaLnBrk="1" hangingPunct="1">
              <a:defRPr/>
            </a:pPr>
            <a:endParaRPr lang="en-US" sz="1100" b="0" baseline="0" dirty="0">
              <a:latin typeface="Arial (Body)"/>
              <a:ea typeface="ＭＳ Ｐゴシック" panose="020B0600070205080204" pitchFamily="34" charset="-128"/>
              <a:cs typeface="Arial" panose="020B0604020202020204" pitchFamily="34" charset="0"/>
            </a:endParaRPr>
          </a:p>
          <a:p>
            <a:pPr marL="171450" indent="-171450" eaLnBrk="1" hangingPunct="1">
              <a:buFont typeface="Arial" panose="020B0604020202020204" pitchFamily="34" charset="0"/>
              <a:buChar char="•"/>
              <a:defRPr/>
            </a:pPr>
            <a:r>
              <a:rPr lang="en-US" sz="1100" b="0" u="sng" baseline="0" dirty="0">
                <a:latin typeface="Arial (Body)"/>
                <a:ea typeface="ＭＳ Ｐゴシック" panose="020B0600070205080204" pitchFamily="34" charset="-128"/>
                <a:cs typeface="Arial" panose="020B0604020202020204" pitchFamily="34" charset="0"/>
              </a:rPr>
              <a:t>Mixing makes</a:t>
            </a:r>
            <a:r>
              <a:rPr lang="en-US" sz="1100" b="0" u="sng" dirty="0">
                <a:latin typeface="Arial (Body)"/>
                <a:ea typeface="ＭＳ Ｐゴシック" panose="020B0600070205080204" pitchFamily="34" charset="-128"/>
                <a:cs typeface="Arial" panose="020B0604020202020204" pitchFamily="34" charset="0"/>
              </a:rPr>
              <a:t> </a:t>
            </a:r>
            <a:r>
              <a:rPr lang="en-US" sz="1100" u="sng" dirty="0">
                <a:latin typeface="Arial (Body)"/>
                <a:ea typeface="ＭＳ Ｐゴシック" panose="020B0600070205080204" pitchFamily="34" charset="-128"/>
                <a:cs typeface="Arial" panose="020B0604020202020204" pitchFamily="34" charset="0"/>
              </a:rPr>
              <a:t>LOW Worse</a:t>
            </a:r>
          </a:p>
          <a:p>
            <a:pPr lvl="1" eaLnBrk="1" hangingPunct="1">
              <a:defRPr/>
            </a:pPr>
            <a:r>
              <a:rPr lang="en-US" sz="1100" b="0" baseline="0" dirty="0">
                <a:latin typeface="Arial (Body)"/>
                <a:ea typeface="ＭＳ Ｐゴシック" panose="020B0600070205080204" pitchFamily="34" charset="-128"/>
                <a:cs typeface="Arial" panose="020B0604020202020204" pitchFamily="34" charset="0"/>
              </a:rPr>
              <a:t>One important note taken from the risk principle is that high risk people should not be mixed in any setting with low risk persons.  Research supports that high risk individuals are more likely to influence the low risk individuals and increase their chances of reoffending.  </a:t>
            </a:r>
            <a:endParaRPr lang="en-US" sz="1100" b="0" baseline="0" dirty="0">
              <a:latin typeface="Arial (Body)"/>
            </a:endParaRPr>
          </a:p>
        </p:txBody>
      </p:sp>
      <p:sp>
        <p:nvSpPr>
          <p:cNvPr id="2" name="Slide Number Placeholder 1"/>
          <p:cNvSpPr>
            <a:spLocks noGrp="1"/>
          </p:cNvSpPr>
          <p:nvPr>
            <p:ph type="sldNum" sz="quarter" idx="10"/>
          </p:nvPr>
        </p:nvSpPr>
        <p:spPr/>
        <p:txBody>
          <a:bodyPr/>
          <a:lstStyle/>
          <a:p>
            <a:pPr>
              <a:defRPr/>
            </a:pPr>
            <a:fld id="{1DEA32C9-4782-2F46-80F1-8ED075A9B248}" type="slidenum">
              <a:rPr lang="en-US" smtClean="0"/>
              <a:pPr>
                <a:defRPr/>
              </a:pPr>
              <a:t>13</a:t>
            </a:fld>
            <a:endParaRPr lang="en-US" dirty="0"/>
          </a:p>
        </p:txBody>
      </p:sp>
    </p:spTree>
    <p:extLst>
      <p:ext uri="{BB962C8B-B14F-4D97-AF65-F5344CB8AC3E}">
        <p14:creationId xmlns:p14="http://schemas.microsoft.com/office/powerpoint/2010/main" val="2371810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3613">
              <a:defRPr sz="2400">
                <a:solidFill>
                  <a:schemeClr val="tx1"/>
                </a:solidFill>
                <a:latin typeface="Arial" charset="0"/>
                <a:ea typeface="MS PGothic" charset="0"/>
                <a:cs typeface="MS PGothic" charset="0"/>
              </a:defRPr>
            </a:lvl1pPr>
            <a:lvl2pPr marL="742950" indent="-285750" defTabSz="963613">
              <a:defRPr sz="2400">
                <a:solidFill>
                  <a:schemeClr val="tx1"/>
                </a:solidFill>
                <a:latin typeface="Arial" charset="0"/>
                <a:ea typeface="MS PGothic" charset="0"/>
                <a:cs typeface="MS PGothic" charset="0"/>
              </a:defRPr>
            </a:lvl2pPr>
            <a:lvl3pPr marL="1143000" indent="-228600" defTabSz="963613">
              <a:defRPr sz="2400">
                <a:solidFill>
                  <a:schemeClr val="tx1"/>
                </a:solidFill>
                <a:latin typeface="Arial" charset="0"/>
                <a:ea typeface="MS PGothic" charset="0"/>
                <a:cs typeface="MS PGothic" charset="0"/>
              </a:defRPr>
            </a:lvl3pPr>
            <a:lvl4pPr marL="1600200" indent="-228600" defTabSz="963613">
              <a:defRPr sz="2400">
                <a:solidFill>
                  <a:schemeClr val="tx1"/>
                </a:solidFill>
                <a:latin typeface="Arial" charset="0"/>
                <a:ea typeface="MS PGothic" charset="0"/>
                <a:cs typeface="MS PGothic" charset="0"/>
              </a:defRPr>
            </a:lvl4pPr>
            <a:lvl5pPr marL="2057400" indent="-228600" defTabSz="963613">
              <a:defRPr sz="2400">
                <a:solidFill>
                  <a:schemeClr val="tx1"/>
                </a:solidFill>
                <a:latin typeface="Arial" charset="0"/>
                <a:ea typeface="MS PGothic" charset="0"/>
                <a:cs typeface="MS PGothic" charset="0"/>
              </a:defRPr>
            </a:lvl5pPr>
            <a:lvl6pPr marL="25146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63613" rtl="0" eaLnBrk="1" fontAlgn="base" latinLnBrk="0" hangingPunct="1">
              <a:lnSpc>
                <a:spcPct val="100000"/>
              </a:lnSpc>
              <a:spcBef>
                <a:spcPct val="0"/>
              </a:spcBef>
              <a:spcAft>
                <a:spcPct val="0"/>
              </a:spcAft>
              <a:buClrTx/>
              <a:buSzTx/>
              <a:buFontTx/>
              <a:buNone/>
              <a:tabLst/>
              <a:defRPr/>
            </a:pPr>
            <a:fld id="{2EFF1380-6C23-7D49-A30E-F7B5CF5673F1}" type="slidenum">
              <a:rPr kumimoji="0" lang="en-US" sz="1300" b="0" i="0" u="none" strike="noStrike" kern="1200" cap="none" spc="0" normalizeH="0" baseline="0" noProof="0">
                <a:ln>
                  <a:noFill/>
                </a:ln>
                <a:solidFill>
                  <a:srgbClr val="000000"/>
                </a:solidFill>
                <a:effectLst/>
                <a:uLnTx/>
                <a:uFillTx/>
                <a:latin typeface="Arial" charset="0"/>
                <a:ea typeface="MS PGothic" charset="0"/>
                <a:cs typeface="Arial" charset="0"/>
              </a:rPr>
              <a:pPr marL="0" marR="0" lvl="0" indent="0" algn="r" defTabSz="963613" rtl="0" eaLnBrk="1" fontAlgn="base" latinLnBrk="0" hangingPunct="1">
                <a:lnSpc>
                  <a:spcPct val="100000"/>
                </a:lnSpc>
                <a:spcBef>
                  <a:spcPct val="0"/>
                </a:spcBef>
                <a:spcAft>
                  <a:spcPct val="0"/>
                </a:spcAft>
                <a:buClrTx/>
                <a:buSzTx/>
                <a:buFontTx/>
                <a:buNone/>
                <a:tabLst/>
                <a:defRPr/>
              </a:pPr>
              <a:t>14</a:t>
            </a:fld>
            <a:endParaRPr kumimoji="0" lang="en-US" sz="1300" b="0" i="0" u="none" strike="noStrike" kern="1200" cap="none" spc="0" normalizeH="0" baseline="0" noProof="0" dirty="0">
              <a:ln>
                <a:noFill/>
              </a:ln>
              <a:solidFill>
                <a:srgbClr val="000000"/>
              </a:solidFill>
              <a:effectLst/>
              <a:uLnTx/>
              <a:uFillTx/>
              <a:latin typeface="Arial" charset="0"/>
              <a:ea typeface="MS PGothic" charset="0"/>
              <a:cs typeface="Arial" charset="0"/>
            </a:endParaRPr>
          </a:p>
        </p:txBody>
      </p:sp>
      <p:sp>
        <p:nvSpPr>
          <p:cNvPr id="22530"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ln/>
        </p:spPr>
        <p:txBody>
          <a:bodyPr/>
          <a:lstStyle/>
          <a:p>
            <a:pPr marL="171450" indent="-171450" eaLnBrk="1" hangingPunct="1">
              <a:buFont typeface="Arial" panose="020B0604020202020204" pitchFamily="34" charset="0"/>
              <a:buChar char="•"/>
              <a:defRPr/>
            </a:pPr>
            <a:r>
              <a:rPr lang="en-US" sz="1200" kern="1200" baseline="0" dirty="0">
                <a:solidFill>
                  <a:schemeClr val="tx1"/>
                </a:solidFill>
                <a:latin typeface="Arial"/>
                <a:ea typeface="ＭＳ Ｐゴシック" charset="0"/>
                <a:cs typeface="Arial"/>
              </a:rPr>
              <a:t>Introduce the need principle.</a:t>
            </a:r>
          </a:p>
        </p:txBody>
      </p:sp>
    </p:spTree>
    <p:extLst>
      <p:ext uri="{BB962C8B-B14F-4D97-AF65-F5344CB8AC3E}">
        <p14:creationId xmlns:p14="http://schemas.microsoft.com/office/powerpoint/2010/main" val="349700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xfrm>
            <a:off x="701345" y="4416098"/>
            <a:ext cx="5651830" cy="44376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The second principle is known as the need principle and speaks to the issue of “what” to target.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100" dirty="0">
              <a:latin typeface="Arial" panose="020B0604020202020204" pitchFamily="34" charset="0"/>
              <a:ea typeface="ＭＳ Ｐゴシック" panose="020B0600070205080204" pitchFamily="34" charset="-128"/>
              <a:cs typeface="Arial" panose="020B0604020202020204" pitchFamily="34" charset="0"/>
            </a:endParaRPr>
          </a:p>
          <a:p>
            <a:pPr marL="171450" indent="-171450">
              <a:buFont typeface="Arial" panose="020B0604020202020204" pitchFamily="34" charset="0"/>
              <a:buChar char="•"/>
            </a:pPr>
            <a:r>
              <a:rPr lang="en-US" altLang="en-US" sz="1100" dirty="0">
                <a:latin typeface="Arial (Body)"/>
                <a:ea typeface="MS PGothic" panose="020B0600070205080204" pitchFamily="34" charset="-128"/>
              </a:rPr>
              <a:t>I</a:t>
            </a:r>
            <a:r>
              <a:rPr lang="en-US" altLang="en-US" sz="1100" dirty="0">
                <a:latin typeface="Arial (Body)"/>
                <a:ea typeface="ＭＳ Ｐゴシック" panose="020B0600070205080204" pitchFamily="34" charset="-128"/>
              </a:rPr>
              <a:t>ntervention</a:t>
            </a:r>
            <a:r>
              <a:rPr lang="en-US" altLang="en-US" sz="1100" dirty="0">
                <a:latin typeface="Arial" charset="0"/>
                <a:ea typeface="ＭＳ Ｐゴシック" charset="0"/>
              </a:rPr>
              <a:t>s</a:t>
            </a:r>
            <a:r>
              <a:rPr lang="en-US" altLang="en-US" sz="1100" baseline="0" dirty="0">
                <a:latin typeface="Arial" charset="0"/>
                <a:ea typeface="ＭＳ Ｐゴシック" charset="0"/>
              </a:rPr>
              <a:t> will be most effective if they are focused on the specific</a:t>
            </a:r>
            <a:r>
              <a:rPr lang="en-US" sz="1100" dirty="0">
                <a:ea typeface="ＭＳ Ｐゴシック" charset="0"/>
                <a:cs typeface="ＭＳ Ｐゴシック" charset="0"/>
              </a:rPr>
              <a:t> need areas for the individual. </a:t>
            </a:r>
            <a:r>
              <a:rPr lang="en-US" sz="1100" baseline="0" dirty="0">
                <a:ea typeface="ＭＳ Ｐゴシック" charset="0"/>
                <a:cs typeface="ＭＳ Ｐゴシック" charset="0"/>
              </a:rPr>
              <a:t> </a:t>
            </a:r>
            <a:r>
              <a:rPr lang="en-US" sz="1100" b="0" dirty="0">
                <a:latin typeface="Arial" charset="0"/>
                <a:ea typeface="ＭＳ Ｐゴシック" charset="0"/>
              </a:rPr>
              <a:t>Most</a:t>
            </a:r>
            <a:r>
              <a:rPr lang="en-US" sz="1100" b="0" baseline="0" dirty="0">
                <a:latin typeface="Arial" charset="0"/>
                <a:ea typeface="ＭＳ Ｐゴシック" charset="0"/>
              </a:rPr>
              <a:t> validated risk a</a:t>
            </a:r>
            <a:r>
              <a:rPr lang="en-US" sz="1100" b="0" dirty="0">
                <a:latin typeface="Arial (Body)"/>
              </a:rPr>
              <a:t>ssessments identify </a:t>
            </a:r>
            <a:r>
              <a:rPr lang="en-US" sz="1100" b="0" baseline="0" dirty="0">
                <a:latin typeface="Arial (Body)"/>
              </a:rPr>
              <a:t>the specific problem areas of the persons.  </a:t>
            </a:r>
            <a:r>
              <a:rPr lang="en-US" sz="1100" dirty="0">
                <a:latin typeface="Arial (Body)"/>
              </a:rPr>
              <a:t>These are called criminogenic needs – or crime producing needs.  </a:t>
            </a:r>
            <a:r>
              <a:rPr lang="en-US" altLang="en-US" sz="1100" baseline="0" dirty="0">
                <a:latin typeface="Arial" panose="020B0604020202020204" pitchFamily="34" charset="0"/>
                <a:ea typeface="ＭＳ Ｐゴシック" panose="020B0600070205080204" pitchFamily="34" charset="-128"/>
                <a:cs typeface="Arial" panose="020B0604020202020204" pitchFamily="34" charset="0"/>
              </a:rPr>
              <a:t>Addressing these areas has been shown to reduce reoffending.</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endParaRPr lang="en-US" altLang="en-US"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1DEA32C9-4782-2F46-80F1-8ED075A9B248}" type="slidenum">
              <a:rPr lang="en-US" smtClean="0"/>
              <a:pPr>
                <a:defRPr/>
              </a:pPr>
              <a:t>15</a:t>
            </a:fld>
            <a:endParaRPr lang="en-US" dirty="0"/>
          </a:p>
        </p:txBody>
      </p:sp>
    </p:spTree>
    <p:extLst>
      <p:ext uri="{BB962C8B-B14F-4D97-AF65-F5344CB8AC3E}">
        <p14:creationId xmlns:p14="http://schemas.microsoft.com/office/powerpoint/2010/main" val="1192489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xfrm>
            <a:off x="304801" y="4416098"/>
            <a:ext cx="6248400" cy="441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These two principles will be expanded upon over the next few slides.</a:t>
            </a:r>
          </a:p>
        </p:txBody>
      </p:sp>
      <p:sp>
        <p:nvSpPr>
          <p:cNvPr id="2" name="Slide Number Placeholder 1"/>
          <p:cNvSpPr>
            <a:spLocks noGrp="1"/>
          </p:cNvSpPr>
          <p:nvPr>
            <p:ph type="sldNum" sz="quarter" idx="10"/>
          </p:nvPr>
        </p:nvSpPr>
        <p:spPr/>
        <p:txBody>
          <a:bodyPr/>
          <a:lstStyle/>
          <a:p>
            <a:fld id="{3F23E498-195A-4BC8-9AEA-DE6FDB12D378}" type="slidenum">
              <a:rPr lang="en-US" smtClean="0"/>
              <a:pPr/>
              <a:t>16</a:t>
            </a:fld>
            <a:endParaRPr lang="en-US" dirty="0"/>
          </a:p>
        </p:txBody>
      </p:sp>
    </p:spTree>
    <p:extLst>
      <p:ext uri="{BB962C8B-B14F-4D97-AF65-F5344CB8AC3E}">
        <p14:creationId xmlns:p14="http://schemas.microsoft.com/office/powerpoint/2010/main" val="2466516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0638" y="73025"/>
            <a:ext cx="4648200" cy="3486150"/>
          </a:xfrm>
        </p:spPr>
      </p:sp>
      <p:sp>
        <p:nvSpPr>
          <p:cNvPr id="3" name="Notes Placeholder 2"/>
          <p:cNvSpPr>
            <a:spLocks noGrp="1"/>
          </p:cNvSpPr>
          <p:nvPr>
            <p:ph type="body" idx="1"/>
          </p:nvPr>
        </p:nvSpPr>
        <p:spPr>
          <a:xfrm>
            <a:off x="219075" y="3615267"/>
            <a:ext cx="6645275" cy="5459790"/>
          </a:xfrm>
        </p:spPr>
        <p:txBody>
          <a:bodyPr/>
          <a:lstStyle/>
          <a:p>
            <a:pPr marL="0" marR="0" lvl="0" indent="0" algn="l" defTabSz="881390" rtl="0" eaLnBrk="0" fontAlgn="base" latinLnBrk="0" hangingPunct="0">
              <a:lnSpc>
                <a:spcPct val="100000"/>
              </a:lnSpc>
              <a:spcBef>
                <a:spcPct val="30000"/>
              </a:spcBef>
              <a:spcAft>
                <a:spcPct val="0"/>
              </a:spcAft>
              <a:buClrTx/>
              <a:buSzTx/>
              <a:buFontTx/>
              <a:buNone/>
              <a:tabLst/>
              <a:defRPr/>
            </a:pPr>
            <a:r>
              <a:rPr lang="en-US" sz="1000" dirty="0"/>
              <a:t>Criminogenic risk includes both static and dynamic factors. These factors are also known as ”The Central 8.”</a:t>
            </a:r>
          </a:p>
          <a:p>
            <a:pPr marL="171450" indent="-171450" defTabSz="881390">
              <a:buFont typeface="Arial" panose="020B0604020202020204" pitchFamily="34" charset="0"/>
              <a:buChar char="•"/>
              <a:defRPr/>
            </a:pPr>
            <a:r>
              <a:rPr lang="en-US" sz="1000" dirty="0"/>
              <a:t>Static factors increase an individual’s risk of reoffending but cannot change. For example, criminal history,</a:t>
            </a:r>
            <a:r>
              <a:rPr lang="en-US" sz="1000" baseline="0" dirty="0"/>
              <a:t> current age, age at first arrest.</a:t>
            </a:r>
            <a:endParaRPr lang="en-US" sz="1000" dirty="0"/>
          </a:p>
          <a:p>
            <a:pPr marL="171450" indent="-171450" defTabSz="881390">
              <a:buFont typeface="Arial" panose="020B0604020202020204" pitchFamily="34" charset="0"/>
              <a:buChar char="•"/>
              <a:defRPr/>
            </a:pPr>
            <a:r>
              <a:rPr lang="en-US" sz="1000" dirty="0"/>
              <a:t>Dynamic risk factors are those factors that can change, for example someone’s values and beliefs, substance abuse, peers, etc.. </a:t>
            </a:r>
          </a:p>
          <a:p>
            <a:pPr defTabSz="881390">
              <a:defRPr/>
            </a:pPr>
            <a:endParaRPr lang="en-US" sz="1000" dirty="0"/>
          </a:p>
          <a:p>
            <a:pPr defTabSz="881390">
              <a:defRPr/>
            </a:pPr>
            <a:r>
              <a:rPr lang="en-US" sz="1000" dirty="0"/>
              <a:t>The criminogenic risk/need factors all influence recidivism</a:t>
            </a:r>
            <a:r>
              <a:rPr lang="en-US" sz="1000" baseline="0" dirty="0"/>
              <a:t> – use the risk assessment to identify what domains to target.</a:t>
            </a:r>
          </a:p>
          <a:p>
            <a:pPr defTabSz="881390">
              <a:defRPr/>
            </a:pPr>
            <a:endParaRPr lang="en-US" sz="1000" baseline="0" dirty="0"/>
          </a:p>
          <a:p>
            <a:pPr defTabSz="881390">
              <a:defRPr/>
            </a:pPr>
            <a:r>
              <a:rPr lang="en-US" sz="1000" baseline="0" dirty="0"/>
              <a:t>Attitudes play a key role in whether a person engages in offender behavior.  </a:t>
            </a:r>
            <a:endParaRPr lang="en-US" sz="1000" dirty="0"/>
          </a:p>
          <a:p>
            <a:pPr marL="628650" lvl="1" indent="-171450" defTabSz="881390">
              <a:buFont typeface="Arial" panose="020B0604020202020204" pitchFamily="34" charset="0"/>
              <a:buChar char="•"/>
              <a:defRPr/>
            </a:pPr>
            <a:r>
              <a:rPr lang="en-US" sz="1000" dirty="0">
                <a:cs typeface="Arial" charset="0"/>
              </a:rPr>
              <a:t>Example:  if you lost your job today – what would you do?  Look for a new job, complete your resume, check with past employers, network with friends, etc..  If an offender loses their job, many times they resort to criminal behavior for income if they have attitudes that say: “Work is for losers, I can make more money selling drugs in a day than you make all week”, etc..</a:t>
            </a:r>
            <a:r>
              <a:rPr lang="en-US" sz="1000" baseline="0" dirty="0">
                <a:cs typeface="Arial" charset="0"/>
              </a:rPr>
              <a:t>  </a:t>
            </a:r>
            <a:endParaRPr lang="en-US" sz="1000" dirty="0">
              <a:cs typeface="Arial" charset="0"/>
            </a:endParaRPr>
          </a:p>
          <a:p>
            <a:pPr defTabSz="881390">
              <a:defRPr/>
            </a:pPr>
            <a:endParaRPr lang="en-US" sz="1000" dirty="0">
              <a:cs typeface="Arial" charset="0"/>
            </a:endParaRPr>
          </a:p>
          <a:p>
            <a:pPr defTabSz="881390">
              <a:defRPr/>
            </a:pPr>
            <a:r>
              <a:rPr lang="en-US" sz="1000" dirty="0">
                <a:cs typeface="Arial" charset="0"/>
              </a:rPr>
              <a:t>Define</a:t>
            </a:r>
            <a:r>
              <a:rPr lang="en-US" sz="1000" baseline="0" dirty="0">
                <a:cs typeface="Arial" charset="0"/>
              </a:rPr>
              <a:t> each of the criminogenic needs and elicit examples for each one.  </a:t>
            </a:r>
            <a:endParaRPr lang="en-US" sz="1000" dirty="0"/>
          </a:p>
          <a:p>
            <a:pPr marL="171450" indent="-171450">
              <a:buFont typeface="Arial" panose="020B0604020202020204" pitchFamily="34" charset="0"/>
              <a:buChar char="•"/>
            </a:pPr>
            <a:r>
              <a:rPr lang="en-US" sz="1000" dirty="0"/>
              <a:t>Attitudes,</a:t>
            </a:r>
            <a:r>
              <a:rPr lang="en-US" sz="1000" baseline="0" dirty="0"/>
              <a:t> values, and beliefs – I am better than others, It’s not a big deal, It’s not wrong if you don’t get caught, It’s not my fault, I deserve to be given what I want, negative view of authority, conventional behavior is lame, etc..  </a:t>
            </a:r>
            <a:endParaRPr lang="en-US" sz="1000" dirty="0"/>
          </a:p>
          <a:p>
            <a:pPr marL="171450" indent="-171450">
              <a:buFont typeface="Arial" panose="020B0604020202020204" pitchFamily="34" charset="0"/>
              <a:buChar char="•"/>
            </a:pPr>
            <a:r>
              <a:rPr lang="en-US" sz="1000" dirty="0"/>
              <a:t>Peer associates</a:t>
            </a:r>
            <a:r>
              <a:rPr lang="en-US" sz="1000" baseline="0" dirty="0"/>
              <a:t> – spending time with antisocial peers and lacking</a:t>
            </a:r>
            <a:r>
              <a:rPr lang="en-US" sz="1000" dirty="0"/>
              <a:t> prosocial friends and acquaintances.  </a:t>
            </a:r>
          </a:p>
          <a:p>
            <a:pPr marL="171450" indent="-171450">
              <a:buFont typeface="Arial" panose="020B0604020202020204" pitchFamily="34" charset="0"/>
              <a:buChar char="•"/>
            </a:pPr>
            <a:r>
              <a:rPr lang="en-US" sz="1000" dirty="0"/>
              <a:t>Personality factors:</a:t>
            </a:r>
            <a:r>
              <a:rPr lang="en-US" sz="1000" baseline="0" dirty="0"/>
              <a:t>  </a:t>
            </a:r>
            <a:r>
              <a:rPr lang="en-US" sz="1000" dirty="0"/>
              <a:t>impulsivity, self-centered, risk taking, aggressive or hostile, low empathy, weak socialization and problem solving skills, and poor self-control.  </a:t>
            </a:r>
          </a:p>
          <a:p>
            <a:pPr marL="171450" indent="-171450">
              <a:buFont typeface="Arial" panose="020B0604020202020204" pitchFamily="34" charset="0"/>
              <a:buChar char="•"/>
            </a:pPr>
            <a:r>
              <a:rPr lang="en-US" sz="1000" dirty="0"/>
              <a:t>Education/Employment - Low levels of personal, educational, vocational, and financial achievement  </a:t>
            </a:r>
          </a:p>
          <a:p>
            <a:pPr marL="171450" indent="-171450">
              <a:buFont typeface="Arial" panose="020B0604020202020204" pitchFamily="34" charset="0"/>
              <a:buChar char="•"/>
            </a:pPr>
            <a:r>
              <a:rPr lang="en-US" sz="1000" dirty="0"/>
              <a:t>Family factors, including criminal behavior in the immediate family, low levels of affection, poor parental supervision.</a:t>
            </a:r>
          </a:p>
          <a:p>
            <a:pPr marL="171450" indent="-171450">
              <a:buFont typeface="Arial" panose="020B0604020202020204" pitchFamily="34" charset="0"/>
              <a:buChar char="•"/>
            </a:pPr>
            <a:r>
              <a:rPr lang="en-US" sz="1000" dirty="0"/>
              <a:t>Abuse of alcohol and/or other drugs:  This often allows for contact with antisocial peers, can impact social skills, and, in the case of illicit drugs, is illegal in and of itself.  They use illegal means to obtain</a:t>
            </a:r>
            <a:r>
              <a:rPr lang="en-US" sz="1000" baseline="0" dirty="0"/>
              <a:t> </a:t>
            </a:r>
            <a:r>
              <a:rPr lang="en-US" sz="1000" dirty="0"/>
              <a:t>alcohol or other drugs. </a:t>
            </a:r>
          </a:p>
          <a:p>
            <a:pPr marL="171450" indent="-171450">
              <a:buFont typeface="Arial" panose="020B0604020202020204" pitchFamily="34" charset="0"/>
              <a:buChar char="•"/>
            </a:pPr>
            <a:r>
              <a:rPr lang="en-US" sz="1000" dirty="0"/>
              <a:t>Low level of involvement in prosocial leisure activities and engaging in antisocial activities.  Too much unstructured free time.  </a:t>
            </a:r>
          </a:p>
        </p:txBody>
      </p:sp>
      <p:sp>
        <p:nvSpPr>
          <p:cNvPr id="4" name="Slide Number Placeholder 3"/>
          <p:cNvSpPr>
            <a:spLocks noGrp="1"/>
          </p:cNvSpPr>
          <p:nvPr>
            <p:ph type="sldNum" sz="quarter" idx="10"/>
          </p:nvPr>
        </p:nvSpPr>
        <p:spPr/>
        <p:txBody>
          <a:bodyPr/>
          <a:lstStyle/>
          <a:p>
            <a:pPr>
              <a:defRPr/>
            </a:pPr>
            <a:fld id="{1DEA32C9-4782-2F46-80F1-8ED075A9B248}" type="slidenum">
              <a:rPr lang="en-US" smtClean="0"/>
              <a:pPr>
                <a:defRPr/>
              </a:pPr>
              <a:t>17</a:t>
            </a:fld>
            <a:endParaRPr lang="en-US" dirty="0"/>
          </a:p>
        </p:txBody>
      </p:sp>
    </p:spTree>
    <p:extLst>
      <p:ext uri="{BB962C8B-B14F-4D97-AF65-F5344CB8AC3E}">
        <p14:creationId xmlns:p14="http://schemas.microsoft.com/office/powerpoint/2010/main" val="3647680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881261">
              <a:buFont typeface="Arial" panose="020B0604020202020204" pitchFamily="34" charset="0"/>
              <a:buChar char="•"/>
              <a:defRPr/>
            </a:pPr>
            <a:r>
              <a:rPr lang="en-US" dirty="0"/>
              <a:t>Programs that target only one need may not produce the desired effects. We need to target all their needs.  We can do that by helping them pick risky situations that related to the identified criminogenic needs when we are meeting with them individually or when selecting practice situations in groups.  </a:t>
            </a:r>
          </a:p>
          <a:p>
            <a:pPr defTabSz="881261">
              <a:defRPr/>
            </a:pPr>
            <a:endParaRPr lang="en-US" dirty="0"/>
          </a:p>
          <a:p>
            <a:endParaRPr lang="en-US" dirty="0"/>
          </a:p>
        </p:txBody>
      </p:sp>
      <p:sp>
        <p:nvSpPr>
          <p:cNvPr id="4" name="Slide Number Placeholder 3"/>
          <p:cNvSpPr>
            <a:spLocks noGrp="1"/>
          </p:cNvSpPr>
          <p:nvPr>
            <p:ph type="sldNum" sz="quarter" idx="10"/>
          </p:nvPr>
        </p:nvSpPr>
        <p:spPr/>
        <p:txBody>
          <a:bodyPr/>
          <a:lstStyle/>
          <a:p>
            <a:fld id="{3F23E498-195A-4BC8-9AEA-DE6FDB12D378}" type="slidenum">
              <a:rPr lang="en-US" smtClean="0"/>
              <a:pPr/>
              <a:t>18</a:t>
            </a:fld>
            <a:endParaRPr lang="en-US" dirty="0"/>
          </a:p>
        </p:txBody>
      </p:sp>
    </p:spTree>
    <p:extLst>
      <p:ext uri="{BB962C8B-B14F-4D97-AF65-F5344CB8AC3E}">
        <p14:creationId xmlns:p14="http://schemas.microsoft.com/office/powerpoint/2010/main" val="164872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3613">
              <a:defRPr sz="2400">
                <a:solidFill>
                  <a:schemeClr val="tx1"/>
                </a:solidFill>
                <a:latin typeface="Arial" charset="0"/>
                <a:ea typeface="MS PGothic" charset="0"/>
                <a:cs typeface="MS PGothic" charset="0"/>
              </a:defRPr>
            </a:lvl1pPr>
            <a:lvl2pPr marL="742950" indent="-285750" defTabSz="963613">
              <a:defRPr sz="2400">
                <a:solidFill>
                  <a:schemeClr val="tx1"/>
                </a:solidFill>
                <a:latin typeface="Arial" charset="0"/>
                <a:ea typeface="MS PGothic" charset="0"/>
                <a:cs typeface="MS PGothic" charset="0"/>
              </a:defRPr>
            </a:lvl2pPr>
            <a:lvl3pPr marL="1143000" indent="-228600" defTabSz="963613">
              <a:defRPr sz="2400">
                <a:solidFill>
                  <a:schemeClr val="tx1"/>
                </a:solidFill>
                <a:latin typeface="Arial" charset="0"/>
                <a:ea typeface="MS PGothic" charset="0"/>
                <a:cs typeface="MS PGothic" charset="0"/>
              </a:defRPr>
            </a:lvl3pPr>
            <a:lvl4pPr marL="1600200" indent="-228600" defTabSz="963613">
              <a:defRPr sz="2400">
                <a:solidFill>
                  <a:schemeClr val="tx1"/>
                </a:solidFill>
                <a:latin typeface="Arial" charset="0"/>
                <a:ea typeface="MS PGothic" charset="0"/>
                <a:cs typeface="MS PGothic" charset="0"/>
              </a:defRPr>
            </a:lvl4pPr>
            <a:lvl5pPr marL="2057400" indent="-228600" defTabSz="963613">
              <a:defRPr sz="2400">
                <a:solidFill>
                  <a:schemeClr val="tx1"/>
                </a:solidFill>
                <a:latin typeface="Arial" charset="0"/>
                <a:ea typeface="MS PGothic" charset="0"/>
                <a:cs typeface="MS PGothic" charset="0"/>
              </a:defRPr>
            </a:lvl5pPr>
            <a:lvl6pPr marL="25146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63613" rtl="0" eaLnBrk="1" fontAlgn="base" latinLnBrk="0" hangingPunct="1">
              <a:lnSpc>
                <a:spcPct val="100000"/>
              </a:lnSpc>
              <a:spcBef>
                <a:spcPct val="0"/>
              </a:spcBef>
              <a:spcAft>
                <a:spcPct val="0"/>
              </a:spcAft>
              <a:buClrTx/>
              <a:buSzTx/>
              <a:buFontTx/>
              <a:buNone/>
              <a:tabLst/>
              <a:defRPr/>
            </a:pPr>
            <a:fld id="{2EFF1380-6C23-7D49-A30E-F7B5CF5673F1}" type="slidenum">
              <a:rPr kumimoji="0" lang="en-US" sz="1300" b="0" i="0" u="none" strike="noStrike" kern="1200" cap="none" spc="0" normalizeH="0" baseline="0" noProof="0">
                <a:ln>
                  <a:noFill/>
                </a:ln>
                <a:solidFill>
                  <a:srgbClr val="000000"/>
                </a:solidFill>
                <a:effectLst/>
                <a:uLnTx/>
                <a:uFillTx/>
                <a:latin typeface="Arial" charset="0"/>
                <a:ea typeface="MS PGothic" charset="0"/>
                <a:cs typeface="Arial" charset="0"/>
              </a:rPr>
              <a:pPr marL="0" marR="0" lvl="0" indent="0" algn="r" defTabSz="963613" rtl="0" eaLnBrk="1" fontAlgn="base" latinLnBrk="0" hangingPunct="1">
                <a:lnSpc>
                  <a:spcPct val="100000"/>
                </a:lnSpc>
                <a:spcBef>
                  <a:spcPct val="0"/>
                </a:spcBef>
                <a:spcAft>
                  <a:spcPct val="0"/>
                </a:spcAft>
                <a:buClrTx/>
                <a:buSzTx/>
                <a:buFontTx/>
                <a:buNone/>
                <a:tabLst/>
                <a:defRPr/>
              </a:pPr>
              <a:t>19</a:t>
            </a:fld>
            <a:endParaRPr kumimoji="0" lang="en-US" sz="1300" b="0" i="0" u="none" strike="noStrike" kern="1200" cap="none" spc="0" normalizeH="0" baseline="0" noProof="0" dirty="0">
              <a:ln>
                <a:noFill/>
              </a:ln>
              <a:solidFill>
                <a:srgbClr val="000000"/>
              </a:solidFill>
              <a:effectLst/>
              <a:uLnTx/>
              <a:uFillTx/>
              <a:latin typeface="Arial" charset="0"/>
              <a:ea typeface="MS PGothic" charset="0"/>
              <a:cs typeface="Arial" charset="0"/>
            </a:endParaRPr>
          </a:p>
        </p:txBody>
      </p:sp>
      <p:sp>
        <p:nvSpPr>
          <p:cNvPr id="22530"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ln/>
        </p:spPr>
        <p:txBody>
          <a:bodyPr/>
          <a:lstStyle/>
          <a:p>
            <a:pPr marL="171450" indent="-171450" eaLnBrk="1" hangingPunct="1">
              <a:buFont typeface="Arial" panose="020B0604020202020204" pitchFamily="34" charset="0"/>
              <a:buChar char="•"/>
              <a:defRPr/>
            </a:pPr>
            <a:r>
              <a:rPr lang="en-US" sz="1200" kern="1200" baseline="0" dirty="0">
                <a:solidFill>
                  <a:schemeClr val="tx1"/>
                </a:solidFill>
                <a:latin typeface="Arial"/>
                <a:ea typeface="ＭＳ Ｐゴシック" charset="0"/>
                <a:cs typeface="Arial"/>
              </a:rPr>
              <a:t>Introduce</a:t>
            </a:r>
            <a:r>
              <a:rPr lang="en-US" sz="1200" kern="1200" dirty="0">
                <a:solidFill>
                  <a:schemeClr val="tx1"/>
                </a:solidFill>
                <a:latin typeface="Arial"/>
                <a:ea typeface="ＭＳ Ｐゴシック" charset="0"/>
                <a:cs typeface="Arial"/>
              </a:rPr>
              <a:t> the responsivity principle</a:t>
            </a:r>
            <a:endParaRPr lang="en-US" sz="1200" kern="1200" baseline="0" dirty="0">
              <a:solidFill>
                <a:schemeClr val="tx1"/>
              </a:solidFill>
              <a:latin typeface="Arial"/>
              <a:ea typeface="ＭＳ Ｐゴシック" charset="0"/>
              <a:cs typeface="Arial"/>
            </a:endParaRPr>
          </a:p>
        </p:txBody>
      </p:sp>
    </p:spTree>
    <p:extLst>
      <p:ext uri="{BB962C8B-B14F-4D97-AF65-F5344CB8AC3E}">
        <p14:creationId xmlns:p14="http://schemas.microsoft.com/office/powerpoint/2010/main" val="1797298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MS PGothic" charset="0"/>
              </a:rPr>
              <a:t>Discuss</a:t>
            </a:r>
            <a:r>
              <a:rPr lang="en-US" baseline="0" dirty="0">
                <a:ea typeface="MS PGothic" charset="0"/>
              </a:rPr>
              <a:t> housekeeping items:  restrooms, breaks, general agenda, any announcements, etc..</a:t>
            </a:r>
          </a:p>
          <a:p>
            <a:endParaRPr lang="en-US" baseline="0" dirty="0">
              <a:ea typeface="MS PGothic" charset="0"/>
            </a:endParaRPr>
          </a:p>
          <a:p>
            <a:pPr marL="171450" indent="-171450">
              <a:buFont typeface="Arial" panose="020B0604020202020204" pitchFamily="34" charset="0"/>
              <a:buChar char="•"/>
            </a:pPr>
            <a:r>
              <a:rPr lang="en-US" baseline="0" dirty="0">
                <a:ea typeface="MS PGothic" charset="0"/>
              </a:rPr>
              <a:t>Conduct introductions – consider use of an ice breaker.  If the group is larger, keep length of time in mind when doing introductions if using an ice breaker.  This will take approximately</a:t>
            </a:r>
            <a:r>
              <a:rPr lang="en-US" dirty="0">
                <a:ea typeface="MS PGothic" charset="0"/>
              </a:rPr>
              <a:t> 30 minutes for a group of 30.</a:t>
            </a:r>
          </a:p>
          <a:p>
            <a:endParaRPr lang="en-US" dirty="0">
              <a:ea typeface="MS PGothic" charset="0"/>
            </a:endParaRPr>
          </a:p>
          <a:p>
            <a:pPr marL="171450" indent="-171450">
              <a:buFont typeface="Arial" panose="020B0604020202020204" pitchFamily="34" charset="0"/>
              <a:buChar char="•"/>
            </a:pPr>
            <a:r>
              <a:rPr lang="en-US" dirty="0">
                <a:ea typeface="MS PGothic" charset="0"/>
              </a:rPr>
              <a:t>Note that the material is copyright protected.  They can use the items and make copies for their work with their clients, but are not permitted to share with other agencies or make modifications.</a:t>
            </a:r>
          </a:p>
          <a:p>
            <a:endParaRPr lang="en-US" dirty="0"/>
          </a:p>
        </p:txBody>
      </p:sp>
      <p:sp>
        <p:nvSpPr>
          <p:cNvPr id="4" name="Slide Number Placeholder 3"/>
          <p:cNvSpPr>
            <a:spLocks noGrp="1"/>
          </p:cNvSpPr>
          <p:nvPr>
            <p:ph type="sldNum" sz="quarter" idx="5"/>
          </p:nvPr>
        </p:nvSpPr>
        <p:spPr/>
        <p:txBody>
          <a:bodyPr/>
          <a:lstStyle/>
          <a:p>
            <a:pPr>
              <a:defRPr/>
            </a:pPr>
            <a:fld id="{1DEA32C9-4782-2F46-80F1-8ED075A9B248}" type="slidenum">
              <a:rPr lang="en-US" smtClean="0"/>
              <a:pPr>
                <a:defRPr/>
              </a:pPr>
              <a:t>2</a:t>
            </a:fld>
            <a:endParaRPr lang="en-US" dirty="0"/>
          </a:p>
        </p:txBody>
      </p:sp>
    </p:spTree>
    <p:extLst>
      <p:ext uri="{BB962C8B-B14F-4D97-AF65-F5344CB8AC3E}">
        <p14:creationId xmlns:p14="http://schemas.microsoft.com/office/powerpoint/2010/main" val="914200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1181100" y="295275"/>
            <a:ext cx="4648200" cy="3486150"/>
          </a:xfrm>
          <a:ln/>
        </p:spPr>
      </p:sp>
      <p:sp>
        <p:nvSpPr>
          <p:cNvPr id="113667" name="Rectangle 3"/>
          <p:cNvSpPr>
            <a:spLocks noGrp="1" noChangeArrowheads="1"/>
          </p:cNvSpPr>
          <p:nvPr>
            <p:ph type="body" idx="1"/>
          </p:nvPr>
        </p:nvSpPr>
        <p:spPr>
          <a:xfrm>
            <a:off x="365125" y="3910390"/>
            <a:ext cx="6280150" cy="51646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0" fontAlgn="base" hangingPunct="0">
              <a:buFont typeface="Arial" panose="020B0604020202020204" pitchFamily="34" charset="0"/>
              <a:buChar char="•"/>
            </a:pPr>
            <a:r>
              <a:rPr lang="en-US" sz="1050" dirty="0">
                <a:ea typeface="ＭＳ Ｐゴシック" charset="0"/>
                <a:cs typeface="ＭＳ Ｐゴシック" charset="0"/>
              </a:rPr>
              <a:t>The responsivity principle tells us how to target the criminogenic needs of higher risk persons. There are two parts to this principle: general and specific. </a:t>
            </a:r>
          </a:p>
          <a:p>
            <a:pPr marL="171450" indent="-171450" eaLnBrk="0" fontAlgn="base" hangingPunct="0">
              <a:buFont typeface="Arial" panose="020B0604020202020204" pitchFamily="34" charset="0"/>
              <a:buChar char="•"/>
            </a:pPr>
            <a:endParaRPr lang="en-US" sz="1050" dirty="0">
              <a:ea typeface="ＭＳ Ｐゴシック" charset="0"/>
              <a:cs typeface="ＭＳ Ｐゴシック" charset="0"/>
            </a:endParaRPr>
          </a:p>
          <a:p>
            <a:pPr marL="171450" indent="-171450" eaLnBrk="0" fontAlgn="base" hangingPunct="0">
              <a:buFont typeface="Arial" panose="020B0604020202020204" pitchFamily="34" charset="0"/>
              <a:buChar char="•"/>
            </a:pPr>
            <a:r>
              <a:rPr lang="en-US" sz="1050" dirty="0">
                <a:ea typeface="ＭＳ Ｐゴシック" charset="0"/>
                <a:cs typeface="ＭＳ Ｐゴシック" charset="0"/>
              </a:rPr>
              <a:t>General responsivity tells us to provide </a:t>
            </a:r>
            <a:r>
              <a:rPr lang="en-US" altLang="en-US" sz="1050" dirty="0">
                <a:latin typeface="Arial (Body)"/>
                <a:ea typeface="ＭＳ Ｐゴシック" panose="020B0600070205080204" pitchFamily="34" charset="-128"/>
              </a:rPr>
              <a:t>interventions </a:t>
            </a:r>
            <a:r>
              <a:rPr lang="en-US" sz="1050" dirty="0">
                <a:ea typeface="ＭＳ Ｐゴシック" charset="0"/>
                <a:cs typeface="ＭＳ Ｐゴシック" charset="0"/>
              </a:rPr>
              <a:t>that persons in general will respond well to, like cognitive-behavioral strategies. Specific responsivity tell us to match the styles and mode of service to key person characteristics and learning styles.</a:t>
            </a:r>
          </a:p>
          <a:p>
            <a:pPr eaLnBrk="0" fontAlgn="base" hangingPunct="0"/>
            <a:endParaRPr lang="en-US" sz="1050" dirty="0">
              <a:ea typeface="ＭＳ Ｐゴシック" charset="0"/>
              <a:cs typeface="ＭＳ Ｐゴシック" charset="0"/>
            </a:endParaRPr>
          </a:p>
          <a:p>
            <a:endParaRPr lang="en-US" sz="1050" dirty="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pPr>
              <a:defRPr/>
            </a:pPr>
            <a:fld id="{1DEA32C9-4782-2F46-80F1-8ED075A9B248}" type="slidenum">
              <a:rPr lang="en-US" smtClean="0"/>
              <a:pPr>
                <a:defRPr/>
              </a:pPr>
              <a:t>20</a:t>
            </a:fld>
            <a:endParaRPr lang="en-US" dirty="0"/>
          </a:p>
        </p:txBody>
      </p:sp>
    </p:spTree>
    <p:extLst>
      <p:ext uri="{BB962C8B-B14F-4D97-AF65-F5344CB8AC3E}">
        <p14:creationId xmlns:p14="http://schemas.microsoft.com/office/powerpoint/2010/main" val="1192489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860">
              <a:defRPr sz="2300">
                <a:solidFill>
                  <a:schemeClr val="tx1"/>
                </a:solidFill>
                <a:latin typeface="Arial" charset="0"/>
                <a:ea typeface="MS PGothic" charset="0"/>
                <a:cs typeface="MS PGothic" charset="0"/>
              </a:defRPr>
            </a:lvl1pPr>
            <a:lvl2pPr marL="716130" indent="-275434" defTabSz="879860">
              <a:defRPr sz="2300">
                <a:solidFill>
                  <a:schemeClr val="tx1"/>
                </a:solidFill>
                <a:latin typeface="Arial" charset="0"/>
                <a:ea typeface="MS PGothic" charset="0"/>
                <a:cs typeface="MS PGothic" charset="0"/>
              </a:defRPr>
            </a:lvl2pPr>
            <a:lvl3pPr marL="1101738" indent="-220348" defTabSz="879860">
              <a:defRPr sz="2300">
                <a:solidFill>
                  <a:schemeClr val="tx1"/>
                </a:solidFill>
                <a:latin typeface="Arial" charset="0"/>
                <a:ea typeface="MS PGothic" charset="0"/>
                <a:cs typeface="MS PGothic" charset="0"/>
              </a:defRPr>
            </a:lvl3pPr>
            <a:lvl4pPr marL="1542433" indent="-220348" defTabSz="879860">
              <a:defRPr sz="2300">
                <a:solidFill>
                  <a:schemeClr val="tx1"/>
                </a:solidFill>
                <a:latin typeface="Arial" charset="0"/>
                <a:ea typeface="MS PGothic" charset="0"/>
                <a:cs typeface="MS PGothic" charset="0"/>
              </a:defRPr>
            </a:lvl4pPr>
            <a:lvl5pPr marL="1983128" indent="-220348" defTabSz="879860">
              <a:defRPr sz="2300">
                <a:solidFill>
                  <a:schemeClr val="tx1"/>
                </a:solidFill>
                <a:latin typeface="Arial" charset="0"/>
                <a:ea typeface="MS PGothic" charset="0"/>
                <a:cs typeface="MS PGothic" charset="0"/>
              </a:defRPr>
            </a:lvl5pPr>
            <a:lvl6pPr marL="2423823" indent="-220348" defTabSz="879860" eaLnBrk="0" fontAlgn="base" hangingPunct="0">
              <a:spcBef>
                <a:spcPct val="0"/>
              </a:spcBef>
              <a:spcAft>
                <a:spcPct val="0"/>
              </a:spcAft>
              <a:defRPr sz="2300">
                <a:solidFill>
                  <a:schemeClr val="tx1"/>
                </a:solidFill>
                <a:latin typeface="Arial" charset="0"/>
                <a:ea typeface="MS PGothic" charset="0"/>
                <a:cs typeface="MS PGothic" charset="0"/>
              </a:defRPr>
            </a:lvl6pPr>
            <a:lvl7pPr marL="2864518" indent="-220348" defTabSz="879860" eaLnBrk="0" fontAlgn="base" hangingPunct="0">
              <a:spcBef>
                <a:spcPct val="0"/>
              </a:spcBef>
              <a:spcAft>
                <a:spcPct val="0"/>
              </a:spcAft>
              <a:defRPr sz="2300">
                <a:solidFill>
                  <a:schemeClr val="tx1"/>
                </a:solidFill>
                <a:latin typeface="Arial" charset="0"/>
                <a:ea typeface="MS PGothic" charset="0"/>
                <a:cs typeface="MS PGothic" charset="0"/>
              </a:defRPr>
            </a:lvl7pPr>
            <a:lvl8pPr marL="3305213" indent="-220348" defTabSz="879860" eaLnBrk="0" fontAlgn="base" hangingPunct="0">
              <a:spcBef>
                <a:spcPct val="0"/>
              </a:spcBef>
              <a:spcAft>
                <a:spcPct val="0"/>
              </a:spcAft>
              <a:defRPr sz="2300">
                <a:solidFill>
                  <a:schemeClr val="tx1"/>
                </a:solidFill>
                <a:latin typeface="Arial" charset="0"/>
                <a:ea typeface="MS PGothic" charset="0"/>
                <a:cs typeface="MS PGothic" charset="0"/>
              </a:defRPr>
            </a:lvl8pPr>
            <a:lvl9pPr marL="3745908" indent="-220348" defTabSz="879860" eaLnBrk="0" fontAlgn="base" hangingPunct="0">
              <a:spcBef>
                <a:spcPct val="0"/>
              </a:spcBef>
              <a:spcAft>
                <a:spcPct val="0"/>
              </a:spcAft>
              <a:defRPr sz="2300">
                <a:solidFill>
                  <a:schemeClr val="tx1"/>
                </a:solidFill>
                <a:latin typeface="Arial" charset="0"/>
                <a:ea typeface="MS PGothic" charset="0"/>
                <a:cs typeface="MS PGothic" charset="0"/>
              </a:defRPr>
            </a:lvl9pPr>
          </a:lstStyle>
          <a:p>
            <a:fld id="{3E2AD52B-3FB8-7049-B834-90D019AE0B0F}" type="slidenum">
              <a:rPr lang="en-US" sz="1200">
                <a:cs typeface="Arial" charset="0"/>
              </a:rPr>
              <a:pPr/>
              <a:t>21</a:t>
            </a:fld>
            <a:endParaRPr lang="en-US" sz="1200" dirty="0">
              <a:cs typeface="Arial" charset="0"/>
            </a:endParaRPr>
          </a:p>
        </p:txBody>
      </p:sp>
      <p:sp>
        <p:nvSpPr>
          <p:cNvPr id="48130" name="Rectangle 2"/>
          <p:cNvSpPr>
            <a:spLocks noGrp="1" noRot="1" noChangeAspect="1" noChangeArrowheads="1" noTextEdit="1"/>
          </p:cNvSpPr>
          <p:nvPr>
            <p:ph type="sldImg"/>
          </p:nvPr>
        </p:nvSpPr>
        <p:spPr>
          <a:xfrm>
            <a:off x="1073150" y="220663"/>
            <a:ext cx="4422775" cy="3317875"/>
          </a:xfrm>
          <a:ln w="12700" cap="flat"/>
        </p:spPr>
      </p:sp>
      <p:sp>
        <p:nvSpPr>
          <p:cNvPr id="48131" name="Rectangle 3"/>
          <p:cNvSpPr>
            <a:spLocks noGrp="1" noChangeArrowheads="1"/>
          </p:cNvSpPr>
          <p:nvPr>
            <p:ph type="body" idx="1"/>
          </p:nvPr>
        </p:nvSpPr>
        <p:spPr>
          <a:xfrm>
            <a:off x="219075" y="3615267"/>
            <a:ext cx="6353175" cy="55335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91" tIns="43546" rIns="87091" bIns="43546"/>
          <a:lstStyle/>
          <a:p>
            <a:pPr marL="171450" indent="-171450">
              <a:buFont typeface="Arial" panose="020B0604020202020204" pitchFamily="34" charset="0"/>
              <a:buChar char="•"/>
            </a:pPr>
            <a:r>
              <a:rPr lang="en-US" dirty="0">
                <a:ea typeface="MS PGothic" charset="0"/>
              </a:rPr>
              <a:t>You will expand on these concepts in the next few slides.</a:t>
            </a:r>
          </a:p>
        </p:txBody>
      </p:sp>
    </p:spTree>
    <p:extLst>
      <p:ext uri="{BB962C8B-B14F-4D97-AF65-F5344CB8AC3E}">
        <p14:creationId xmlns:p14="http://schemas.microsoft.com/office/powerpoint/2010/main" val="67960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Several</a:t>
            </a:r>
            <a:r>
              <a:rPr lang="en-US" baseline="0" dirty="0"/>
              <a:t> of these factors can interfere with the client accessing the content.  For example, if someone </a:t>
            </a:r>
            <a:r>
              <a:rPr lang="en-US" dirty="0"/>
              <a:t>cannot get a ride to group, they cannot be successful.</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While these factors are not criminogenic needs, we may need to address them if they are a barrier to engagement and benefit from treatment.  We will be talking about this in the next segment of the training (specific responsivity).</a:t>
            </a:r>
            <a:endParaRPr lang="en-US" dirty="0"/>
          </a:p>
        </p:txBody>
      </p:sp>
      <p:sp>
        <p:nvSpPr>
          <p:cNvPr id="4" name="Slide Number Placeholder 3"/>
          <p:cNvSpPr>
            <a:spLocks noGrp="1"/>
          </p:cNvSpPr>
          <p:nvPr>
            <p:ph type="sldNum" sz="quarter" idx="10"/>
          </p:nvPr>
        </p:nvSpPr>
        <p:spPr/>
        <p:txBody>
          <a:bodyPr/>
          <a:lstStyle/>
          <a:p>
            <a:pPr>
              <a:defRPr/>
            </a:pPr>
            <a:fld id="{1DEA32C9-4782-2F46-80F1-8ED075A9B248}" type="slidenum">
              <a:rPr lang="en-US" smtClean="0"/>
              <a:pPr>
                <a:defRPr/>
              </a:pPr>
              <a:t>22</a:t>
            </a:fld>
            <a:endParaRPr lang="en-US" dirty="0"/>
          </a:p>
        </p:txBody>
      </p:sp>
    </p:spTree>
    <p:extLst>
      <p:ext uri="{BB962C8B-B14F-4D97-AF65-F5344CB8AC3E}">
        <p14:creationId xmlns:p14="http://schemas.microsoft.com/office/powerpoint/2010/main" val="739196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Several</a:t>
            </a:r>
            <a:r>
              <a:rPr lang="en-US" baseline="0" dirty="0"/>
              <a:t> of these factors can interfere with the client benefitting from programming.  Addressing these factors</a:t>
            </a:r>
            <a:r>
              <a:rPr lang="en-US" dirty="0"/>
              <a:t> without targeting criminogenic needs will unlikely lead to a reduction in recidivism.</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For example, if someone is seriously depressed, they may not attend group or be able to concentrate on the content.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Others may be a factor in leading them down the path to criminal behavior.  For example, if someone has a history of abuse, they may self-medicate with substances and choose unhealthy partners.  This exposes them to additional risks and influences their subsequent lifestyle choices.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Some of these elements may improve as the person develops a prosocial lifestyle – self-esteem improves as one begins earning respect, working and supporting self, living more congruent to values, etc..  A healthy lifestyle may develop with prosocial living.</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While these factors are not criminogenic needs, we may need to address them if they are a barrier to engagement and benefit from treatment.  We will be talking about this in the next segment of the training (specific responsivity).</a:t>
            </a:r>
            <a:endParaRPr lang="en-US" dirty="0"/>
          </a:p>
        </p:txBody>
      </p:sp>
      <p:sp>
        <p:nvSpPr>
          <p:cNvPr id="4" name="Slide Number Placeholder 3"/>
          <p:cNvSpPr>
            <a:spLocks noGrp="1"/>
          </p:cNvSpPr>
          <p:nvPr>
            <p:ph type="sldNum" sz="quarter" idx="10"/>
          </p:nvPr>
        </p:nvSpPr>
        <p:spPr/>
        <p:txBody>
          <a:bodyPr/>
          <a:lstStyle/>
          <a:p>
            <a:pPr>
              <a:defRPr/>
            </a:pPr>
            <a:fld id="{1DEA32C9-4782-2F46-80F1-8ED075A9B248}" type="slidenum">
              <a:rPr lang="en-US" smtClean="0"/>
              <a:pPr>
                <a:defRPr/>
              </a:pPr>
              <a:t>23</a:t>
            </a:fld>
            <a:endParaRPr lang="en-US" dirty="0"/>
          </a:p>
        </p:txBody>
      </p:sp>
    </p:spTree>
    <p:extLst>
      <p:ext uri="{BB962C8B-B14F-4D97-AF65-F5344CB8AC3E}">
        <p14:creationId xmlns:p14="http://schemas.microsoft.com/office/powerpoint/2010/main" val="3346008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860">
              <a:defRPr sz="2300">
                <a:solidFill>
                  <a:schemeClr val="tx1"/>
                </a:solidFill>
                <a:latin typeface="Arial" charset="0"/>
                <a:ea typeface="MS PGothic" charset="0"/>
                <a:cs typeface="MS PGothic" charset="0"/>
              </a:defRPr>
            </a:lvl1pPr>
            <a:lvl2pPr marL="716130" indent="-275434" defTabSz="879860">
              <a:defRPr sz="2300">
                <a:solidFill>
                  <a:schemeClr val="tx1"/>
                </a:solidFill>
                <a:latin typeface="Arial" charset="0"/>
                <a:ea typeface="MS PGothic" charset="0"/>
                <a:cs typeface="MS PGothic" charset="0"/>
              </a:defRPr>
            </a:lvl2pPr>
            <a:lvl3pPr marL="1101738" indent="-220348" defTabSz="879860">
              <a:defRPr sz="2300">
                <a:solidFill>
                  <a:schemeClr val="tx1"/>
                </a:solidFill>
                <a:latin typeface="Arial" charset="0"/>
                <a:ea typeface="MS PGothic" charset="0"/>
                <a:cs typeface="MS PGothic" charset="0"/>
              </a:defRPr>
            </a:lvl3pPr>
            <a:lvl4pPr marL="1542433" indent="-220348" defTabSz="879860">
              <a:defRPr sz="2300">
                <a:solidFill>
                  <a:schemeClr val="tx1"/>
                </a:solidFill>
                <a:latin typeface="Arial" charset="0"/>
                <a:ea typeface="MS PGothic" charset="0"/>
                <a:cs typeface="MS PGothic" charset="0"/>
              </a:defRPr>
            </a:lvl4pPr>
            <a:lvl5pPr marL="1983128" indent="-220348" defTabSz="879860">
              <a:defRPr sz="2300">
                <a:solidFill>
                  <a:schemeClr val="tx1"/>
                </a:solidFill>
                <a:latin typeface="Arial" charset="0"/>
                <a:ea typeface="MS PGothic" charset="0"/>
                <a:cs typeface="MS PGothic" charset="0"/>
              </a:defRPr>
            </a:lvl5pPr>
            <a:lvl6pPr marL="2423823" indent="-220348" defTabSz="879860" eaLnBrk="0" fontAlgn="base" hangingPunct="0">
              <a:spcBef>
                <a:spcPct val="0"/>
              </a:spcBef>
              <a:spcAft>
                <a:spcPct val="0"/>
              </a:spcAft>
              <a:defRPr sz="2300">
                <a:solidFill>
                  <a:schemeClr val="tx1"/>
                </a:solidFill>
                <a:latin typeface="Arial" charset="0"/>
                <a:ea typeface="MS PGothic" charset="0"/>
                <a:cs typeface="MS PGothic" charset="0"/>
              </a:defRPr>
            </a:lvl6pPr>
            <a:lvl7pPr marL="2864518" indent="-220348" defTabSz="879860" eaLnBrk="0" fontAlgn="base" hangingPunct="0">
              <a:spcBef>
                <a:spcPct val="0"/>
              </a:spcBef>
              <a:spcAft>
                <a:spcPct val="0"/>
              </a:spcAft>
              <a:defRPr sz="2300">
                <a:solidFill>
                  <a:schemeClr val="tx1"/>
                </a:solidFill>
                <a:latin typeface="Arial" charset="0"/>
                <a:ea typeface="MS PGothic" charset="0"/>
                <a:cs typeface="MS PGothic" charset="0"/>
              </a:defRPr>
            </a:lvl7pPr>
            <a:lvl8pPr marL="3305213" indent="-220348" defTabSz="879860" eaLnBrk="0" fontAlgn="base" hangingPunct="0">
              <a:spcBef>
                <a:spcPct val="0"/>
              </a:spcBef>
              <a:spcAft>
                <a:spcPct val="0"/>
              </a:spcAft>
              <a:defRPr sz="2300">
                <a:solidFill>
                  <a:schemeClr val="tx1"/>
                </a:solidFill>
                <a:latin typeface="Arial" charset="0"/>
                <a:ea typeface="MS PGothic" charset="0"/>
                <a:cs typeface="MS PGothic" charset="0"/>
              </a:defRPr>
            </a:lvl8pPr>
            <a:lvl9pPr marL="3745908" indent="-220348" defTabSz="879860" eaLnBrk="0" fontAlgn="base" hangingPunct="0">
              <a:spcBef>
                <a:spcPct val="0"/>
              </a:spcBef>
              <a:spcAft>
                <a:spcPct val="0"/>
              </a:spcAft>
              <a:defRPr sz="2300">
                <a:solidFill>
                  <a:schemeClr val="tx1"/>
                </a:solidFill>
                <a:latin typeface="Arial" charset="0"/>
                <a:ea typeface="MS PGothic" charset="0"/>
                <a:cs typeface="MS PGothic" charset="0"/>
              </a:defRPr>
            </a:lvl9pPr>
          </a:lstStyle>
          <a:p>
            <a:fld id="{3E2AD52B-3FB8-7049-B834-90D019AE0B0F}" type="slidenum">
              <a:rPr lang="en-US" sz="1200">
                <a:cs typeface="Arial" charset="0"/>
              </a:rPr>
              <a:pPr/>
              <a:t>24</a:t>
            </a:fld>
            <a:endParaRPr lang="en-US" sz="1200" dirty="0">
              <a:cs typeface="Arial" charset="0"/>
            </a:endParaRPr>
          </a:p>
        </p:txBody>
      </p:sp>
      <p:sp>
        <p:nvSpPr>
          <p:cNvPr id="48130" name="Rectangle 2"/>
          <p:cNvSpPr>
            <a:spLocks noGrp="1" noRot="1" noChangeAspect="1" noChangeArrowheads="1" noTextEdit="1"/>
          </p:cNvSpPr>
          <p:nvPr>
            <p:ph type="sldImg"/>
          </p:nvPr>
        </p:nvSpPr>
        <p:spPr>
          <a:xfrm>
            <a:off x="1073150" y="220663"/>
            <a:ext cx="4422775" cy="3317875"/>
          </a:xfrm>
          <a:ln w="12700" cap="flat"/>
        </p:spPr>
      </p:sp>
      <p:sp>
        <p:nvSpPr>
          <p:cNvPr id="48131" name="Rectangle 3"/>
          <p:cNvSpPr>
            <a:spLocks noGrp="1" noChangeArrowheads="1"/>
          </p:cNvSpPr>
          <p:nvPr>
            <p:ph type="body" idx="1"/>
          </p:nvPr>
        </p:nvSpPr>
        <p:spPr>
          <a:xfrm>
            <a:off x="219075" y="3615267"/>
            <a:ext cx="6353175" cy="55335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91" tIns="43546" rIns="87091" bIns="43546"/>
          <a:lstStyle/>
          <a:p>
            <a:pPr marL="171450" indent="-171450">
              <a:buFont typeface="Arial" panose="020B0604020202020204" pitchFamily="34" charset="0"/>
              <a:buChar char="•"/>
            </a:pPr>
            <a:r>
              <a:rPr lang="en-US" dirty="0">
                <a:ea typeface="ＭＳ Ｐゴシック" charset="0"/>
                <a:cs typeface="ＭＳ Ｐゴシック" charset="0"/>
              </a:rPr>
              <a:t>General responsivity means:</a:t>
            </a:r>
          </a:p>
          <a:p>
            <a:pPr marL="628650" lvl="1" indent="-171450">
              <a:buFont typeface="Arial" panose="020B0604020202020204" pitchFamily="34" charset="0"/>
              <a:buChar char="•"/>
            </a:pPr>
            <a:r>
              <a:rPr lang="en-US" dirty="0">
                <a:ea typeface="ＭＳ Ｐゴシック" charset="0"/>
                <a:cs typeface="ＭＳ Ｐゴシック" charset="0"/>
              </a:rPr>
              <a:t>Most effective approaches to changing person behavior are behavioral interventions</a:t>
            </a:r>
          </a:p>
          <a:p>
            <a:pPr marL="628650" lvl="1" indent="-171450">
              <a:buFont typeface="Arial" panose="020B0604020202020204" pitchFamily="34" charset="0"/>
              <a:buChar char="•"/>
            </a:pPr>
            <a:r>
              <a:rPr lang="en-US" dirty="0">
                <a:ea typeface="ＭＳ Ｐゴシック" charset="0"/>
                <a:cs typeface="ＭＳ Ｐゴシック" charset="0"/>
              </a:rPr>
              <a:t>Structured social learning programs where new skills are taught</a:t>
            </a:r>
          </a:p>
          <a:p>
            <a:pPr marL="628650" lvl="1" indent="-171450">
              <a:buFont typeface="Arial" panose="020B0604020202020204" pitchFamily="34" charset="0"/>
              <a:buChar char="•"/>
            </a:pPr>
            <a:r>
              <a:rPr lang="en-US" dirty="0">
                <a:ea typeface="ＭＳ Ｐゴシック" charset="0"/>
                <a:cs typeface="ＭＳ Ｐゴシック" charset="0"/>
              </a:rPr>
              <a:t>prosocial behaviors and attitudes are reinforced</a:t>
            </a:r>
          </a:p>
          <a:p>
            <a:pPr marL="628650" lvl="1" indent="-171450">
              <a:buFont typeface="Arial" panose="020B0604020202020204" pitchFamily="34" charset="0"/>
              <a:buChar char="•"/>
            </a:pPr>
            <a:r>
              <a:rPr lang="en-US" dirty="0">
                <a:ea typeface="ＭＳ Ｐゴシック" charset="0"/>
                <a:cs typeface="ＭＳ Ｐゴシック" charset="0"/>
              </a:rPr>
              <a:t>Cognitive-behavioral programs that target things such as attitudes, values, peers, substance use, or anger.  </a:t>
            </a:r>
          </a:p>
          <a:p>
            <a:pPr marL="171450" indent="-171450">
              <a:buFont typeface="Arial" panose="020B0604020202020204" pitchFamily="34" charset="0"/>
              <a:buChar char="•"/>
            </a:pPr>
            <a:endParaRPr lang="en-US" dirty="0">
              <a:ea typeface="ＭＳ Ｐゴシック" charset="0"/>
              <a:cs typeface="ＭＳ Ｐゴシック" charset="0"/>
            </a:endParaRPr>
          </a:p>
          <a:p>
            <a:pPr marL="171450" indent="-171450">
              <a:buFont typeface="Arial" panose="020B0604020202020204" pitchFamily="34" charset="0"/>
              <a:buChar char="•"/>
            </a:pPr>
            <a:r>
              <a:rPr lang="en-US" dirty="0">
                <a:ea typeface="MS PGothic" charset="0"/>
              </a:rPr>
              <a:t>There are a number of cognitive-behavioral interventions for groups (Thinking for a</a:t>
            </a:r>
            <a:r>
              <a:rPr lang="en-US" baseline="0" dirty="0">
                <a:ea typeface="MS PGothic" charset="0"/>
              </a:rPr>
              <a:t> Change, Aggression Replacement Training, Cognitive Behavioral Interventions by UCCI)</a:t>
            </a:r>
          </a:p>
          <a:p>
            <a:pPr marL="171450" indent="-171450">
              <a:buFont typeface="Arial" panose="020B0604020202020204" pitchFamily="34" charset="0"/>
              <a:buChar char="•"/>
            </a:pPr>
            <a:endParaRPr lang="en-US" baseline="0" dirty="0">
              <a:ea typeface="MS PGothic" charset="0"/>
            </a:endParaRPr>
          </a:p>
          <a:p>
            <a:pPr marL="171450" indent="-171450">
              <a:buFont typeface="Arial" panose="020B0604020202020204" pitchFamily="34" charset="0"/>
              <a:buChar char="•"/>
            </a:pPr>
            <a:r>
              <a:rPr lang="en-US" dirty="0">
                <a:ea typeface="MS PGothic" charset="0"/>
              </a:rPr>
              <a:t>Core Correctional Practice is cognitive-behavioral interventions delivered by staff in often unplanned everyday situations</a:t>
            </a:r>
            <a:r>
              <a:rPr lang="en-US" baseline="0" dirty="0">
                <a:ea typeface="MS PGothic" charset="0"/>
              </a:rPr>
              <a:t> in in individual appointments</a:t>
            </a:r>
            <a:r>
              <a:rPr lang="en-US" dirty="0">
                <a:ea typeface="MS PGothic" charset="0"/>
              </a:rPr>
              <a:t> </a:t>
            </a:r>
          </a:p>
          <a:p>
            <a:endParaRPr lang="en-US" dirty="0">
              <a:ea typeface="MS PGothic" charset="0"/>
            </a:endParaRPr>
          </a:p>
        </p:txBody>
      </p:sp>
    </p:spTree>
    <p:extLst>
      <p:ext uri="{BB962C8B-B14F-4D97-AF65-F5344CB8AC3E}">
        <p14:creationId xmlns:p14="http://schemas.microsoft.com/office/powerpoint/2010/main" val="1295875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3613">
              <a:defRPr sz="2400">
                <a:solidFill>
                  <a:schemeClr val="tx1"/>
                </a:solidFill>
                <a:latin typeface="Arial" charset="0"/>
                <a:ea typeface="MS PGothic" charset="0"/>
                <a:cs typeface="MS PGothic" charset="0"/>
              </a:defRPr>
            </a:lvl1pPr>
            <a:lvl2pPr marL="742950" indent="-285750" defTabSz="963613">
              <a:defRPr sz="2400">
                <a:solidFill>
                  <a:schemeClr val="tx1"/>
                </a:solidFill>
                <a:latin typeface="Arial" charset="0"/>
                <a:ea typeface="MS PGothic" charset="0"/>
                <a:cs typeface="MS PGothic" charset="0"/>
              </a:defRPr>
            </a:lvl2pPr>
            <a:lvl3pPr marL="1143000" indent="-228600" defTabSz="963613">
              <a:defRPr sz="2400">
                <a:solidFill>
                  <a:schemeClr val="tx1"/>
                </a:solidFill>
                <a:latin typeface="Arial" charset="0"/>
                <a:ea typeface="MS PGothic" charset="0"/>
                <a:cs typeface="MS PGothic" charset="0"/>
              </a:defRPr>
            </a:lvl3pPr>
            <a:lvl4pPr marL="1600200" indent="-228600" defTabSz="963613">
              <a:defRPr sz="2400">
                <a:solidFill>
                  <a:schemeClr val="tx1"/>
                </a:solidFill>
                <a:latin typeface="Arial" charset="0"/>
                <a:ea typeface="MS PGothic" charset="0"/>
                <a:cs typeface="MS PGothic" charset="0"/>
              </a:defRPr>
            </a:lvl4pPr>
            <a:lvl5pPr marL="2057400" indent="-228600" defTabSz="963613">
              <a:defRPr sz="2400">
                <a:solidFill>
                  <a:schemeClr val="tx1"/>
                </a:solidFill>
                <a:latin typeface="Arial" charset="0"/>
                <a:ea typeface="MS PGothic" charset="0"/>
                <a:cs typeface="MS PGothic" charset="0"/>
              </a:defRPr>
            </a:lvl5pPr>
            <a:lvl6pPr marL="25146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63613" rtl="0" eaLnBrk="1" fontAlgn="base" latinLnBrk="0" hangingPunct="1">
              <a:lnSpc>
                <a:spcPct val="100000"/>
              </a:lnSpc>
              <a:spcBef>
                <a:spcPct val="0"/>
              </a:spcBef>
              <a:spcAft>
                <a:spcPct val="0"/>
              </a:spcAft>
              <a:buClrTx/>
              <a:buSzTx/>
              <a:buFontTx/>
              <a:buNone/>
              <a:tabLst/>
              <a:defRPr/>
            </a:pPr>
            <a:fld id="{2EFF1380-6C23-7D49-A30E-F7B5CF5673F1}" type="slidenum">
              <a:rPr kumimoji="0" lang="en-US" sz="1300" b="0" i="0" u="none" strike="noStrike" kern="1200" cap="none" spc="0" normalizeH="0" baseline="0" noProof="0">
                <a:ln>
                  <a:noFill/>
                </a:ln>
                <a:solidFill>
                  <a:srgbClr val="000000"/>
                </a:solidFill>
                <a:effectLst/>
                <a:uLnTx/>
                <a:uFillTx/>
                <a:latin typeface="Arial" charset="0"/>
                <a:ea typeface="MS PGothic" charset="0"/>
                <a:cs typeface="Arial" charset="0"/>
              </a:rPr>
              <a:pPr marL="0" marR="0" lvl="0" indent="0" algn="r" defTabSz="963613" rtl="0" eaLnBrk="1" fontAlgn="base" latinLnBrk="0" hangingPunct="1">
                <a:lnSpc>
                  <a:spcPct val="100000"/>
                </a:lnSpc>
                <a:spcBef>
                  <a:spcPct val="0"/>
                </a:spcBef>
                <a:spcAft>
                  <a:spcPct val="0"/>
                </a:spcAft>
                <a:buClrTx/>
                <a:buSzTx/>
                <a:buFontTx/>
                <a:buNone/>
                <a:tabLst/>
                <a:defRPr/>
              </a:pPr>
              <a:t>25</a:t>
            </a:fld>
            <a:endParaRPr kumimoji="0" lang="en-US" sz="1300" b="0" i="0" u="none" strike="noStrike" kern="1200" cap="none" spc="0" normalizeH="0" baseline="0" noProof="0" dirty="0">
              <a:ln>
                <a:noFill/>
              </a:ln>
              <a:solidFill>
                <a:srgbClr val="000000"/>
              </a:solidFill>
              <a:effectLst/>
              <a:uLnTx/>
              <a:uFillTx/>
              <a:latin typeface="Arial" charset="0"/>
              <a:ea typeface="MS PGothic" charset="0"/>
              <a:cs typeface="Arial" charset="0"/>
            </a:endParaRPr>
          </a:p>
        </p:txBody>
      </p:sp>
      <p:sp>
        <p:nvSpPr>
          <p:cNvPr id="22530"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ln/>
        </p:spPr>
        <p:txBody>
          <a:bodyPr/>
          <a:lstStyle/>
          <a:p>
            <a:pPr marL="171450" indent="-171450" eaLnBrk="1" hangingPunct="1">
              <a:buFont typeface="Arial" panose="020B0604020202020204" pitchFamily="34" charset="0"/>
              <a:buChar char="•"/>
            </a:pP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While we have a lot of information about the principles of effective intervention, it doesn’t matter unless we put it into practice.  </a:t>
            </a:r>
          </a:p>
          <a:p>
            <a:pPr marL="171450" indent="-171450" eaLnBrk="1" hangingPunct="1">
              <a:buFont typeface="Arial" panose="020B0604020202020204" pitchFamily="34" charset="0"/>
              <a:buChar char="•"/>
            </a:pP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We need to implement these principles in programming and deliver services as they were designed and intended.</a:t>
            </a:r>
          </a:p>
          <a:p>
            <a:pPr marL="171450" indent="-171450" eaLnBrk="1" hangingPunct="1">
              <a:buFont typeface="Arial" panose="020B0604020202020204" pitchFamily="34" charset="0"/>
              <a:buChar char="•"/>
            </a:pP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The fidelity principle considers How Well we are implementing the model.</a:t>
            </a:r>
          </a:p>
        </p:txBody>
      </p:sp>
    </p:spTree>
    <p:extLst>
      <p:ext uri="{BB962C8B-B14F-4D97-AF65-F5344CB8AC3E}">
        <p14:creationId xmlns:p14="http://schemas.microsoft.com/office/powerpoint/2010/main" val="1097742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Program integrity = </a:t>
            </a:r>
            <a:r>
              <a:rPr lang="en-US" dirty="0"/>
              <a:t>how closely programs align to the program design</a:t>
            </a:r>
            <a:endParaRPr lang="en-US" dirty="0">
              <a:ea typeface="ＭＳ Ｐゴシック" charset="0"/>
            </a:endParaRPr>
          </a:p>
          <a:p>
            <a:pPr marL="171450" indent="-171450">
              <a:buFont typeface="Arial" panose="020B0604020202020204" pitchFamily="34" charset="0"/>
              <a:buChar char="•"/>
            </a:pPr>
            <a:r>
              <a:rPr lang="en-US" dirty="0">
                <a:ea typeface="ＭＳ Ｐゴシック" charset="0"/>
                <a:cs typeface="ＭＳ Ｐゴシック" charset="0"/>
              </a:rPr>
              <a:t>Questions</a:t>
            </a:r>
            <a:r>
              <a:rPr lang="en-US" baseline="0" dirty="0">
                <a:ea typeface="ＭＳ Ｐゴシック" charset="0"/>
                <a:cs typeface="ＭＳ Ｐゴシック" charset="0"/>
              </a:rPr>
              <a:t> we want to ask ourselves are:  </a:t>
            </a:r>
          </a:p>
          <a:p>
            <a:pPr marL="628650" lvl="1" indent="-171450">
              <a:buFont typeface="Arial" panose="020B0604020202020204" pitchFamily="34" charset="0"/>
              <a:buChar char="•"/>
            </a:pPr>
            <a:r>
              <a:rPr lang="en-US" baseline="0" dirty="0">
                <a:ea typeface="ＭＳ Ｐゴシック" charset="0"/>
                <a:cs typeface="ＭＳ Ｐゴシック" charset="0"/>
              </a:rPr>
              <a:t>Are we admitting higher risk persons?  </a:t>
            </a:r>
          </a:p>
          <a:p>
            <a:pPr marL="628650" lvl="1" indent="-171450">
              <a:buFont typeface="Arial" panose="020B0604020202020204" pitchFamily="34" charset="0"/>
              <a:buChar char="•"/>
            </a:pPr>
            <a:r>
              <a:rPr lang="en-US" baseline="0" dirty="0">
                <a:ea typeface="ＭＳ Ｐゴシック" charset="0"/>
                <a:cs typeface="ＭＳ Ｐゴシック" charset="0"/>
              </a:rPr>
              <a:t>Do we vary treatment by risk level?  </a:t>
            </a:r>
          </a:p>
          <a:p>
            <a:pPr marL="628650" lvl="1" indent="-171450">
              <a:buFont typeface="Arial" panose="020B0604020202020204" pitchFamily="34" charset="0"/>
              <a:buChar char="•"/>
            </a:pPr>
            <a:r>
              <a:rPr lang="en-US" baseline="0" dirty="0">
                <a:ea typeface="ＭＳ Ｐゴシック" charset="0"/>
                <a:cs typeface="ＭＳ Ｐゴシック" charset="0"/>
              </a:rPr>
              <a:t>Are we delivering as much dosage as we can?  </a:t>
            </a:r>
          </a:p>
          <a:p>
            <a:pPr marL="628650" lvl="1" indent="-171450">
              <a:buFont typeface="Arial" panose="020B0604020202020204" pitchFamily="34" charset="0"/>
              <a:buChar char="•"/>
            </a:pPr>
            <a:r>
              <a:rPr lang="en-US" baseline="0" dirty="0">
                <a:ea typeface="ＭＳ Ｐゴシック" charset="0"/>
                <a:cs typeface="ＭＳ Ｐゴシック" charset="0"/>
              </a:rPr>
              <a:t>Do we have more services targeting criminogenic needs than non-criminogenic needs?  </a:t>
            </a:r>
          </a:p>
          <a:p>
            <a:pPr marL="628650" lvl="1" indent="-171450">
              <a:buFont typeface="Arial" panose="020B0604020202020204" pitchFamily="34" charset="0"/>
              <a:buChar char="•"/>
            </a:pPr>
            <a:r>
              <a:rPr lang="en-US" baseline="0" dirty="0">
                <a:ea typeface="ＭＳ Ｐゴシック" charset="0"/>
                <a:cs typeface="ＭＳ Ｐゴシック" charset="0"/>
              </a:rPr>
              <a:t>Are we targeting the risk areas for the individuals and not including persons in groups that are not relevant for them?  </a:t>
            </a:r>
          </a:p>
          <a:p>
            <a:pPr marL="628650" lvl="1" indent="-171450">
              <a:buFont typeface="Arial" panose="020B0604020202020204" pitchFamily="34" charset="0"/>
              <a:buChar char="•"/>
            </a:pPr>
            <a:r>
              <a:rPr lang="en-US" baseline="0" dirty="0">
                <a:ea typeface="ＭＳ Ｐゴシック" charset="0"/>
                <a:cs typeface="ＭＳ Ｐゴシック" charset="0"/>
              </a:rPr>
              <a:t>Are we operating within a positive environment that promotes change and learning?  </a:t>
            </a:r>
          </a:p>
          <a:p>
            <a:pPr marL="628650" lvl="1" indent="-171450">
              <a:buFont typeface="Arial" panose="020B0604020202020204" pitchFamily="34" charset="0"/>
              <a:buChar char="•"/>
            </a:pPr>
            <a:r>
              <a:rPr lang="en-US" baseline="0" dirty="0">
                <a:ea typeface="ＭＳ Ｐゴシック" charset="0"/>
                <a:cs typeface="ＭＳ Ｐゴシック" charset="0"/>
              </a:rPr>
              <a:t>Are we addressing barriers when we are able?</a:t>
            </a:r>
            <a:endParaRPr lang="en-US" dirty="0">
              <a:ea typeface="ＭＳ Ｐゴシック" charset="0"/>
              <a:cs typeface="ＭＳ Ｐゴシック" charset="0"/>
            </a:endParaRPr>
          </a:p>
          <a:p>
            <a:endParaRPr lang="en-US" dirty="0">
              <a:ea typeface="ＭＳ Ｐゴシック" charset="0"/>
              <a:cs typeface="ＭＳ Ｐゴシック" charset="0"/>
            </a:endParaRPr>
          </a:p>
          <a:p>
            <a:pPr marL="171450" indent="-171450">
              <a:buFont typeface="Arial" panose="020B0604020202020204" pitchFamily="34" charset="0"/>
              <a:buChar char="•"/>
            </a:pPr>
            <a:r>
              <a:rPr lang="en-US" dirty="0">
                <a:ea typeface="ＭＳ Ｐゴシック" charset="0"/>
                <a:cs typeface="ＭＳ Ｐゴシック" charset="0"/>
              </a:rPr>
              <a:t>Staff are responsible for implementing the program correctly.</a:t>
            </a:r>
            <a:r>
              <a:rPr lang="en-US" baseline="0" dirty="0">
                <a:ea typeface="ＭＳ Ｐゴシック" charset="0"/>
                <a:cs typeface="ＭＳ Ｐゴシック" charset="0"/>
              </a:rPr>
              <a:t>  </a:t>
            </a:r>
            <a:r>
              <a:rPr lang="en-US" dirty="0">
                <a:ea typeface="ＭＳ Ｐゴシック" charset="0"/>
                <a:cs typeface="ＭＳ Ｐゴシック" charset="0"/>
              </a:rPr>
              <a:t>When implementing an intervention, we want to ensure that it’s being delivered as closely as possible to the way it was designed. </a:t>
            </a:r>
            <a:r>
              <a:rPr lang="en-US" baseline="0" dirty="0">
                <a:ea typeface="ＭＳ Ｐゴシック" charset="0"/>
                <a:cs typeface="ＭＳ Ｐゴシック" charset="0"/>
              </a:rPr>
              <a:t>This is called fidelity.  Merriam Webster defines fidelity as:  </a:t>
            </a:r>
            <a:r>
              <a:rPr lang="en-US" dirty="0"/>
              <a:t>the degree to which something matches or copies something else.</a:t>
            </a:r>
          </a:p>
          <a:p>
            <a:endParaRPr lang="en-US" dirty="0"/>
          </a:p>
          <a:p>
            <a:endParaRPr lang="en-US" dirty="0"/>
          </a:p>
        </p:txBody>
      </p:sp>
      <p:sp>
        <p:nvSpPr>
          <p:cNvPr id="2" name="Slide Number Placeholder 1"/>
          <p:cNvSpPr>
            <a:spLocks noGrp="1"/>
          </p:cNvSpPr>
          <p:nvPr>
            <p:ph type="sldNum" sz="quarter" idx="10"/>
          </p:nvPr>
        </p:nvSpPr>
        <p:spPr/>
        <p:txBody>
          <a:bodyPr/>
          <a:lstStyle/>
          <a:p>
            <a:pPr marL="0" marR="0" lvl="0" indent="0" algn="r" defTabSz="928827" rtl="0" eaLnBrk="1" fontAlgn="base" latinLnBrk="0" hangingPunct="1">
              <a:lnSpc>
                <a:spcPct val="100000"/>
              </a:lnSpc>
              <a:spcBef>
                <a:spcPct val="0"/>
              </a:spcBef>
              <a:spcAft>
                <a:spcPct val="0"/>
              </a:spcAft>
              <a:buClrTx/>
              <a:buSzTx/>
              <a:buFontTx/>
              <a:buNone/>
              <a:tabLst/>
              <a:defRPr/>
            </a:pPr>
            <a:fld id="{1DEA32C9-4782-2F46-80F1-8ED075A9B248}" type="slidenum">
              <a:rPr kumimoji="0" lang="en-US" sz="1200" b="0" i="0" u="none" strike="noStrike" kern="1200" cap="none" spc="0" normalizeH="0" baseline="0" noProof="0" smtClean="0">
                <a:ln>
                  <a:noFill/>
                </a:ln>
                <a:solidFill>
                  <a:srgbClr val="000000"/>
                </a:solidFill>
                <a:effectLst/>
                <a:uLnTx/>
                <a:uFillTx/>
                <a:latin typeface="Arial" charset="0"/>
                <a:ea typeface="MS PGothic" charset="0"/>
                <a:cs typeface="Arial" charset="0"/>
              </a:rPr>
              <a:pPr marL="0" marR="0" lvl="0" indent="0" algn="r" defTabSz="928827"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3964542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Maintaining</a:t>
            </a:r>
            <a:r>
              <a:rPr lang="en-US" baseline="0" dirty="0"/>
              <a:t> fidelity can be tiresome and difficult in some situations, and some drift is inevitable. Drift refers to those habits we form when we are not implementing an intervention to our best ability. Drift can result from burnout, or from adapting to our roles in such a way that is not according to best practices.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Although some drift is inevitable, if we are not aware of it (or do not catch it and fix it), we can have major problems. Essentially, our interventions may cease to be effective.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While adaptation of some interventions is necessary to address specific responsivity factors, too much adaptation may reduce effectiveness.</a:t>
            </a:r>
            <a:endParaRPr lang="en-US" dirty="0"/>
          </a:p>
          <a:p>
            <a:endParaRPr lang="en-US" dirty="0"/>
          </a:p>
          <a:p>
            <a:pPr lvl="1"/>
            <a:r>
              <a:rPr lang="en-US" dirty="0"/>
              <a:t>Examples:</a:t>
            </a:r>
          </a:p>
          <a:p>
            <a:pPr lvl="1"/>
            <a:r>
              <a:rPr lang="en-US" dirty="0"/>
              <a:t>A facilitator grows bored with teaching</a:t>
            </a:r>
            <a:r>
              <a:rPr lang="en-US" baseline="0" dirty="0"/>
              <a:t> skill steps and starts to skip that part of the curriculum. The participants no longer learn the steps of each skill. </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28827" rtl="0" eaLnBrk="1" fontAlgn="base" latinLnBrk="0" hangingPunct="1">
              <a:lnSpc>
                <a:spcPct val="100000"/>
              </a:lnSpc>
              <a:spcBef>
                <a:spcPct val="0"/>
              </a:spcBef>
              <a:spcAft>
                <a:spcPct val="0"/>
              </a:spcAft>
              <a:buClrTx/>
              <a:buSzTx/>
              <a:buFontTx/>
              <a:buNone/>
              <a:tabLst/>
              <a:defRPr/>
            </a:pPr>
            <a:fld id="{4828C813-9D98-45DE-A93D-2B20CD2F21C3}" type="slidenum">
              <a:rPr kumimoji="0" lang="en-US" sz="1200" b="0" i="0" u="none" strike="noStrike" kern="1200" cap="none" spc="0" normalizeH="0" baseline="0" noProof="0" smtClean="0">
                <a:ln>
                  <a:noFill/>
                </a:ln>
                <a:solidFill>
                  <a:srgbClr val="000000"/>
                </a:solidFill>
                <a:effectLst/>
                <a:uLnTx/>
                <a:uFillTx/>
                <a:latin typeface="Arial" charset="0"/>
                <a:ea typeface="MS PGothic" charset="0"/>
                <a:cs typeface="Arial" charset="0"/>
              </a:rPr>
              <a:pPr marL="0" marR="0" lvl="0" indent="0" algn="r" defTabSz="928827"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554276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a:t>
            </a:r>
            <a:r>
              <a:rPr lang="en-US" baseline="0" dirty="0"/>
              <a:t> summary slide – just quickly</a:t>
            </a:r>
            <a:r>
              <a:rPr lang="en-US" dirty="0"/>
              <a:t> </a:t>
            </a:r>
            <a:r>
              <a:rPr lang="en-US" baseline="0" dirty="0"/>
              <a:t>review the points.</a:t>
            </a:r>
          </a:p>
        </p:txBody>
      </p:sp>
      <p:sp>
        <p:nvSpPr>
          <p:cNvPr id="4" name="Slide Number Placeholder 3"/>
          <p:cNvSpPr>
            <a:spLocks noGrp="1"/>
          </p:cNvSpPr>
          <p:nvPr>
            <p:ph type="sldNum" sz="quarter" idx="10"/>
          </p:nvPr>
        </p:nvSpPr>
        <p:spPr/>
        <p:txBody>
          <a:bodyPr/>
          <a:lstStyle/>
          <a:p>
            <a:pPr marL="0" marR="0" lvl="0" indent="0" algn="r" defTabSz="928827" rtl="0" eaLnBrk="1" fontAlgn="base" latinLnBrk="0" hangingPunct="1">
              <a:lnSpc>
                <a:spcPct val="100000"/>
              </a:lnSpc>
              <a:spcBef>
                <a:spcPct val="0"/>
              </a:spcBef>
              <a:spcAft>
                <a:spcPct val="0"/>
              </a:spcAft>
              <a:buClrTx/>
              <a:buSzTx/>
              <a:buFontTx/>
              <a:buNone/>
              <a:tabLst/>
              <a:defRPr/>
            </a:pPr>
            <a:fld id="{1DEA32C9-4782-2F46-80F1-8ED075A9B248}" type="slidenum">
              <a:rPr kumimoji="0" lang="en-US" sz="1200" b="0" i="0" u="none" strike="noStrike" kern="1200" cap="none" spc="0" normalizeH="0" baseline="0" noProof="0" smtClean="0">
                <a:ln>
                  <a:noFill/>
                </a:ln>
                <a:solidFill>
                  <a:srgbClr val="000000"/>
                </a:solidFill>
                <a:effectLst/>
                <a:uLnTx/>
                <a:uFillTx/>
                <a:latin typeface="Arial" charset="0"/>
                <a:ea typeface="MS PGothic" charset="0"/>
                <a:cs typeface="Arial" charset="0"/>
              </a:rPr>
              <a:pPr marL="0" marR="0" lvl="0" indent="0" algn="r" defTabSz="928827"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2518469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defTabSz="881390" eaLnBrk="1" hangingPunct="1">
              <a:buFont typeface="Arial" panose="020B0604020202020204" pitchFamily="34" charset="0"/>
              <a:buChar char="•"/>
              <a:defRPr/>
            </a:pPr>
            <a:r>
              <a:rPr lang="en-US" altLang="en-US" dirty="0">
                <a:ea typeface="ＭＳ Ｐゴシック" panose="020B0600070205080204" pitchFamily="34" charset="-128"/>
              </a:rPr>
              <a:t>Introduce that you will be introducing the first 4 Core Correctional Practice.</a:t>
            </a:r>
          </a:p>
          <a:p>
            <a:pPr marL="171450" indent="-171450" defTabSz="881390" eaLnBrk="1" hangingPunct="1">
              <a:buFont typeface="Arial" panose="020B0604020202020204" pitchFamily="34" charset="0"/>
              <a:buChar char="•"/>
              <a:defRPr/>
            </a:pPr>
            <a:endParaRPr lang="en-US" altLang="en-US" dirty="0">
              <a:ea typeface="ＭＳ Ｐゴシック" panose="020B0600070205080204" pitchFamily="34" charset="-128"/>
            </a:endParaRPr>
          </a:p>
          <a:p>
            <a:pPr marL="171450" indent="-171450" defTabSz="881390" eaLnBrk="1" hangingPunct="1">
              <a:buFont typeface="Arial" panose="020B0604020202020204" pitchFamily="34" charset="0"/>
              <a:buChar char="•"/>
              <a:defRPr/>
            </a:pPr>
            <a:r>
              <a:rPr lang="en-US" altLang="en-US" dirty="0">
                <a:ea typeface="ＭＳ Ｐゴシック" panose="020B0600070205080204" pitchFamily="34" charset="-128"/>
              </a:rPr>
              <a:t>This basic set of skills is probably not new to you.  Rather the description of the skills has been streamlined specifically for criminal justice involved individuals to get maximum effect.  </a:t>
            </a:r>
          </a:p>
          <a:p>
            <a:pPr marL="171450" indent="-171450" defTabSz="881390" eaLnBrk="1" hangingPunct="1">
              <a:buFont typeface="Arial" panose="020B0604020202020204" pitchFamily="34" charset="0"/>
              <a:buChar char="•"/>
              <a:defRPr/>
            </a:pPr>
            <a:endParaRPr lang="en-US" altLang="en-US" dirty="0">
              <a:ea typeface="ＭＳ Ｐゴシック" panose="020B0600070205080204" pitchFamily="34" charset="-128"/>
            </a:endParaRPr>
          </a:p>
          <a:p>
            <a:pPr marL="171450" indent="-171450" defTabSz="881390" eaLnBrk="1" hangingPunct="1">
              <a:buFont typeface="Arial" panose="020B0604020202020204" pitchFamily="34" charset="0"/>
              <a:buChar char="•"/>
              <a:defRPr/>
            </a:pPr>
            <a:r>
              <a:rPr lang="en-US" altLang="en-US" dirty="0">
                <a:ea typeface="ＭＳ Ｐゴシック" panose="020B0600070205080204" pitchFamily="34" charset="-128"/>
              </a:rPr>
              <a:t>Having specific skills:</a:t>
            </a:r>
          </a:p>
          <a:p>
            <a:pPr lvl="1" defTabSz="881390" eaLnBrk="1" hangingPunct="1">
              <a:defRPr/>
            </a:pPr>
            <a:r>
              <a:rPr lang="en-US" altLang="en-US" dirty="0">
                <a:ea typeface="ＭＳ Ｐゴシック" panose="020B0600070205080204" pitchFamily="34" charset="-128"/>
              </a:rPr>
              <a:t>Builds confidence that we are responding</a:t>
            </a:r>
            <a:r>
              <a:rPr lang="en-US" altLang="en-US" baseline="0" dirty="0">
                <a:ea typeface="ＭＳ Ｐゴシック" panose="020B0600070205080204" pitchFamily="34" charset="-128"/>
              </a:rPr>
              <a:t> effectively</a:t>
            </a:r>
            <a:endParaRPr lang="en-US" altLang="en-US" dirty="0">
              <a:ea typeface="ＭＳ Ｐゴシック" panose="020B0600070205080204" pitchFamily="34" charset="-128"/>
            </a:endParaRPr>
          </a:p>
          <a:p>
            <a:pPr lvl="1" defTabSz="881390" eaLnBrk="1" hangingPunct="1">
              <a:defRPr/>
            </a:pPr>
            <a:r>
              <a:rPr lang="en-US" altLang="en-US" dirty="0">
                <a:ea typeface="ＭＳ Ｐゴシック" panose="020B0600070205080204" pitchFamily="34" charset="-128"/>
              </a:rPr>
              <a:t>Creates consistency in the program environment</a:t>
            </a:r>
          </a:p>
          <a:p>
            <a:pPr lvl="1" defTabSz="881390" eaLnBrk="1" hangingPunct="1">
              <a:defRPr/>
            </a:pPr>
            <a:r>
              <a:rPr lang="en-US" altLang="en-US" dirty="0">
                <a:ea typeface="ＭＳ Ｐゴシック" panose="020B0600070205080204" pitchFamily="34" charset="-128"/>
              </a:rPr>
              <a:t>Builds security and predictability for persons</a:t>
            </a:r>
          </a:p>
          <a:p>
            <a:pPr marL="220348" indent="-220348" defTabSz="881390" eaLnBrk="1" hangingPunct="1">
              <a:buFont typeface="Arial" panose="020B0604020202020204" pitchFamily="34" charset="0"/>
              <a:buChar char="•"/>
              <a:defRPr/>
            </a:pPr>
            <a:endParaRPr lang="en-US" altLang="en-US" dirty="0">
              <a:ea typeface="ＭＳ Ｐゴシック" panose="020B0600070205080204" pitchFamily="34" charset="-128"/>
            </a:endParaRPr>
          </a:p>
          <a:p>
            <a:pPr marL="171450" indent="-171450" defTabSz="881390" eaLnBrk="1" hangingPunct="1">
              <a:buFont typeface="Arial" panose="020B0604020202020204" pitchFamily="34" charset="0"/>
              <a:buChar char="•"/>
              <a:defRPr/>
            </a:pPr>
            <a:r>
              <a:rPr lang="en-US" altLang="en-US" dirty="0">
                <a:ea typeface="ＭＳ Ｐゴシック" panose="020B0600070205080204" pitchFamily="34" charset="-128"/>
              </a:rPr>
              <a:t>People feel safer and less on guard when they know what to expect.  This results in a safer environment.  </a:t>
            </a:r>
          </a:p>
          <a:p>
            <a:pPr marL="171450" indent="-171450" defTabSz="881390" eaLnBrk="1" hangingPunct="1">
              <a:buFont typeface="Arial" panose="020B0604020202020204" pitchFamily="34" charset="0"/>
              <a:buChar char="•"/>
              <a:defRPr/>
            </a:pPr>
            <a:endParaRPr lang="en-US" altLang="en-US" dirty="0">
              <a:ea typeface="ＭＳ Ｐゴシック" panose="020B0600070205080204" pitchFamily="34" charset="-128"/>
            </a:endParaRPr>
          </a:p>
          <a:p>
            <a:pPr marL="171450" indent="-171450" defTabSz="881390" eaLnBrk="1" hangingPunct="1">
              <a:buFont typeface="Arial" panose="020B0604020202020204" pitchFamily="34" charset="0"/>
              <a:buChar char="•"/>
              <a:defRPr/>
            </a:pPr>
            <a:endParaRPr lang="en-US" altLang="en-US" dirty="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Slide Number Placeholder 1"/>
          <p:cNvSpPr>
            <a:spLocks noGrp="1"/>
          </p:cNvSpPr>
          <p:nvPr>
            <p:ph type="sldNum" sz="quarter" idx="10"/>
          </p:nvPr>
        </p:nvSpPr>
        <p:spPr/>
        <p:txBody>
          <a:bodyPr/>
          <a:lstStyle/>
          <a:p>
            <a:fld id="{3F23E498-195A-4BC8-9AEA-DE6FDB12D378}" type="slidenum">
              <a:rPr lang="en-US" smtClean="0"/>
              <a:pPr/>
              <a:t>29</a:t>
            </a:fld>
            <a:endParaRPr lang="en-US" dirty="0"/>
          </a:p>
        </p:txBody>
      </p:sp>
    </p:spTree>
    <p:extLst>
      <p:ext uri="{BB962C8B-B14F-4D97-AF65-F5344CB8AC3E}">
        <p14:creationId xmlns:p14="http://schemas.microsoft.com/office/powerpoint/2010/main" val="1293919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defRPr/>
            </a:pPr>
            <a:r>
              <a:rPr lang="en-US" dirty="0">
                <a:latin typeface="Arial" panose="020B0604020202020204" pitchFamily="34" charset="0"/>
                <a:cs typeface="Arial" panose="020B0604020202020204" pitchFamily="34" charset="0"/>
              </a:rPr>
              <a:t>This training compares effective programs (those most likely to reduce program person recidivism) to ineffective ones (those which either do not change program person behavior or those which may even increase the program person’s likelihood of committing new offenses).  </a:t>
            </a:r>
          </a:p>
          <a:p>
            <a:pPr marL="171450" indent="-171450" eaLnBrk="1" hangingPunct="1">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71450" indent="-171450" eaLnBrk="1" hangingPunct="1">
              <a:buFont typeface="Arial" panose="020B0604020202020204" pitchFamily="34" charset="0"/>
              <a:buChar char="•"/>
              <a:defRPr/>
            </a:pPr>
            <a:r>
              <a:rPr lang="en-US" dirty="0">
                <a:latin typeface="Arial" panose="020B0604020202020204" pitchFamily="34" charset="0"/>
                <a:cs typeface="Arial" panose="020B0604020202020204" pitchFamily="34" charset="0"/>
              </a:rPr>
              <a:t>It also explores the strategies or best practices</a:t>
            </a:r>
            <a:r>
              <a:rPr lang="en-US" baseline="0" dirty="0">
                <a:latin typeface="Arial" panose="020B0604020202020204" pitchFamily="34" charset="0"/>
                <a:cs typeface="Arial" panose="020B0604020202020204" pitchFamily="34" charset="0"/>
              </a:rPr>
              <a:t> to effect change in those we work with. These principles are known</a:t>
            </a:r>
            <a:r>
              <a:rPr lang="en-US" dirty="0">
                <a:latin typeface="Arial" panose="020B0604020202020204" pitchFamily="34" charset="0"/>
                <a:cs typeface="Arial" panose="020B0604020202020204" pitchFamily="34" charset="0"/>
              </a:rPr>
              <a:t> as the Principles of Effective Intervention.</a:t>
            </a:r>
          </a:p>
          <a:p>
            <a:pPr marL="171450" indent="-171450" eaLnBrk="1" hangingPunct="1">
              <a:buFont typeface="Arial" panose="020B0604020202020204" pitchFamily="34" charset="0"/>
              <a:buChar char="•"/>
              <a:defRPr/>
            </a:pPr>
            <a:endParaRPr lang="en-US" baseline="0" dirty="0">
              <a:latin typeface="Arial" panose="020B0604020202020204" pitchFamily="34" charset="0"/>
              <a:cs typeface="Arial" panose="020B0604020202020204" pitchFamily="34" charset="0"/>
            </a:endParaRPr>
          </a:p>
          <a:p>
            <a:pPr marL="171450" indent="-171450" eaLnBrk="1" hangingPunct="1">
              <a:buFont typeface="Arial" panose="020B0604020202020204" pitchFamily="34" charset="0"/>
              <a:buChar char="•"/>
              <a:defRPr/>
            </a:pPr>
            <a:r>
              <a:rPr lang="en-US" dirty="0">
                <a:latin typeface="Arial" panose="020B0604020202020204" pitchFamily="34" charset="0"/>
                <a:cs typeface="Arial" panose="020B0604020202020204" pitchFamily="34" charset="0"/>
              </a:rPr>
              <a:t>Finally, w</a:t>
            </a:r>
            <a:r>
              <a:rPr lang="en-US" baseline="0" dirty="0">
                <a:latin typeface="Arial" panose="020B0604020202020204" pitchFamily="34" charset="0"/>
                <a:cs typeface="Arial" panose="020B0604020202020204" pitchFamily="34" charset="0"/>
              </a:rPr>
              <a:t>e explore ways</a:t>
            </a:r>
            <a:r>
              <a:rPr lang="en-US" dirty="0">
                <a:latin typeface="Arial" panose="020B0604020202020204" pitchFamily="34" charset="0"/>
                <a:cs typeface="Arial" panose="020B0604020202020204" pitchFamily="34" charset="0"/>
              </a:rPr>
              <a:t> to</a:t>
            </a:r>
            <a:r>
              <a:rPr lang="en-US" baseline="0" dirty="0">
                <a:latin typeface="Arial" panose="020B0604020202020204" pitchFamily="34" charset="0"/>
                <a:cs typeface="Arial" panose="020B0604020202020204" pitchFamily="34" charset="0"/>
              </a:rPr>
              <a:t> work with correctional persons to reduce their risk of reoffending.  All staff play a role in reducing risk and the research shows that we are most effective when we all operate out of a set of Core Correctional Practice.  We will be learning 8 skills and will practice using them during the course of the training.  We will conclude by discussing how to use the skills in our day to day interactions with individuals.  </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1DEA32C9-4782-2F46-80F1-8ED075A9B248}" type="slidenum">
              <a:rPr lang="en-US" smtClean="0"/>
              <a:pPr>
                <a:defRPr/>
              </a:pPr>
              <a:t>3</a:t>
            </a:fld>
            <a:endParaRPr lang="en-US" dirty="0"/>
          </a:p>
        </p:txBody>
      </p:sp>
    </p:spTree>
    <p:extLst>
      <p:ext uri="{BB962C8B-B14F-4D97-AF65-F5344CB8AC3E}">
        <p14:creationId xmlns:p14="http://schemas.microsoft.com/office/powerpoint/2010/main" val="3652312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5138" y="147638"/>
            <a:ext cx="3649662" cy="2738437"/>
          </a:xfrm>
        </p:spPr>
      </p:sp>
      <p:sp>
        <p:nvSpPr>
          <p:cNvPr id="3" name="Notes Placeholder 2"/>
          <p:cNvSpPr>
            <a:spLocks noGrp="1"/>
          </p:cNvSpPr>
          <p:nvPr>
            <p:ph type="body" idx="1"/>
          </p:nvPr>
        </p:nvSpPr>
        <p:spPr>
          <a:xfrm>
            <a:off x="365125" y="3172581"/>
            <a:ext cx="6499225" cy="5902476"/>
          </a:xfrm>
        </p:spPr>
        <p:txBody>
          <a:bodyPr/>
          <a:lstStyle/>
          <a:p>
            <a:pPr marL="171450" indent="-171450">
              <a:buFont typeface="Arial" panose="020B0604020202020204" pitchFamily="34" charset="0"/>
              <a:buChar char="•"/>
            </a:pPr>
            <a:r>
              <a:rPr lang="en-US" dirty="0"/>
              <a:t>This is a general definition to introduce CCP. </a:t>
            </a:r>
          </a:p>
          <a:p>
            <a:pPr marL="171450" indent="-171450">
              <a:buFont typeface="Arial" panose="020B0604020202020204" pitchFamily="34" charset="0"/>
              <a:buChar char="•"/>
            </a:pPr>
            <a:r>
              <a:rPr lang="en-US" dirty="0"/>
              <a:t>Historical context is on the next.</a:t>
            </a:r>
          </a:p>
        </p:txBody>
      </p:sp>
      <p:sp>
        <p:nvSpPr>
          <p:cNvPr id="4" name="Slide Number Placeholder 3"/>
          <p:cNvSpPr>
            <a:spLocks noGrp="1"/>
          </p:cNvSpPr>
          <p:nvPr>
            <p:ph type="sldNum" sz="quarter" idx="10"/>
          </p:nvPr>
        </p:nvSpPr>
        <p:spPr/>
        <p:txBody>
          <a:bodyPr/>
          <a:lstStyle/>
          <a:p>
            <a:pPr>
              <a:defRPr/>
            </a:pPr>
            <a:fld id="{1DEA32C9-4782-2F46-80F1-8ED075A9B248}" type="slidenum">
              <a:rPr lang="en-US" smtClean="0"/>
              <a:pPr>
                <a:defRPr/>
              </a:pPr>
              <a:t>30</a:t>
            </a:fld>
            <a:endParaRPr lang="en-US" dirty="0"/>
          </a:p>
        </p:txBody>
      </p:sp>
    </p:spTree>
    <p:extLst>
      <p:ext uri="{BB962C8B-B14F-4D97-AF65-F5344CB8AC3E}">
        <p14:creationId xmlns:p14="http://schemas.microsoft.com/office/powerpoint/2010/main" val="711822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1217613" y="663575"/>
            <a:ext cx="4648200" cy="3486150"/>
          </a:xfrm>
          <a:ln/>
        </p:spPr>
      </p:sp>
      <p:sp>
        <p:nvSpPr>
          <p:cNvPr id="113667" name="Rectangle 3"/>
          <p:cNvSpPr>
            <a:spLocks noGrp="1" noChangeArrowheads="1"/>
          </p:cNvSpPr>
          <p:nvPr>
            <p:ph type="body" idx="1"/>
          </p:nvPr>
        </p:nvSpPr>
        <p:spPr>
          <a:xfrm>
            <a:off x="701345" y="4416098"/>
            <a:ext cx="5607711" cy="45851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defTabSz="914266">
              <a:buFont typeface="Arial" panose="020B0604020202020204" pitchFamily="34" charset="0"/>
              <a:buChar char="•"/>
              <a:defRPr/>
            </a:pPr>
            <a:r>
              <a:rPr lang="en-US" dirty="0">
                <a:latin typeface="Arial" panose="020B0604020202020204" pitchFamily="34" charset="0"/>
                <a:cs typeface="Arial" panose="020B0604020202020204" pitchFamily="34" charset="0"/>
              </a:rPr>
              <a:t>In the 1980s, Andrews and Keissling introduced Core Correctional Practice, commonly referred to as CCPs, as a way to increase the therapeutic potential of rehabilitation. </a:t>
            </a:r>
          </a:p>
          <a:p>
            <a:pPr defTabSz="914266">
              <a:defRPr/>
            </a:pPr>
            <a:endParaRPr lang="en-US" dirty="0">
              <a:latin typeface="Arial" panose="020B0604020202020204" pitchFamily="34" charset="0"/>
              <a:cs typeface="Arial" panose="020B0604020202020204" pitchFamily="34" charset="0"/>
            </a:endParaRPr>
          </a:p>
          <a:p>
            <a:pPr marL="171450" indent="-171450" defTabSz="914266">
              <a:buFont typeface="Arial" panose="020B0604020202020204" pitchFamily="34" charset="0"/>
              <a:buChar char="•"/>
              <a:defRPr/>
            </a:pPr>
            <a:r>
              <a:rPr lang="en-US" dirty="0">
                <a:latin typeface="Arial" panose="020B0604020202020204" pitchFamily="34" charset="0"/>
                <a:cs typeface="Arial" panose="020B0604020202020204" pitchFamily="34" charset="0"/>
              </a:rPr>
              <a:t>Research shows, </a:t>
            </a:r>
            <a:r>
              <a:rPr lang="en-US" dirty="0"/>
              <a:t>if implemented properly, Core Correctional Practice can reduce recidivism by </a:t>
            </a:r>
            <a:r>
              <a:rPr lang="en-US" dirty="0">
                <a:latin typeface="Arial" panose="020B0604020202020204" pitchFamily="34" charset="0"/>
                <a:cs typeface="Arial" panose="020B0604020202020204" pitchFamily="34" charset="0"/>
              </a:rPr>
              <a:t>teaching persons how to engage in long-term prosocial behavior. </a:t>
            </a:r>
          </a:p>
          <a:p>
            <a:pPr defTabSz="914266">
              <a:defRPr/>
            </a:pPr>
            <a:endParaRPr lang="en-US" dirty="0">
              <a:latin typeface="Arial" panose="020B0604020202020204" pitchFamily="34" charset="0"/>
              <a:cs typeface="Arial" panose="020B0604020202020204" pitchFamily="34" charset="0"/>
            </a:endParaRPr>
          </a:p>
          <a:p>
            <a:pPr marL="171450" indent="-171450" defTabSz="914266">
              <a:buFont typeface="Arial" panose="020B0604020202020204" pitchFamily="34" charset="0"/>
              <a:buChar char="•"/>
              <a:defRPr/>
            </a:pPr>
            <a:r>
              <a:rPr lang="en-US" dirty="0">
                <a:latin typeface="Arial" panose="020B0604020202020204" pitchFamily="34" charset="0"/>
                <a:cs typeface="Arial" panose="020B0604020202020204" pitchFamily="34" charset="0"/>
              </a:rPr>
              <a:t>The 8</a:t>
            </a:r>
            <a:r>
              <a:rPr lang="en-US" baseline="0" dirty="0">
                <a:latin typeface="Arial" panose="020B0604020202020204" pitchFamily="34" charset="0"/>
                <a:cs typeface="Arial" panose="020B0604020202020204" pitchFamily="34" charset="0"/>
              </a:rPr>
              <a:t> Core Correctional Practice</a:t>
            </a:r>
            <a:r>
              <a:rPr lang="en-US" dirty="0">
                <a:latin typeface="Arial" panose="020B0604020202020204" pitchFamily="34" charset="0"/>
                <a:cs typeface="Arial" panose="020B0604020202020204" pitchFamily="34" charset="0"/>
              </a:rPr>
              <a:t> are:</a:t>
            </a:r>
          </a:p>
          <a:p>
            <a:pPr lvl="1"/>
            <a:r>
              <a:rPr lang="en-US" dirty="0"/>
              <a:t>1. Quality of Interpersonal</a:t>
            </a:r>
            <a:r>
              <a:rPr lang="en-US" baseline="0" dirty="0"/>
              <a:t> </a:t>
            </a:r>
            <a:r>
              <a:rPr lang="en-US" dirty="0"/>
              <a:t>Relationships</a:t>
            </a:r>
          </a:p>
          <a:p>
            <a:pPr lvl="1"/>
            <a:r>
              <a:rPr lang="en-US" dirty="0"/>
              <a:t>2. Effective Reinforcement</a:t>
            </a:r>
          </a:p>
          <a:p>
            <a:pPr lvl="1"/>
            <a:r>
              <a:rPr lang="en-US" dirty="0"/>
              <a:t>3. Effective Disapproval</a:t>
            </a:r>
          </a:p>
          <a:p>
            <a:pPr lvl="1"/>
            <a:r>
              <a:rPr lang="en-US" dirty="0"/>
              <a:t>4. Effective Use of Authority</a:t>
            </a:r>
          </a:p>
          <a:p>
            <a:pPr lvl="1" defTabSz="881390">
              <a:defRPr/>
            </a:pPr>
            <a:r>
              <a:rPr lang="en-US" dirty="0"/>
              <a:t>5. Effective Modeling</a:t>
            </a:r>
          </a:p>
          <a:p>
            <a:pPr lvl="1" defTabSz="881390">
              <a:defRPr/>
            </a:pPr>
            <a:r>
              <a:rPr lang="en-US" dirty="0"/>
              <a:t>6. Cognitive Restructuring</a:t>
            </a:r>
          </a:p>
          <a:p>
            <a:pPr lvl="1"/>
            <a:r>
              <a:rPr lang="en-US" dirty="0"/>
              <a:t>7. Structured Learning/Skill Building</a:t>
            </a:r>
          </a:p>
          <a:p>
            <a:pPr lvl="1"/>
            <a:r>
              <a:rPr lang="en-US" dirty="0"/>
              <a:t>8. Problem Solving</a:t>
            </a:r>
          </a:p>
          <a:p>
            <a:pPr marL="171450" indent="-171450" defTabSz="914266">
              <a:buFont typeface="Arial" panose="020B0604020202020204" pitchFamily="34" charset="0"/>
              <a:buChar char="•"/>
              <a:defRPr/>
            </a:pPr>
            <a:endParaRPr lang="en-US" dirty="0">
              <a:latin typeface="Arial" panose="020B0604020202020204" pitchFamily="34" charset="0"/>
              <a:ea typeface="MS PGothic" panose="020B0600070205080204" pitchFamily="34" charset="-128"/>
              <a:cs typeface="Arial" panose="020B0604020202020204" pitchFamily="34" charset="0"/>
            </a:endParaRPr>
          </a:p>
          <a:p>
            <a:pPr marL="171450" indent="-171450" defTabSz="914266">
              <a:buFont typeface="Arial" panose="020B0604020202020204" pitchFamily="34" charset="0"/>
              <a:buChar char="•"/>
              <a:defRPr/>
            </a:pPr>
            <a:r>
              <a:rPr lang="en-US" dirty="0">
                <a:latin typeface="Arial" panose="020B0604020202020204" pitchFamily="34" charset="0"/>
                <a:ea typeface="MS PGothic" panose="020B0600070205080204" pitchFamily="34" charset="-128"/>
                <a:cs typeface="Arial" panose="020B0604020202020204" pitchFamily="34" charset="0"/>
              </a:rPr>
              <a:t>Keep in mind that these are the technical terms for the CCPs.  Your agency probably uses different language.  Let’s look at each one and identify what term you actually use for the CCP.</a:t>
            </a:r>
          </a:p>
          <a:p>
            <a:pPr marL="171450" indent="-171450" defTabSz="914266">
              <a:buFont typeface="Arial" panose="020B0604020202020204" pitchFamily="34" charset="0"/>
              <a:buChar char="•"/>
              <a:defRPr/>
            </a:pPr>
            <a:endParaRPr lang="en-US" dirty="0">
              <a:latin typeface="Arial" panose="020B0604020202020204" pitchFamily="34" charset="0"/>
              <a:ea typeface="ＭＳ Ｐゴシック" panose="020B0600070205080204" pitchFamily="34" charset="-128"/>
              <a:cs typeface="Arial" panose="020B0604020202020204" pitchFamily="34" charset="0"/>
            </a:endParaRPr>
          </a:p>
          <a:p>
            <a:pPr defTabSz="914266">
              <a:defRPr/>
            </a:pPr>
            <a:r>
              <a:rPr lang="en-US" dirty="0">
                <a:latin typeface="Arial" panose="020B0604020202020204" pitchFamily="34" charset="0"/>
                <a:ea typeface="ＭＳ Ｐゴシック" panose="020B0600070205080204" pitchFamily="34" charset="-128"/>
                <a:cs typeface="Arial" panose="020B0604020202020204" pitchFamily="34" charset="0"/>
              </a:rPr>
              <a:t>These</a:t>
            </a:r>
            <a:r>
              <a:rPr lang="en-US" baseline="0" dirty="0">
                <a:latin typeface="Arial" panose="020B0604020202020204" pitchFamily="34" charset="0"/>
                <a:ea typeface="ＭＳ Ｐゴシック" panose="020B0600070205080204" pitchFamily="34" charset="-128"/>
                <a:cs typeface="Arial" panose="020B0604020202020204" pitchFamily="34" charset="0"/>
              </a:rPr>
              <a:t> are also listed in your workbook on page 3.</a:t>
            </a:r>
            <a:endParaRPr 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1DEA32C9-4782-2F46-80F1-8ED075A9B248}" type="slidenum">
              <a:rPr lang="en-US" smtClean="0"/>
              <a:pPr>
                <a:defRPr/>
              </a:pPr>
              <a:t>31</a:t>
            </a:fld>
            <a:endParaRPr lang="en-US" dirty="0"/>
          </a:p>
        </p:txBody>
      </p:sp>
    </p:spTree>
    <p:extLst>
      <p:ext uri="{BB962C8B-B14F-4D97-AF65-F5344CB8AC3E}">
        <p14:creationId xmlns:p14="http://schemas.microsoft.com/office/powerpoint/2010/main" val="3128832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charset="0"/>
                <a:ea typeface="MS PGothic" panose="020B0600070205080204" pitchFamily="34" charset="-128"/>
                <a:cs typeface="MS PGothic" charset="0"/>
              </a:rPr>
              <a:t>Dowden and Andrews conducted a meta-analysis to examine the role of Core Correctional Practice in reducing recidivism. A total of 273 studies were included. Through the meta-analysis they found several things:</a:t>
            </a:r>
          </a:p>
          <a:p>
            <a:endParaRPr lang="en-US" sz="1200" kern="1200" dirty="0">
              <a:solidFill>
                <a:schemeClr val="tx1"/>
              </a:solidFill>
              <a:latin typeface="Arial" charset="0"/>
              <a:ea typeface="MS PGothic" panose="020B0600070205080204" pitchFamily="34" charset="-128"/>
              <a:cs typeface="MS PGothic" charset="0"/>
            </a:endParaRPr>
          </a:p>
          <a:p>
            <a:pPr marL="171450" indent="-171450">
              <a:buFont typeface="Arial" panose="020B0604020202020204" pitchFamily="34" charset="0"/>
              <a:buChar char="•"/>
            </a:pPr>
            <a:r>
              <a:rPr lang="en-US" sz="1200" kern="1200" dirty="0">
                <a:solidFill>
                  <a:schemeClr val="tx1"/>
                </a:solidFill>
                <a:latin typeface="Arial" charset="0"/>
                <a:ea typeface="MS PGothic" panose="020B0600070205080204" pitchFamily="34" charset="-128"/>
                <a:cs typeface="MS PGothic" charset="0"/>
              </a:rPr>
              <a:t>Very few of the programs</a:t>
            </a:r>
            <a:r>
              <a:rPr lang="en-US" sz="1200" kern="1200" baseline="0" dirty="0">
                <a:solidFill>
                  <a:schemeClr val="tx1"/>
                </a:solidFill>
                <a:latin typeface="Arial" charset="0"/>
                <a:ea typeface="MS PGothic" panose="020B0600070205080204" pitchFamily="34" charset="-128"/>
                <a:cs typeface="MS PGothic" charset="0"/>
              </a:rPr>
              <a:t> </a:t>
            </a:r>
            <a:r>
              <a:rPr lang="en-US" sz="1200" kern="1200" dirty="0">
                <a:solidFill>
                  <a:schemeClr val="tx1"/>
                </a:solidFill>
                <a:latin typeface="Arial" charset="0"/>
                <a:ea typeface="MS PGothic" panose="020B0600070205080204" pitchFamily="34" charset="-128"/>
                <a:cs typeface="MS PGothic" charset="0"/>
              </a:rPr>
              <a:t>used Core Correctional Practice. </a:t>
            </a:r>
          </a:p>
          <a:p>
            <a:pPr marL="171450" indent="-171450">
              <a:buFont typeface="Arial" panose="020B0604020202020204" pitchFamily="34" charset="0"/>
              <a:buChar char="•"/>
            </a:pPr>
            <a:endParaRPr lang="en-US" sz="1200" kern="1200" dirty="0">
              <a:solidFill>
                <a:schemeClr val="tx1"/>
              </a:solidFill>
              <a:latin typeface="Arial" charset="0"/>
              <a:ea typeface="MS PGothic" panose="020B0600070205080204" pitchFamily="34" charset="-128"/>
              <a:cs typeface="MS PGothic" charset="0"/>
            </a:endParaRPr>
          </a:p>
          <a:p>
            <a:pPr marL="171450" indent="-171450">
              <a:buFont typeface="Arial" panose="020B0604020202020204" pitchFamily="34" charset="0"/>
              <a:buChar char="•"/>
            </a:pPr>
            <a:r>
              <a:rPr lang="en-US" sz="1200" kern="1200" baseline="0" dirty="0">
                <a:solidFill>
                  <a:schemeClr val="tx1"/>
                </a:solidFill>
                <a:latin typeface="Arial" charset="0"/>
                <a:ea typeface="MS PGothic" panose="020B0600070205080204" pitchFamily="34" charset="-128"/>
                <a:cs typeface="MS PGothic" charset="0"/>
              </a:rPr>
              <a:t>P</a:t>
            </a:r>
            <a:r>
              <a:rPr lang="en-US" sz="1200" kern="1200" dirty="0">
                <a:solidFill>
                  <a:schemeClr val="tx1"/>
                </a:solidFill>
                <a:latin typeface="Arial" charset="0"/>
                <a:ea typeface="MS PGothic" panose="020B0600070205080204" pitchFamily="34" charset="-128"/>
                <a:cs typeface="MS PGothic" charset="0"/>
              </a:rPr>
              <a:t>rograms that did incorporate Core Correctional Practice, reported substantially better outcomes. </a:t>
            </a:r>
          </a:p>
          <a:p>
            <a:pPr marL="171450" indent="-171450">
              <a:buFont typeface="Arial" panose="020B0604020202020204" pitchFamily="34" charset="0"/>
              <a:buChar char="•"/>
            </a:pPr>
            <a:endParaRPr lang="en-US" sz="1200" kern="1200" dirty="0">
              <a:solidFill>
                <a:schemeClr val="tx1"/>
              </a:solidFill>
              <a:latin typeface="Arial" charset="0"/>
              <a:ea typeface="MS PGothic" panose="020B0600070205080204" pitchFamily="34" charset="-128"/>
              <a:cs typeface="MS PGothic" charset="0"/>
            </a:endParaRPr>
          </a:p>
          <a:p>
            <a:pPr marL="171450" indent="-171450">
              <a:buFont typeface="Arial" panose="020B0604020202020204" pitchFamily="34" charset="0"/>
              <a:buChar char="•"/>
            </a:pPr>
            <a:r>
              <a:rPr lang="en-US" sz="1200" kern="1200" baseline="0" dirty="0">
                <a:solidFill>
                  <a:schemeClr val="tx1"/>
                </a:solidFill>
                <a:latin typeface="Arial" charset="0"/>
                <a:ea typeface="MS PGothic" panose="020B0600070205080204" pitchFamily="34" charset="-128"/>
                <a:cs typeface="MS PGothic" charset="0"/>
              </a:rPr>
              <a:t>W</a:t>
            </a:r>
            <a:r>
              <a:rPr lang="en-US" sz="1200" kern="1200" dirty="0">
                <a:solidFill>
                  <a:schemeClr val="tx1"/>
                </a:solidFill>
                <a:latin typeface="Arial" charset="0"/>
                <a:ea typeface="MS PGothic" panose="020B0600070205080204" pitchFamily="34" charset="-128"/>
                <a:cs typeface="MS PGothic" charset="0"/>
              </a:rPr>
              <a:t>hen Core Correctional Practice were combined with the principles of risk, need, and responsivity, the outcomes were even better. </a:t>
            </a:r>
          </a:p>
          <a:p>
            <a:pPr marL="171450" indent="-171450">
              <a:buFont typeface="Arial" panose="020B0604020202020204" pitchFamily="34" charset="0"/>
              <a:buChar char="•"/>
            </a:pPr>
            <a:endParaRPr lang="en-US" sz="1200" kern="1200" dirty="0">
              <a:solidFill>
                <a:schemeClr val="tx1"/>
              </a:solidFill>
              <a:latin typeface="Arial" charset="0"/>
              <a:ea typeface="MS PGothic" panose="020B0600070205080204" pitchFamily="34" charset="-128"/>
              <a:cs typeface="MS PGothic" charset="0"/>
            </a:endParaRPr>
          </a:p>
          <a:p>
            <a:pPr marL="171450" indent="-171450">
              <a:buFont typeface="Arial" panose="020B0604020202020204" pitchFamily="34" charset="0"/>
              <a:buChar char="•"/>
            </a:pPr>
            <a:r>
              <a:rPr lang="en-US" sz="1200" kern="1200" dirty="0">
                <a:solidFill>
                  <a:schemeClr val="tx1"/>
                </a:solidFill>
                <a:latin typeface="Arial" charset="0"/>
                <a:ea typeface="MS PGothic" panose="020B0600070205080204" pitchFamily="34" charset="-128"/>
                <a:cs typeface="MS PGothic" charset="0"/>
              </a:rPr>
              <a:t>Core Correctional Practice were found to be effective in different settings and across different person populations - this includes youth, adult, institution, and community populations.</a:t>
            </a:r>
          </a:p>
          <a:p>
            <a:endParaRPr lang="en-US" sz="1000" dirty="0"/>
          </a:p>
        </p:txBody>
      </p:sp>
      <p:sp>
        <p:nvSpPr>
          <p:cNvPr id="4" name="Slide Number Placeholder 3"/>
          <p:cNvSpPr>
            <a:spLocks noGrp="1"/>
          </p:cNvSpPr>
          <p:nvPr>
            <p:ph type="sldNum" sz="quarter" idx="5"/>
          </p:nvPr>
        </p:nvSpPr>
        <p:spPr/>
        <p:txBody>
          <a:bodyPr/>
          <a:lstStyle/>
          <a:p>
            <a:pPr>
              <a:defRPr/>
            </a:pPr>
            <a:fld id="{1DEA32C9-4782-2F46-80F1-8ED075A9B248}" type="slidenum">
              <a:rPr lang="en-US" smtClean="0"/>
              <a:pPr>
                <a:defRPr/>
              </a:pPr>
              <a:t>32</a:t>
            </a:fld>
            <a:endParaRPr lang="en-US" dirty="0"/>
          </a:p>
        </p:txBody>
      </p:sp>
    </p:spTree>
    <p:extLst>
      <p:ext uri="{BB962C8B-B14F-4D97-AF65-F5344CB8AC3E}">
        <p14:creationId xmlns:p14="http://schemas.microsoft.com/office/powerpoint/2010/main" val="3543353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txBox="1">
            <a:spLocks noGrp="1" noChangeArrowheads="1"/>
          </p:cNvSpPr>
          <p:nvPr/>
        </p:nvSpPr>
        <p:spPr bwMode="auto">
          <a:xfrm>
            <a:off x="3970734" y="8830659"/>
            <a:ext cx="3038145" cy="46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56" tIns="46078" rIns="92156" bIns="46078" anchor="b"/>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fld id="{B9A7900F-1FA9-0948-BC93-60246F1EB36A}" type="slidenum">
              <a:rPr lang="en-US" sz="1300">
                <a:solidFill>
                  <a:srgbClr val="000000"/>
                </a:solidFill>
                <a:cs typeface="Arial" charset="0"/>
              </a:rPr>
              <a:pPr algn="r" eaLnBrk="1" hangingPunct="1"/>
              <a:t>33</a:t>
            </a:fld>
            <a:endParaRPr lang="en-US" sz="1300" dirty="0">
              <a:solidFill>
                <a:srgbClr val="000000"/>
              </a:solidFill>
              <a:cs typeface="Arial"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baseline="0" dirty="0">
                <a:ea typeface="MS PGothic" charset="0"/>
                <a:cs typeface="Arial" charset="0"/>
              </a:rPr>
              <a:t>When CCP was applied, the program effectiveness greatly increased.  </a:t>
            </a:r>
          </a:p>
          <a:p>
            <a:pPr marL="171450" indent="-171450" eaLnBrk="1" hangingPunct="1">
              <a:buFont typeface="Arial" panose="020B0604020202020204" pitchFamily="34" charset="0"/>
              <a:buChar char="•"/>
            </a:pPr>
            <a:endParaRPr lang="en-US" baseline="0" dirty="0">
              <a:ea typeface="MS PGothic" charset="0"/>
              <a:cs typeface="Arial" charset="0"/>
            </a:endParaRPr>
          </a:p>
          <a:p>
            <a:pPr marL="171450" indent="-171450" eaLnBrk="1" hangingPunct="1">
              <a:buFont typeface="Arial" panose="020B0604020202020204" pitchFamily="34" charset="0"/>
              <a:buChar char="•"/>
            </a:pPr>
            <a:r>
              <a:rPr lang="en-US" baseline="0" dirty="0">
                <a:ea typeface="MS PGothic" charset="0"/>
                <a:cs typeface="Arial" charset="0"/>
              </a:rPr>
              <a:t>Note that when staff used the CCP skill compared to not using the skill the effectiveness was increased.</a:t>
            </a:r>
          </a:p>
          <a:p>
            <a:pPr eaLnBrk="1" hangingPunct="1"/>
            <a:endParaRPr lang="en-US" baseline="0" dirty="0">
              <a:solidFill>
                <a:srgbClr val="FF0000"/>
              </a:solidFill>
              <a:ea typeface="MS PGothic" charset="0"/>
              <a:cs typeface="Arial" charset="0"/>
            </a:endParaRPr>
          </a:p>
        </p:txBody>
      </p:sp>
      <p:sp>
        <p:nvSpPr>
          <p:cNvPr id="2" name="Slide Number Placeholder 1"/>
          <p:cNvSpPr>
            <a:spLocks noGrp="1"/>
          </p:cNvSpPr>
          <p:nvPr>
            <p:ph type="sldNum" sz="quarter" idx="10"/>
          </p:nvPr>
        </p:nvSpPr>
        <p:spPr/>
        <p:txBody>
          <a:bodyPr/>
          <a:lstStyle/>
          <a:p>
            <a:pPr>
              <a:defRPr/>
            </a:pPr>
            <a:fld id="{1DEA32C9-4782-2F46-80F1-8ED075A9B248}" type="slidenum">
              <a:rPr lang="en-US" smtClean="0"/>
              <a:pPr>
                <a:defRPr/>
              </a:pPr>
              <a:t>33</a:t>
            </a:fld>
            <a:endParaRPr lang="en-US" dirty="0"/>
          </a:p>
        </p:txBody>
      </p:sp>
    </p:spTree>
    <p:extLst>
      <p:ext uri="{BB962C8B-B14F-4D97-AF65-F5344CB8AC3E}">
        <p14:creationId xmlns:p14="http://schemas.microsoft.com/office/powerpoint/2010/main" val="4116507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txBox="1">
            <a:spLocks noGrp="1" noChangeArrowheads="1"/>
          </p:cNvSpPr>
          <p:nvPr/>
        </p:nvSpPr>
        <p:spPr bwMode="auto">
          <a:xfrm>
            <a:off x="3970734" y="8830659"/>
            <a:ext cx="3038145" cy="46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56" tIns="46078" rIns="92156" bIns="46078" anchor="b"/>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fld id="{B9A7900F-1FA9-0948-BC93-60246F1EB36A}" type="slidenum">
              <a:rPr lang="en-US" sz="1300">
                <a:solidFill>
                  <a:srgbClr val="000000"/>
                </a:solidFill>
                <a:cs typeface="Arial" charset="0"/>
              </a:rPr>
              <a:pPr algn="r" eaLnBrk="1" hangingPunct="1"/>
              <a:t>34</a:t>
            </a:fld>
            <a:endParaRPr lang="en-US" sz="1300" dirty="0">
              <a:solidFill>
                <a:srgbClr val="000000"/>
              </a:solidFill>
              <a:cs typeface="Arial"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defTabSz="881390" eaLnBrk="1" hangingPunct="1">
              <a:buFont typeface="Arial" panose="020B0604020202020204" pitchFamily="34" charset="0"/>
              <a:buChar char="•"/>
              <a:defRPr/>
            </a:pPr>
            <a:r>
              <a:rPr lang="en-US" baseline="0" dirty="0">
                <a:ea typeface="MS PGothic" charset="0"/>
                <a:cs typeface="Arial" charset="0"/>
              </a:rPr>
              <a:t>The remainder of </a:t>
            </a:r>
            <a:r>
              <a:rPr lang="en-US" dirty="0">
                <a:ea typeface="MS PGothic" charset="0"/>
                <a:cs typeface="Arial" charset="0"/>
              </a:rPr>
              <a:t>this training we will be targeting each of the skills identified in this study.</a:t>
            </a:r>
          </a:p>
          <a:p>
            <a:pPr eaLnBrk="1" hangingPunct="1"/>
            <a:endParaRPr lang="en-US" baseline="0" dirty="0">
              <a:ea typeface="MS PGothic" charset="0"/>
              <a:cs typeface="Arial" charset="0"/>
            </a:endParaRPr>
          </a:p>
        </p:txBody>
      </p:sp>
      <p:sp>
        <p:nvSpPr>
          <p:cNvPr id="2" name="Slide Number Placeholder 1"/>
          <p:cNvSpPr>
            <a:spLocks noGrp="1"/>
          </p:cNvSpPr>
          <p:nvPr>
            <p:ph type="sldNum" sz="quarter" idx="10"/>
          </p:nvPr>
        </p:nvSpPr>
        <p:spPr/>
        <p:txBody>
          <a:bodyPr/>
          <a:lstStyle/>
          <a:p>
            <a:pPr>
              <a:defRPr/>
            </a:pPr>
            <a:fld id="{1DEA32C9-4782-2F46-80F1-8ED075A9B248}" type="slidenum">
              <a:rPr lang="en-US" smtClean="0"/>
              <a:pPr>
                <a:defRPr/>
              </a:pPr>
              <a:t>34</a:t>
            </a:fld>
            <a:endParaRPr lang="en-US" dirty="0"/>
          </a:p>
        </p:txBody>
      </p:sp>
    </p:spTree>
    <p:extLst>
      <p:ext uri="{BB962C8B-B14F-4D97-AF65-F5344CB8AC3E}">
        <p14:creationId xmlns:p14="http://schemas.microsoft.com/office/powerpoint/2010/main" val="2879819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1217613" y="663575"/>
            <a:ext cx="4648200" cy="3486150"/>
          </a:xfrm>
          <a:ln/>
        </p:spPr>
      </p:sp>
      <p:sp>
        <p:nvSpPr>
          <p:cNvPr id="113667" name="Rectangle 3"/>
          <p:cNvSpPr>
            <a:spLocks noGrp="1" noChangeArrowheads="1"/>
          </p:cNvSpPr>
          <p:nvPr>
            <p:ph type="body" idx="1"/>
          </p:nvPr>
        </p:nvSpPr>
        <p:spPr>
          <a:xfrm>
            <a:off x="701345" y="4416098"/>
            <a:ext cx="5607711" cy="45851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ea typeface="MS PGothic" charset="0"/>
              </a:rPr>
              <a:t>Introduce the </a:t>
            </a:r>
            <a:r>
              <a:rPr lang="en-US" baseline="0" dirty="0">
                <a:ea typeface="MS PGothic" charset="0"/>
              </a:rPr>
              <a:t>next CCP skill – Structured Learning and Skill Building.</a:t>
            </a:r>
          </a:p>
        </p:txBody>
      </p:sp>
      <p:sp>
        <p:nvSpPr>
          <p:cNvPr id="2" name="Slide Number Placeholder 1"/>
          <p:cNvSpPr>
            <a:spLocks noGrp="1"/>
          </p:cNvSpPr>
          <p:nvPr>
            <p:ph type="sldNum" sz="quarter" idx="10"/>
          </p:nvPr>
        </p:nvSpPr>
        <p:spPr/>
        <p:txBody>
          <a:bodyPr/>
          <a:lstStyle/>
          <a:p>
            <a:pPr marL="0" marR="0" lvl="0" indent="0" algn="r" defTabSz="928827" rtl="0" eaLnBrk="1" fontAlgn="base" latinLnBrk="0" hangingPunct="1">
              <a:lnSpc>
                <a:spcPct val="100000"/>
              </a:lnSpc>
              <a:spcBef>
                <a:spcPct val="0"/>
              </a:spcBef>
              <a:spcAft>
                <a:spcPct val="0"/>
              </a:spcAft>
              <a:buClrTx/>
              <a:buSzTx/>
              <a:buFontTx/>
              <a:buNone/>
              <a:tabLst/>
              <a:defRPr/>
            </a:pPr>
            <a:fld id="{1DEA32C9-4782-2F46-80F1-8ED075A9B248}" type="slidenum">
              <a:rPr kumimoji="0" lang="en-US" sz="1200" b="0" i="0" u="none" strike="noStrike" kern="1200" cap="none" spc="0" normalizeH="0" baseline="0" noProof="0" smtClean="0">
                <a:ln>
                  <a:noFill/>
                </a:ln>
                <a:solidFill>
                  <a:srgbClr val="000000"/>
                </a:solidFill>
                <a:effectLst/>
                <a:uLnTx/>
                <a:uFillTx/>
                <a:latin typeface="Arial" charset="0"/>
                <a:ea typeface="MS PGothic" charset="0"/>
                <a:cs typeface="Arial" charset="0"/>
              </a:rPr>
              <a:pPr marL="0" marR="0" lvl="0" indent="0" algn="r" defTabSz="928827"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1903054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txBox="1">
            <a:spLocks noGrp="1" noChangeArrowheads="1"/>
          </p:cNvSpPr>
          <p:nvPr/>
        </p:nvSpPr>
        <p:spPr bwMode="auto">
          <a:xfrm>
            <a:off x="3970734" y="8829121"/>
            <a:ext cx="3038145" cy="46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5" tIns="46072" rIns="92145" bIns="46072" anchor="b"/>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7CB06E-FCAB-2C40-BACB-919587EC794E}" type="slidenum">
              <a:rPr kumimoji="0" lang="en-US" sz="13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300" b="0" i="0" u="none" strike="noStrike" kern="1200" cap="none" spc="0" normalizeH="0" baseline="0" noProof="0" dirty="0">
              <a:ln>
                <a:noFill/>
              </a:ln>
              <a:solidFill>
                <a:srgbClr val="000000"/>
              </a:solidFill>
              <a:effectLst/>
              <a:uLnTx/>
              <a:uFillTx/>
              <a:latin typeface="Arial" charset="0"/>
              <a:ea typeface="MS PGothic"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aseline="0" dirty="0"/>
              <a:t>This is the definition of structured learning.</a:t>
            </a:r>
          </a:p>
        </p:txBody>
      </p:sp>
      <p:sp>
        <p:nvSpPr>
          <p:cNvPr id="2" name="Slide Number Placeholder 1"/>
          <p:cNvSpPr>
            <a:spLocks noGrp="1"/>
          </p:cNvSpPr>
          <p:nvPr>
            <p:ph type="sldNum" sz="quarter" idx="10"/>
          </p:nvPr>
        </p:nvSpPr>
        <p:spPr/>
        <p:txBody>
          <a:bodyPr/>
          <a:lstStyle/>
          <a:p>
            <a:pPr marL="0" marR="0" lvl="0" indent="0" algn="r" defTabSz="928827" rtl="0" eaLnBrk="1" fontAlgn="base" latinLnBrk="0" hangingPunct="1">
              <a:lnSpc>
                <a:spcPct val="100000"/>
              </a:lnSpc>
              <a:spcBef>
                <a:spcPct val="0"/>
              </a:spcBef>
              <a:spcAft>
                <a:spcPct val="0"/>
              </a:spcAft>
              <a:buClrTx/>
              <a:buSzTx/>
              <a:buFontTx/>
              <a:buNone/>
              <a:tabLst/>
              <a:defRPr/>
            </a:pPr>
            <a:fld id="{1DEA32C9-4782-2F46-80F1-8ED075A9B248}" type="slidenum">
              <a:rPr kumimoji="0" lang="en-US" sz="1200" b="0" i="0" u="none" strike="noStrike" kern="1200" cap="none" spc="0" normalizeH="0" baseline="0" noProof="0" smtClean="0">
                <a:ln>
                  <a:noFill/>
                </a:ln>
                <a:solidFill>
                  <a:srgbClr val="000000"/>
                </a:solidFill>
                <a:effectLst/>
                <a:uLnTx/>
                <a:uFillTx/>
                <a:latin typeface="Arial" charset="0"/>
                <a:ea typeface="MS PGothic" charset="0"/>
                <a:cs typeface="Arial" charset="0"/>
              </a:rPr>
              <a:pPr marL="0" marR="0" lvl="0" indent="0" algn="r" defTabSz="928827"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1637116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placeholder slide – each of these steps will be addressed in-depth in the following slides.</a:t>
            </a:r>
          </a:p>
        </p:txBody>
      </p:sp>
      <p:sp>
        <p:nvSpPr>
          <p:cNvPr id="4" name="Slide Number Placeholder 3"/>
          <p:cNvSpPr>
            <a:spLocks noGrp="1"/>
          </p:cNvSpPr>
          <p:nvPr>
            <p:ph type="sldNum" sz="quarter" idx="10"/>
          </p:nvPr>
        </p:nvSpPr>
        <p:spPr/>
        <p:txBody>
          <a:bodyPr/>
          <a:lstStyle/>
          <a:p>
            <a:pPr>
              <a:defRPr/>
            </a:pPr>
            <a:fld id="{1DEA32C9-4782-2F46-80F1-8ED075A9B248}" type="slidenum">
              <a:rPr lang="en-US" smtClean="0"/>
              <a:pPr>
                <a:defRPr/>
              </a:pPr>
              <a:t>37</a:t>
            </a:fld>
            <a:endParaRPr lang="en-US" dirty="0"/>
          </a:p>
        </p:txBody>
      </p:sp>
    </p:spTree>
    <p:extLst>
      <p:ext uri="{BB962C8B-B14F-4D97-AF65-F5344CB8AC3E}">
        <p14:creationId xmlns:p14="http://schemas.microsoft.com/office/powerpoint/2010/main" val="3352519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EA32C9-4782-2F46-80F1-8ED075A9B248}" type="slidenum">
              <a:rPr lang="en-US" smtClean="0"/>
              <a:pPr>
                <a:defRPr/>
              </a:pPr>
              <a:t>38</a:t>
            </a:fld>
            <a:endParaRPr lang="en-US" dirty="0"/>
          </a:p>
        </p:txBody>
      </p:sp>
    </p:spTree>
    <p:extLst>
      <p:ext uri="{BB962C8B-B14F-4D97-AF65-F5344CB8AC3E}">
        <p14:creationId xmlns:p14="http://schemas.microsoft.com/office/powerpoint/2010/main" val="960639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5" y="4416098"/>
            <a:ext cx="5607711" cy="4610944"/>
          </a:xfrm>
        </p:spPr>
        <p:txBody>
          <a:bodyPr/>
          <a:lstStyle/>
          <a:p>
            <a:pPr marL="171450" indent="-171450">
              <a:buFont typeface="Arial" panose="020B0604020202020204" pitchFamily="34" charset="0"/>
              <a:buChar char="•"/>
            </a:pPr>
            <a:r>
              <a:rPr lang="en-US" dirty="0"/>
              <a:t>How do these theories apply? Let’s take a look at each 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Who remembers B.F. Skinner and the Skinner’s Box? You may remember that he placed a rat in a box with a lever, and each time that rat pushed the lever, it received a food pellet. The rat learned to pushing the lever led to the reinforcement of food. According to Skinner, new behavior is learned through classical or operant conditioning (collectively known as 'learning theory’). He believed that </a:t>
            </a:r>
            <a:r>
              <a:rPr lang="en-US" sz="1200" b="0" i="0" u="none" strike="noStrike" kern="1200" dirty="0">
                <a:solidFill>
                  <a:schemeClr val="tx1"/>
                </a:solidFill>
                <a:effectLst/>
                <a:latin typeface="Arial" charset="0"/>
                <a:ea typeface="MS PGothic" panose="020B0600070205080204" pitchFamily="34" charset="-128"/>
                <a:cs typeface="MS PGothic" charset="0"/>
              </a:rPr>
              <a:t>our mind is 'tabula rasa’, or a blank slate when we are born.</a:t>
            </a:r>
          </a:p>
          <a:p>
            <a:pPr marL="171450" indent="-171450">
              <a:buFont typeface="Arial" panose="020B0604020202020204" pitchFamily="34" charset="0"/>
              <a:buChar char="•"/>
            </a:pPr>
            <a:r>
              <a:rPr lang="en-US" sz="1200" b="0" i="0" u="none" strike="noStrike" kern="1200" dirty="0">
                <a:solidFill>
                  <a:schemeClr val="tx1"/>
                </a:solidFill>
                <a:effectLst/>
                <a:latin typeface="Arial" charset="0"/>
                <a:ea typeface="MS PGothic" panose="020B0600070205080204" pitchFamily="34" charset="-128"/>
                <a:cs typeface="MS PGothic" charset="0"/>
              </a:rPr>
              <a:t>Next to build on Skinner’s theory was Ivan Pavlov who gave us Classical Conditioning. Who remembers Pavlov’s dog and bell experiment? Pavlov accidentally discovered that he could link 2 stimuli together to produce a new learned response when he was researching salivation in dogs in response to being fed. </a:t>
            </a:r>
            <a:r>
              <a:rPr lang="en-US" dirty="0"/>
              <a:t>He predicted the dogs would salivate in response to the food placed in front of them, but he noticed that his dogs would start to salivate whenever they heard the footsteps of his assistant who was bringing them the food. Through his research, he found that he could pair a conditioned stimulus, such as a bell, with an unconditioned stimulus, like the food, to create the conditioned response, salivating at the bell.</a:t>
            </a:r>
            <a:endParaRPr lang="en-US" sz="1200" b="0" i="0" u="none" strike="noStrike" kern="1200" dirty="0">
              <a:solidFill>
                <a:schemeClr val="tx1"/>
              </a:solidFill>
              <a:effectLst/>
              <a:latin typeface="Arial" charset="0"/>
              <a:ea typeface="MS PGothic" panose="020B0600070205080204" pitchFamily="34" charset="-128"/>
              <a:cs typeface="MS PGothic" charset="0"/>
            </a:endParaRPr>
          </a:p>
          <a:p>
            <a:pPr marL="171450" indent="-171450">
              <a:buFont typeface="Arial" panose="020B0604020202020204" pitchFamily="34" charset="0"/>
              <a:buChar char="•"/>
            </a:pPr>
            <a:r>
              <a:rPr lang="en-US" sz="1200" b="0" i="0" u="none" strike="noStrike" kern="1200" dirty="0">
                <a:solidFill>
                  <a:schemeClr val="tx1"/>
                </a:solidFill>
                <a:effectLst/>
                <a:latin typeface="Arial" charset="0"/>
                <a:ea typeface="MS PGothic" panose="020B0600070205080204" pitchFamily="34" charset="-128"/>
                <a:cs typeface="MS PGothic" charset="0"/>
              </a:rPr>
              <a:t>Finally, Albert Bandura helped us to see that there are environmental influences on learning. </a:t>
            </a:r>
            <a:r>
              <a:rPr lang="en-US" dirty="0"/>
              <a:t>Bandura built</a:t>
            </a:r>
            <a:r>
              <a:rPr lang="en-US" sz="1200" b="0" i="0" u="none" strike="noStrike" kern="1200" dirty="0">
                <a:solidFill>
                  <a:schemeClr val="tx1"/>
                </a:solidFill>
                <a:effectLst/>
                <a:latin typeface="Arial" charset="0"/>
                <a:ea typeface="MS PGothic" panose="020B0600070205080204" pitchFamily="34" charset="-128"/>
                <a:cs typeface="MS PGothic" charset="0"/>
              </a:rPr>
              <a:t> upon classical and operant conditioning by identifying that </a:t>
            </a:r>
            <a:r>
              <a:rPr lang="en-US" dirty="0"/>
              <a:t>we do not learn in a vacuum. We learn with all of our senses and observational learning happens.  This is Social Learning Theory. </a:t>
            </a:r>
          </a:p>
        </p:txBody>
      </p:sp>
      <p:sp>
        <p:nvSpPr>
          <p:cNvPr id="4" name="Slide Number Placeholder 3"/>
          <p:cNvSpPr>
            <a:spLocks noGrp="1"/>
          </p:cNvSpPr>
          <p:nvPr>
            <p:ph type="sldNum" sz="quarter" idx="5"/>
          </p:nvPr>
        </p:nvSpPr>
        <p:spPr/>
        <p:txBody>
          <a:bodyPr/>
          <a:lstStyle/>
          <a:p>
            <a:pPr>
              <a:defRPr/>
            </a:pPr>
            <a:fld id="{1DEA32C9-4782-2F46-80F1-8ED075A9B248}" type="slidenum">
              <a:rPr lang="en-US" smtClean="0"/>
              <a:pPr>
                <a:defRPr/>
              </a:pPr>
              <a:t>39</a:t>
            </a:fld>
            <a:endParaRPr lang="en-US" dirty="0"/>
          </a:p>
        </p:txBody>
      </p:sp>
    </p:spTree>
    <p:extLst>
      <p:ext uri="{BB962C8B-B14F-4D97-AF65-F5344CB8AC3E}">
        <p14:creationId xmlns:p14="http://schemas.microsoft.com/office/powerpoint/2010/main" val="71744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Placeholder slide </a:t>
            </a:r>
          </a:p>
        </p:txBody>
      </p:sp>
      <p:sp>
        <p:nvSpPr>
          <p:cNvPr id="4" name="Slide Number Placeholder 3"/>
          <p:cNvSpPr>
            <a:spLocks noGrp="1"/>
          </p:cNvSpPr>
          <p:nvPr>
            <p:ph type="sldNum" sz="quarter" idx="5"/>
          </p:nvPr>
        </p:nvSpPr>
        <p:spPr/>
        <p:txBody>
          <a:bodyPr/>
          <a:lstStyle/>
          <a:p>
            <a:pPr>
              <a:defRPr/>
            </a:pPr>
            <a:fld id="{1DEA32C9-4782-2F46-80F1-8ED075A9B248}" type="slidenum">
              <a:rPr lang="en-US" smtClean="0"/>
              <a:pPr>
                <a:defRPr/>
              </a:pPr>
              <a:t>4</a:t>
            </a:fld>
            <a:endParaRPr lang="en-US" dirty="0"/>
          </a:p>
        </p:txBody>
      </p:sp>
    </p:spTree>
    <p:extLst>
      <p:ext uri="{BB962C8B-B14F-4D97-AF65-F5344CB8AC3E}">
        <p14:creationId xmlns:p14="http://schemas.microsoft.com/office/powerpoint/2010/main" val="527847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txBox="1">
            <a:spLocks noGrp="1" noChangeArrowheads="1"/>
          </p:cNvSpPr>
          <p:nvPr/>
        </p:nvSpPr>
        <p:spPr bwMode="auto">
          <a:xfrm>
            <a:off x="3970734" y="8829121"/>
            <a:ext cx="3038145" cy="46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5" tIns="46072" rIns="92145" bIns="46072" anchor="b"/>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7CB06E-FCAB-2C40-BACB-919587EC794E}" type="slidenum">
              <a:rPr kumimoji="0" lang="en-US" sz="13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300" b="0" i="0" u="none" strike="noStrike" kern="1200" cap="none" spc="0" normalizeH="0" baseline="0" noProof="0" dirty="0">
              <a:ln>
                <a:noFill/>
              </a:ln>
              <a:solidFill>
                <a:srgbClr val="000000"/>
              </a:solidFill>
              <a:effectLst/>
              <a:uLnTx/>
              <a:uFillTx/>
              <a:latin typeface="Arial" charset="0"/>
              <a:ea typeface="MS PGothic"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indent="-171450">
              <a:buFont typeface="Arial" panose="020B0604020202020204" pitchFamily="34" charset="0"/>
              <a:buChar char="•"/>
            </a:pPr>
            <a:r>
              <a:rPr lang="en-US" baseline="0" dirty="0"/>
              <a:t>This is the definition of role play.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dirty="0"/>
              <a:t>One strategy to teach persons new skills is to teach them through role play.  There is a great deal of evidence to support that this is an effective method to teach skills and reduce risk.</a:t>
            </a:r>
          </a:p>
        </p:txBody>
      </p:sp>
      <p:sp>
        <p:nvSpPr>
          <p:cNvPr id="2" name="Slide Number Placeholder 1"/>
          <p:cNvSpPr>
            <a:spLocks noGrp="1"/>
          </p:cNvSpPr>
          <p:nvPr>
            <p:ph type="sldNum" sz="quarter" idx="10"/>
          </p:nvPr>
        </p:nvSpPr>
        <p:spPr/>
        <p:txBody>
          <a:bodyPr/>
          <a:lstStyle/>
          <a:p>
            <a:pPr marL="0" marR="0" lvl="0" indent="0" algn="r" defTabSz="928827" rtl="0" eaLnBrk="1" fontAlgn="base" latinLnBrk="0" hangingPunct="1">
              <a:lnSpc>
                <a:spcPct val="100000"/>
              </a:lnSpc>
              <a:spcBef>
                <a:spcPct val="0"/>
              </a:spcBef>
              <a:spcAft>
                <a:spcPct val="0"/>
              </a:spcAft>
              <a:buClrTx/>
              <a:buSzTx/>
              <a:buFontTx/>
              <a:buNone/>
              <a:tabLst/>
              <a:defRPr/>
            </a:pPr>
            <a:fld id="{1DEA32C9-4782-2F46-80F1-8ED075A9B248}" type="slidenum">
              <a:rPr kumimoji="0" lang="en-US" sz="1200" b="0" i="0" u="none" strike="noStrike" kern="1200" cap="none" spc="0" normalizeH="0" baseline="0" noProof="0" smtClean="0">
                <a:ln>
                  <a:noFill/>
                </a:ln>
                <a:solidFill>
                  <a:srgbClr val="000000"/>
                </a:solidFill>
                <a:effectLst/>
                <a:uLnTx/>
                <a:uFillTx/>
                <a:latin typeface="Arial" charset="0"/>
                <a:ea typeface="MS PGothic" charset="0"/>
                <a:cs typeface="Arial" charset="0"/>
              </a:rPr>
              <a:pPr marL="0" marR="0" lvl="0" indent="0" algn="r" defTabSz="928827"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7494027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a:latin typeface="Arial" panose="020B0604020202020204" pitchFamily="34" charset="0"/>
                <a:cs typeface="Arial" panose="020B0604020202020204" pitchFamily="34" charset="0"/>
              </a:rPr>
              <a:t>Sperber, K. G. &amp; Lowenkamp, C. T. (2017). Dosage is more than just counting program hours: The importance of role-playing in treatment outcomes.  </a:t>
            </a:r>
            <a:r>
              <a:rPr lang="en-US" altLang="en-US" sz="1200" i="1" dirty="0">
                <a:latin typeface="Arial" panose="020B0604020202020204" pitchFamily="34" charset="0"/>
                <a:cs typeface="Arial" panose="020B0604020202020204" pitchFamily="34" charset="0"/>
              </a:rPr>
              <a:t>Journal of Offender Rehabilitation, 57</a:t>
            </a:r>
            <a:r>
              <a:rPr lang="en-US" altLang="en-US" sz="1200" dirty="0">
                <a:latin typeface="Arial" panose="020B0604020202020204" pitchFamily="34" charset="0"/>
                <a:cs typeface="Arial" panose="020B0604020202020204" pitchFamily="34" charset="0"/>
              </a:rPr>
              <a:t> (7): 433-451.</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altLang="en-US"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a:latin typeface="Arial" panose="020B0604020202020204" pitchFamily="34" charset="0"/>
                <a:cs typeface="Arial" panose="020B0604020202020204" pitchFamily="34" charset="0"/>
              </a:rPr>
              <a:t>Remind persons about the dosage slides covered in the RNR section.  Discuss that while all of the sessions persons attended were CBT, this study looked at whether role play was differentially helpful in reducing recidivism.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1DEA32C9-4782-2F46-80F1-8ED075A9B248}" type="slidenum">
              <a:rPr lang="en-US" smtClean="0"/>
              <a:pPr>
                <a:defRPr/>
              </a:pPr>
              <a:t>41</a:t>
            </a:fld>
            <a:endParaRPr lang="en-US" dirty="0"/>
          </a:p>
        </p:txBody>
      </p:sp>
    </p:spTree>
    <p:extLst>
      <p:ext uri="{BB962C8B-B14F-4D97-AF65-F5344CB8AC3E}">
        <p14:creationId xmlns:p14="http://schemas.microsoft.com/office/powerpoint/2010/main" val="2616310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416098"/>
            <a:ext cx="5943600" cy="4575502"/>
          </a:xfrm>
        </p:spPr>
        <p:txBody>
          <a:bodyPr/>
          <a:lstStyle/>
          <a:p>
            <a:pPr marL="171450" indent="-171450">
              <a:buFont typeface="Arial" panose="020B0604020202020204" pitchFamily="34" charset="0"/>
              <a:buChar char="•"/>
            </a:pPr>
            <a:r>
              <a:rPr lang="en-US" dirty="0"/>
              <a:t>Note that these are results from 1 study; however, the results are in line with meta-analyses on the importance of behavioral practices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differences observed across role-play exposure are only significant for the medium risk offenders that received 100-199 hours of treatment.</a:t>
            </a:r>
          </a:p>
          <a:p>
            <a:endParaRPr lang="en-US" dirty="0"/>
          </a:p>
          <a:p>
            <a:r>
              <a:rPr lang="en-US" sz="1100" dirty="0"/>
              <a:t>**Note:  the recidivism rate was 0 for 100-199 with 3+ role plays. The 0% recidivism rate doesn’t show up on the chart. </a:t>
            </a:r>
          </a:p>
          <a:p>
            <a:endParaRPr lang="en-US" dirty="0"/>
          </a:p>
          <a:p>
            <a:pPr marL="171450" indent="-171450">
              <a:buFont typeface="Arial" panose="020B0604020202020204" pitchFamily="34" charset="0"/>
              <a:buChar char="•"/>
            </a:pPr>
            <a:r>
              <a:rPr lang="en-CA" dirty="0"/>
              <a:t>While tailoring Tx hours to the individual is important, it is not just “how much,” but also “what kind.”  This study examined how dosage interacts with the use of role plays to influence outcomes</a:t>
            </a:r>
          </a:p>
          <a:p>
            <a:endParaRPr lang="en-CA" dirty="0"/>
          </a:p>
          <a:p>
            <a:pPr marL="171450" indent="-171450">
              <a:buFont typeface="Arial" panose="020B0604020202020204" pitchFamily="34" charset="0"/>
              <a:buChar char="•"/>
            </a:pPr>
            <a:r>
              <a:rPr lang="en-CA" dirty="0"/>
              <a:t>Moderate: Largest reductions with </a:t>
            </a:r>
            <a:r>
              <a:rPr lang="en-CA" b="1" dirty="0"/>
              <a:t>100-199 hours of Tx </a:t>
            </a:r>
            <a:r>
              <a:rPr lang="en-CA" dirty="0"/>
              <a:t>and: (shown on slide)</a:t>
            </a:r>
          </a:p>
          <a:p>
            <a:pPr lvl="1"/>
            <a:r>
              <a:rPr lang="en-CA" dirty="0"/>
              <a:t>&lt;1 roleplays/week: 47% recidivate</a:t>
            </a:r>
          </a:p>
          <a:p>
            <a:pPr lvl="1"/>
            <a:r>
              <a:rPr lang="en-CA" dirty="0"/>
              <a:t>  1 roleplay/week: 31% recidivate</a:t>
            </a:r>
          </a:p>
          <a:p>
            <a:pPr lvl="1"/>
            <a:r>
              <a:rPr lang="en-CA" dirty="0"/>
              <a:t>  2 roleplays/week: 23% recidivate</a:t>
            </a:r>
          </a:p>
          <a:p>
            <a:pPr lvl="1"/>
            <a:r>
              <a:rPr lang="en-CA" dirty="0"/>
              <a:t>  </a:t>
            </a:r>
            <a:r>
              <a:rPr lang="en-CA" b="1" dirty="0"/>
              <a:t>3 or more/week: 0% recidivate</a:t>
            </a:r>
          </a:p>
          <a:p>
            <a:pPr marL="171450" indent="-171450">
              <a:buFont typeface="Arial" panose="020B0604020202020204" pitchFamily="34" charset="0"/>
              <a:buChar char="•"/>
            </a:pPr>
            <a:r>
              <a:rPr lang="en-CA" dirty="0"/>
              <a:t>Low-medium: Largest reductions in recidivism with </a:t>
            </a:r>
            <a:r>
              <a:rPr lang="en-CA" b="1" dirty="0"/>
              <a:t>100-199 hours of Tx </a:t>
            </a:r>
            <a:r>
              <a:rPr lang="en-CA" dirty="0"/>
              <a:t>and: (not shown)</a:t>
            </a:r>
          </a:p>
          <a:p>
            <a:pPr lvl="1"/>
            <a:r>
              <a:rPr lang="en-CA" dirty="0"/>
              <a:t>&lt;1 roleplay/week: 23% recidivate</a:t>
            </a:r>
          </a:p>
          <a:p>
            <a:pPr lvl="1"/>
            <a:r>
              <a:rPr lang="en-CA" dirty="0"/>
              <a:t>  1 roleplay/week: 13% recidivate</a:t>
            </a:r>
          </a:p>
          <a:p>
            <a:pPr lvl="1"/>
            <a:r>
              <a:rPr lang="en-CA" b="1" dirty="0"/>
              <a:t>  2 roleplays/week: 7% recidivate</a:t>
            </a:r>
          </a:p>
          <a:p>
            <a:endParaRPr lang="en-US" dirty="0"/>
          </a:p>
        </p:txBody>
      </p:sp>
      <p:sp>
        <p:nvSpPr>
          <p:cNvPr id="4" name="Slide Number Placeholder 3"/>
          <p:cNvSpPr>
            <a:spLocks noGrp="1"/>
          </p:cNvSpPr>
          <p:nvPr>
            <p:ph type="sldNum" sz="quarter" idx="5"/>
          </p:nvPr>
        </p:nvSpPr>
        <p:spPr/>
        <p:txBody>
          <a:bodyPr/>
          <a:lstStyle/>
          <a:p>
            <a:fld id="{33225564-5948-2A43-A212-60B6623D4F2F}" type="slidenum">
              <a:rPr lang="en-US" smtClean="0"/>
              <a:t>44</a:t>
            </a:fld>
            <a:endParaRPr lang="en-US" dirty="0"/>
          </a:p>
        </p:txBody>
      </p:sp>
    </p:spTree>
    <p:extLst>
      <p:ext uri="{BB962C8B-B14F-4D97-AF65-F5344CB8AC3E}">
        <p14:creationId xmlns:p14="http://schemas.microsoft.com/office/powerpoint/2010/main" val="2628543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 offenders in the high risk group received 0-99 hours of treatment with 2 or more role-plays per week. </a:t>
            </a:r>
          </a:p>
          <a:p>
            <a:endParaRPr lang="en-US" dirty="0"/>
          </a:p>
          <a:p>
            <a:pPr marL="171450" indent="-171450">
              <a:buFont typeface="Arial" panose="020B0604020202020204" pitchFamily="34" charset="0"/>
              <a:buChar char="•"/>
            </a:pPr>
            <a:r>
              <a:rPr lang="en-CA" dirty="0"/>
              <a:t>High: Largest reductions with </a:t>
            </a:r>
            <a:r>
              <a:rPr lang="en-CA" b="1" dirty="0"/>
              <a:t>200 or more hours of Tx </a:t>
            </a:r>
            <a:r>
              <a:rPr lang="en-CA" dirty="0"/>
              <a:t>and:</a:t>
            </a:r>
          </a:p>
          <a:p>
            <a:pPr lvl="1"/>
            <a:r>
              <a:rPr lang="en-CA" dirty="0"/>
              <a:t>&lt;1 roleplays/week: 64% recidivate</a:t>
            </a:r>
          </a:p>
          <a:p>
            <a:pPr lvl="1"/>
            <a:r>
              <a:rPr lang="en-CA" dirty="0"/>
              <a:t>  1 roleplay/week: 54% recidivate</a:t>
            </a:r>
          </a:p>
          <a:p>
            <a:pPr lvl="1"/>
            <a:r>
              <a:rPr lang="en-CA" dirty="0"/>
              <a:t>  2 roleplays/week: 50% recidivate</a:t>
            </a:r>
          </a:p>
          <a:p>
            <a:pPr lvl="1"/>
            <a:r>
              <a:rPr lang="en-CA" dirty="0"/>
              <a:t>  </a:t>
            </a:r>
            <a:r>
              <a:rPr lang="en-CA" b="1" dirty="0"/>
              <a:t>3 or more/week: 17% recidivate</a:t>
            </a:r>
          </a:p>
          <a:p>
            <a:endParaRPr lang="en-US" dirty="0"/>
          </a:p>
        </p:txBody>
      </p:sp>
      <p:sp>
        <p:nvSpPr>
          <p:cNvPr id="4" name="Slide Number Placeholder 3"/>
          <p:cNvSpPr>
            <a:spLocks noGrp="1"/>
          </p:cNvSpPr>
          <p:nvPr>
            <p:ph type="sldNum" sz="quarter" idx="5"/>
          </p:nvPr>
        </p:nvSpPr>
        <p:spPr/>
        <p:txBody>
          <a:bodyPr/>
          <a:lstStyle/>
          <a:p>
            <a:fld id="{33225564-5948-2A43-A212-60B6623D4F2F}" type="slidenum">
              <a:rPr lang="en-US" smtClean="0"/>
              <a:t>45</a:t>
            </a:fld>
            <a:endParaRPr lang="en-US" dirty="0"/>
          </a:p>
        </p:txBody>
      </p:sp>
    </p:spTree>
    <p:extLst>
      <p:ext uri="{BB962C8B-B14F-4D97-AF65-F5344CB8AC3E}">
        <p14:creationId xmlns:p14="http://schemas.microsoft.com/office/powerpoint/2010/main" val="1409589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noTextEdit="1"/>
          </p:cNvSpPr>
          <p:nvPr>
            <p:ph type="sldImg"/>
          </p:nvPr>
        </p:nvSpPr>
        <p:spPr>
          <a:xfrm>
            <a:off x="1744663" y="381000"/>
            <a:ext cx="3482975" cy="2613025"/>
          </a:xfrm>
          <a:ln/>
        </p:spPr>
      </p:sp>
      <p:sp>
        <p:nvSpPr>
          <p:cNvPr id="197634" name="Notes Placeholder 2"/>
          <p:cNvSpPr>
            <a:spLocks noGrp="1"/>
          </p:cNvSpPr>
          <p:nvPr>
            <p:ph type="body" idx="1"/>
          </p:nvPr>
        </p:nvSpPr>
        <p:spPr>
          <a:xfrm>
            <a:off x="701345" y="3352800"/>
            <a:ext cx="5607711" cy="52472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dirty="0">
                <a:ea typeface="MS PGothic" charset="0"/>
              </a:rPr>
              <a:t>We sometimes assume persons engage in inappropriate behavior simply because they want to—everything is attributed to motivation.  But persons also likely have </a:t>
            </a:r>
            <a:r>
              <a:rPr lang="en-US" b="1" dirty="0">
                <a:ea typeface="MS PGothic" charset="0"/>
              </a:rPr>
              <a:t>skill deficits</a:t>
            </a:r>
            <a:r>
              <a:rPr lang="en-US" dirty="0">
                <a:ea typeface="MS PGothic" charset="0"/>
              </a:rPr>
              <a:t> meaning they may </a:t>
            </a:r>
            <a:r>
              <a:rPr lang="en-US" i="1" dirty="0">
                <a:ea typeface="MS PGothic" charset="0"/>
              </a:rPr>
              <a:t>want</a:t>
            </a:r>
            <a:r>
              <a:rPr lang="en-US" dirty="0">
                <a:ea typeface="MS PGothic" charset="0"/>
              </a:rPr>
              <a:t> to change a behavior, but don’t have the skills for doing so.  Ask if they have ever heard</a:t>
            </a:r>
            <a:r>
              <a:rPr lang="en-US" baseline="0" dirty="0">
                <a:ea typeface="MS PGothic" charset="0"/>
              </a:rPr>
              <a:t> a client say “I knew it was wrong when I did it” or “I knew I would regret it, but I didn’t know what else to do”?</a:t>
            </a:r>
            <a:endParaRPr lang="en-US" dirty="0">
              <a:ea typeface="MS PGothic" charset="0"/>
            </a:endParaRPr>
          </a:p>
          <a:p>
            <a:pPr marL="171450" indent="-171450">
              <a:buFont typeface="Arial" panose="020B0604020202020204" pitchFamily="34" charset="0"/>
              <a:buChar char="•"/>
            </a:pPr>
            <a:endParaRPr lang="en-US" dirty="0">
              <a:ea typeface="MS PGothic" charset="0"/>
            </a:endParaRPr>
          </a:p>
          <a:p>
            <a:pPr marL="171450" indent="-171450">
              <a:buFont typeface="Arial" panose="020B0604020202020204" pitchFamily="34" charset="0"/>
              <a:buChar char="•"/>
            </a:pPr>
            <a:r>
              <a:rPr lang="en-US" dirty="0">
                <a:ea typeface="MS PGothic" charset="0"/>
              </a:rPr>
              <a:t>Think of a behavior you have been unsuccessful in changing (either now or previously).  Why was it so difficult to change the behavior—because</a:t>
            </a:r>
            <a:r>
              <a:rPr lang="en-US" baseline="0" dirty="0">
                <a:ea typeface="MS PGothic" charset="0"/>
              </a:rPr>
              <a:t> of </a:t>
            </a:r>
            <a:r>
              <a:rPr lang="en-US" dirty="0">
                <a:ea typeface="MS PGothic" charset="0"/>
              </a:rPr>
              <a:t>motivation, lack of skills in combating triggers, or both?</a:t>
            </a:r>
          </a:p>
          <a:p>
            <a:pPr marL="171450" indent="-171450">
              <a:buFont typeface="Arial" panose="020B0604020202020204" pitchFamily="34" charset="0"/>
              <a:buChar char="•"/>
            </a:pPr>
            <a:endParaRPr lang="en-US" dirty="0">
              <a:ea typeface="MS PGothic" charset="0"/>
            </a:endParaRPr>
          </a:p>
          <a:p>
            <a:pPr marL="171450" indent="-171450">
              <a:buFont typeface="Arial" panose="020B0604020202020204" pitchFamily="34" charset="0"/>
              <a:buChar char="•"/>
            </a:pPr>
            <a:r>
              <a:rPr lang="en-US" dirty="0">
                <a:ea typeface="MS PGothic" charset="0"/>
              </a:rPr>
              <a:t>To be best prepared to learn a new skill, it helps for the person to be motivated—this does not mean completely motivated—but it helps to get them to a place where they acknowledge some benefit to learning the skill.  Sometimes just practicing a skill and feeling more comfortable with</a:t>
            </a:r>
            <a:r>
              <a:rPr lang="en-US" baseline="0" dirty="0">
                <a:ea typeface="MS PGothic" charset="0"/>
              </a:rPr>
              <a:t> it will increase motivation.</a:t>
            </a:r>
            <a:endParaRPr lang="en-US" dirty="0">
              <a:ea typeface="MS PGothic" charset="0"/>
            </a:endParaRPr>
          </a:p>
          <a:p>
            <a:pPr marL="171450" indent="-171450">
              <a:buFont typeface="Arial" panose="020B0604020202020204" pitchFamily="34" charset="0"/>
              <a:buChar char="•"/>
            </a:pPr>
            <a:endParaRPr lang="en-US" dirty="0">
              <a:ea typeface="MS PGothic" charset="0"/>
            </a:endParaRPr>
          </a:p>
          <a:p>
            <a:pPr marL="171450" indent="-171450">
              <a:buFont typeface="Arial" panose="020B0604020202020204" pitchFamily="34" charset="0"/>
              <a:buChar char="•"/>
            </a:pPr>
            <a:r>
              <a:rPr lang="en-US" dirty="0">
                <a:ea typeface="MS PGothic" charset="0"/>
              </a:rPr>
              <a:t>To learn a skill, a person must also be taught what to do and when to do it,</a:t>
            </a:r>
            <a:r>
              <a:rPr lang="en-US" baseline="0" dirty="0">
                <a:ea typeface="MS PGothic" charset="0"/>
              </a:rPr>
              <a:t> meaning </a:t>
            </a:r>
            <a:r>
              <a:rPr lang="en-US" dirty="0">
                <a:ea typeface="MS PGothic" charset="0"/>
              </a:rPr>
              <a:t>what are the steps to performing the skill.</a:t>
            </a:r>
          </a:p>
          <a:p>
            <a:pPr marL="171450" indent="-171450">
              <a:buFont typeface="Arial" panose="020B0604020202020204" pitchFamily="34" charset="0"/>
              <a:buChar char="•"/>
            </a:pPr>
            <a:endParaRPr lang="en-US" dirty="0">
              <a:ea typeface="MS PGothic" charset="0"/>
            </a:endParaRPr>
          </a:p>
          <a:p>
            <a:pPr marL="171450" indent="-171450">
              <a:buFont typeface="Arial" panose="020B0604020202020204" pitchFamily="34" charset="0"/>
              <a:buChar char="•"/>
            </a:pPr>
            <a:r>
              <a:rPr lang="en-US" dirty="0">
                <a:ea typeface="MS PGothic" charset="0"/>
              </a:rPr>
              <a:t>Finally, to get proficient at the skill, they must have the opportunity for practice of the skill.</a:t>
            </a:r>
          </a:p>
        </p:txBody>
      </p:sp>
      <p:sp>
        <p:nvSpPr>
          <p:cNvPr id="197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827">
              <a:defRPr sz="2300">
                <a:solidFill>
                  <a:schemeClr val="tx1"/>
                </a:solidFill>
                <a:latin typeface="Arial" charset="0"/>
                <a:ea typeface="MS PGothic" charset="0"/>
                <a:cs typeface="MS PGothic" charset="0"/>
              </a:defRPr>
            </a:lvl1pPr>
            <a:lvl2pPr marL="716130" indent="-275434" defTabSz="928827">
              <a:defRPr sz="2300">
                <a:solidFill>
                  <a:schemeClr val="tx1"/>
                </a:solidFill>
                <a:latin typeface="Arial" charset="0"/>
                <a:ea typeface="MS PGothic" charset="0"/>
                <a:cs typeface="MS PGothic" charset="0"/>
              </a:defRPr>
            </a:lvl2pPr>
            <a:lvl3pPr marL="1101738" indent="-220348" defTabSz="928827">
              <a:defRPr sz="2300">
                <a:solidFill>
                  <a:schemeClr val="tx1"/>
                </a:solidFill>
                <a:latin typeface="Arial" charset="0"/>
                <a:ea typeface="MS PGothic" charset="0"/>
                <a:cs typeface="MS PGothic" charset="0"/>
              </a:defRPr>
            </a:lvl3pPr>
            <a:lvl4pPr marL="1542433" indent="-220348" defTabSz="928827">
              <a:defRPr sz="2300">
                <a:solidFill>
                  <a:schemeClr val="tx1"/>
                </a:solidFill>
                <a:latin typeface="Arial" charset="0"/>
                <a:ea typeface="MS PGothic" charset="0"/>
                <a:cs typeface="MS PGothic" charset="0"/>
              </a:defRPr>
            </a:lvl4pPr>
            <a:lvl5pPr marL="1983128" indent="-220348" defTabSz="928827">
              <a:defRPr sz="2300">
                <a:solidFill>
                  <a:schemeClr val="tx1"/>
                </a:solidFill>
                <a:latin typeface="Arial" charset="0"/>
                <a:ea typeface="MS PGothic" charset="0"/>
                <a:cs typeface="MS PGothic" charset="0"/>
              </a:defRPr>
            </a:lvl5pPr>
            <a:lvl6pPr marL="2423823" indent="-220348" defTabSz="928827" eaLnBrk="0" fontAlgn="base" hangingPunct="0">
              <a:spcBef>
                <a:spcPct val="0"/>
              </a:spcBef>
              <a:spcAft>
                <a:spcPct val="0"/>
              </a:spcAft>
              <a:defRPr sz="2300">
                <a:solidFill>
                  <a:schemeClr val="tx1"/>
                </a:solidFill>
                <a:latin typeface="Arial" charset="0"/>
                <a:ea typeface="MS PGothic" charset="0"/>
                <a:cs typeface="MS PGothic" charset="0"/>
              </a:defRPr>
            </a:lvl6pPr>
            <a:lvl7pPr marL="2864518" indent="-220348" defTabSz="928827" eaLnBrk="0" fontAlgn="base" hangingPunct="0">
              <a:spcBef>
                <a:spcPct val="0"/>
              </a:spcBef>
              <a:spcAft>
                <a:spcPct val="0"/>
              </a:spcAft>
              <a:defRPr sz="2300">
                <a:solidFill>
                  <a:schemeClr val="tx1"/>
                </a:solidFill>
                <a:latin typeface="Arial" charset="0"/>
                <a:ea typeface="MS PGothic" charset="0"/>
                <a:cs typeface="MS PGothic" charset="0"/>
              </a:defRPr>
            </a:lvl7pPr>
            <a:lvl8pPr marL="3305213" indent="-220348" defTabSz="928827" eaLnBrk="0" fontAlgn="base" hangingPunct="0">
              <a:spcBef>
                <a:spcPct val="0"/>
              </a:spcBef>
              <a:spcAft>
                <a:spcPct val="0"/>
              </a:spcAft>
              <a:defRPr sz="2300">
                <a:solidFill>
                  <a:schemeClr val="tx1"/>
                </a:solidFill>
                <a:latin typeface="Arial" charset="0"/>
                <a:ea typeface="MS PGothic" charset="0"/>
                <a:cs typeface="MS PGothic" charset="0"/>
              </a:defRPr>
            </a:lvl8pPr>
            <a:lvl9pPr marL="3745908" indent="-220348" defTabSz="928827" eaLnBrk="0" fontAlgn="base" hangingPunct="0">
              <a:spcBef>
                <a:spcPct val="0"/>
              </a:spcBef>
              <a:spcAft>
                <a:spcPct val="0"/>
              </a:spcAft>
              <a:defRPr sz="2300">
                <a:solidFill>
                  <a:schemeClr val="tx1"/>
                </a:solidFill>
                <a:latin typeface="Arial" charset="0"/>
                <a:ea typeface="MS PGothic" charset="0"/>
                <a:cs typeface="MS PGothic" charset="0"/>
              </a:defRPr>
            </a:lvl9pPr>
          </a:lstStyle>
          <a:p>
            <a:fld id="{949B39B2-A21E-FE45-9CA6-4677184C5110}" type="slidenum">
              <a:rPr lang="en-US" sz="1200">
                <a:cs typeface="Arial" charset="0"/>
              </a:rPr>
              <a:pPr/>
              <a:t>47</a:t>
            </a:fld>
            <a:endParaRPr lang="en-US" sz="1200" dirty="0">
              <a:cs typeface="Arial" charset="0"/>
            </a:endParaRPr>
          </a:p>
        </p:txBody>
      </p:sp>
    </p:spTree>
    <p:extLst>
      <p:ext uri="{BB962C8B-B14F-4D97-AF65-F5344CB8AC3E}">
        <p14:creationId xmlns:p14="http://schemas.microsoft.com/office/powerpoint/2010/main" val="29134533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Once someone has motivation to learn a skill, we move into the detailed steps of teaching them that skill.  </a:t>
            </a:r>
          </a:p>
          <a:p>
            <a:pPr marL="171450" lvl="0" indent="-171450">
              <a:buFont typeface="Arial" panose="020B0604020202020204" pitchFamily="34" charset="0"/>
              <a:buChar char="•"/>
            </a:pPr>
            <a:r>
              <a:rPr lang="en-US" dirty="0"/>
              <a:t>All skills involve steps. Teaching skills involves breaking down the steps and teaching them in a structured way.</a:t>
            </a:r>
          </a:p>
          <a:p>
            <a:pPr marL="171450" lvl="0" indent="-171450">
              <a:buFont typeface="Arial" panose="020B0604020202020204" pitchFamily="34" charset="0"/>
              <a:buChar char="•"/>
            </a:pPr>
            <a:r>
              <a:rPr lang="en-US" dirty="0"/>
              <a:t>Some steps involve thinking (label TH), while others involve action (label A)</a:t>
            </a:r>
          </a:p>
          <a:p>
            <a:pPr marL="171450" lvl="0" indent="-171450">
              <a:buFont typeface="Arial" panose="020B0604020202020204" pitchFamily="34" charset="0"/>
              <a:buChar char="•"/>
            </a:pPr>
            <a:r>
              <a:rPr lang="en-US" dirty="0"/>
              <a:t>Persons tend to struggle with the thinking steps and we want to intentionally practice them</a:t>
            </a:r>
          </a:p>
          <a:p>
            <a:endParaRPr lang="en-US" baseline="0" dirty="0"/>
          </a:p>
        </p:txBody>
      </p:sp>
      <p:sp>
        <p:nvSpPr>
          <p:cNvPr id="4" name="Slide Number Placeholder 3"/>
          <p:cNvSpPr>
            <a:spLocks noGrp="1"/>
          </p:cNvSpPr>
          <p:nvPr>
            <p:ph type="sldNum" sz="quarter" idx="5"/>
          </p:nvPr>
        </p:nvSpPr>
        <p:spPr/>
        <p:txBody>
          <a:bodyPr/>
          <a:lstStyle/>
          <a:p>
            <a:pPr>
              <a:defRPr/>
            </a:pPr>
            <a:fld id="{1DEA32C9-4782-2F46-80F1-8ED075A9B248}" type="slidenum">
              <a:rPr lang="en-US" smtClean="0"/>
              <a:pPr>
                <a:defRPr/>
              </a:pPr>
              <a:t>48</a:t>
            </a:fld>
            <a:endParaRPr lang="en-US" dirty="0"/>
          </a:p>
        </p:txBody>
      </p:sp>
    </p:spTree>
    <p:extLst>
      <p:ext uri="{BB962C8B-B14F-4D97-AF65-F5344CB8AC3E}">
        <p14:creationId xmlns:p14="http://schemas.microsoft.com/office/powerpoint/2010/main" val="4149871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To teach</a:t>
            </a:r>
            <a:r>
              <a:rPr lang="en-US" baseline="0" dirty="0"/>
              <a:t> a skill we first introduce it and help the person see value in using the skill.  This is typically done in the context of a specific situation. More specifically, a person comes to you with a problem and you identify a skill that will be helpful for them.</a:t>
            </a: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To teach</a:t>
            </a:r>
            <a:r>
              <a:rPr lang="en-US" baseline="0" dirty="0"/>
              <a:t> the</a:t>
            </a:r>
            <a:r>
              <a:rPr lang="en-US" dirty="0"/>
              <a:t> skill</a:t>
            </a:r>
            <a:r>
              <a:rPr lang="en-US" baseline="0" dirty="0"/>
              <a:t> we show how </a:t>
            </a:r>
            <a:r>
              <a:rPr lang="en-US" dirty="0"/>
              <a:t>it is broken down into steps. We go through each step and help them see why it is important</a:t>
            </a:r>
            <a:r>
              <a:rPr lang="en-US" baseline="0" dirty="0"/>
              <a:t> and how they would do it in the current situation.  We help them understand that some steps are thinking and some are action.  We can explain how to perform the thinking steps when practicing by pointing to the temple with two fingers or holding their chin.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300" baseline="0" dirty="0"/>
          </a:p>
        </p:txBody>
      </p:sp>
      <p:sp>
        <p:nvSpPr>
          <p:cNvPr id="4" name="Slide Number Placeholder 3"/>
          <p:cNvSpPr>
            <a:spLocks noGrp="1"/>
          </p:cNvSpPr>
          <p:nvPr>
            <p:ph type="sldNum" sz="quarter" idx="5"/>
          </p:nvPr>
        </p:nvSpPr>
        <p:spPr/>
        <p:txBody>
          <a:bodyPr/>
          <a:lstStyle/>
          <a:p>
            <a:pPr>
              <a:defRPr/>
            </a:pPr>
            <a:fld id="{1DEA32C9-4782-2F46-80F1-8ED075A9B248}" type="slidenum">
              <a:rPr lang="en-US" smtClean="0"/>
              <a:pPr>
                <a:defRPr/>
              </a:pPr>
              <a:t>49</a:t>
            </a:fld>
            <a:endParaRPr lang="en-US" dirty="0"/>
          </a:p>
        </p:txBody>
      </p:sp>
    </p:spTree>
    <p:extLst>
      <p:ext uri="{BB962C8B-B14F-4D97-AF65-F5344CB8AC3E}">
        <p14:creationId xmlns:p14="http://schemas.microsoft.com/office/powerpoint/2010/main" val="15879687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We model the use of the skill making sure we achieve each step.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Modeling means showing the person how to walk through the steps of the skill.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It is helpful in 1:1 teaching to model using the steps as the person just described them.  Ask them if they saw the steps played out.</a:t>
            </a:r>
          </a:p>
        </p:txBody>
      </p:sp>
      <p:sp>
        <p:nvSpPr>
          <p:cNvPr id="4" name="Slide Number Placeholder 3"/>
          <p:cNvSpPr>
            <a:spLocks noGrp="1"/>
          </p:cNvSpPr>
          <p:nvPr>
            <p:ph type="sldNum" sz="quarter" idx="5"/>
          </p:nvPr>
        </p:nvSpPr>
        <p:spPr/>
        <p:txBody>
          <a:bodyPr/>
          <a:lstStyle/>
          <a:p>
            <a:pPr>
              <a:defRPr/>
            </a:pPr>
            <a:fld id="{1DEA32C9-4782-2F46-80F1-8ED075A9B248}" type="slidenum">
              <a:rPr lang="en-US" smtClean="0"/>
              <a:pPr>
                <a:defRPr/>
              </a:pPr>
              <a:t>50</a:t>
            </a:fld>
            <a:endParaRPr lang="en-US" dirty="0"/>
          </a:p>
        </p:txBody>
      </p:sp>
    </p:spTree>
    <p:extLst>
      <p:ext uri="{BB962C8B-B14F-4D97-AF65-F5344CB8AC3E}">
        <p14:creationId xmlns:p14="http://schemas.microsoft.com/office/powerpoint/2010/main" val="5620812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Next is supporting the person as they practice the skill. This involves having them role play – it’s basically repeating what you just showed them.  You will play the other person in the situation.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Before the role play, make sure to review what the person will do for each step so they have confidence and the role play goes smoothly.</a:t>
            </a:r>
          </a:p>
        </p:txBody>
      </p:sp>
      <p:sp>
        <p:nvSpPr>
          <p:cNvPr id="4" name="Slide Number Placeholder 3"/>
          <p:cNvSpPr>
            <a:spLocks noGrp="1"/>
          </p:cNvSpPr>
          <p:nvPr>
            <p:ph type="sldNum" sz="quarter" idx="5"/>
          </p:nvPr>
        </p:nvSpPr>
        <p:spPr/>
        <p:txBody>
          <a:bodyPr/>
          <a:lstStyle/>
          <a:p>
            <a:pPr>
              <a:defRPr/>
            </a:pPr>
            <a:fld id="{1DEA32C9-4782-2F46-80F1-8ED075A9B248}" type="slidenum">
              <a:rPr lang="en-US" smtClean="0"/>
              <a:pPr>
                <a:defRPr/>
              </a:pPr>
              <a:t>51</a:t>
            </a:fld>
            <a:endParaRPr lang="en-US" dirty="0"/>
          </a:p>
        </p:txBody>
      </p:sp>
    </p:spTree>
    <p:extLst>
      <p:ext uri="{BB962C8B-B14F-4D97-AF65-F5344CB8AC3E}">
        <p14:creationId xmlns:p14="http://schemas.microsoft.com/office/powerpoint/2010/main" val="8688480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Give them feedback about how they performed the steps and praise their practice of the skill.  Provide any needed coaching to help them be more successful at reducing risk.  You may want them to practice the whole skill again if you gave substantive corrective feedback.</a:t>
            </a:r>
          </a:p>
        </p:txBody>
      </p:sp>
      <p:sp>
        <p:nvSpPr>
          <p:cNvPr id="4" name="Slide Number Placeholder 3"/>
          <p:cNvSpPr>
            <a:spLocks noGrp="1"/>
          </p:cNvSpPr>
          <p:nvPr>
            <p:ph type="sldNum" sz="quarter" idx="5"/>
          </p:nvPr>
        </p:nvSpPr>
        <p:spPr/>
        <p:txBody>
          <a:bodyPr/>
          <a:lstStyle/>
          <a:p>
            <a:pPr>
              <a:defRPr/>
            </a:pPr>
            <a:fld id="{1DEA32C9-4782-2F46-80F1-8ED075A9B248}" type="slidenum">
              <a:rPr lang="en-US" smtClean="0"/>
              <a:pPr>
                <a:defRPr/>
              </a:pPr>
              <a:t>52</a:t>
            </a:fld>
            <a:endParaRPr lang="en-US" dirty="0"/>
          </a:p>
        </p:txBody>
      </p:sp>
    </p:spTree>
    <p:extLst>
      <p:ext uri="{BB962C8B-B14F-4D97-AF65-F5344CB8AC3E}">
        <p14:creationId xmlns:p14="http://schemas.microsoft.com/office/powerpoint/2010/main" val="45570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1" y="4416098"/>
            <a:ext cx="6080456" cy="4183995"/>
          </a:xfrm>
        </p:spPr>
        <p:txBody>
          <a:bodyPr/>
          <a:lstStyle/>
          <a:p>
            <a:pPr marL="628650" lvl="1" indent="-171450">
              <a:buFont typeface="Arial" panose="020B0604020202020204" pitchFamily="34" charset="0"/>
              <a:buChar char="•"/>
            </a:pPr>
            <a:r>
              <a:rPr lang="en-US" dirty="0"/>
              <a:t>There is a continuum of evidence.  The lowest form is anecdotal.  This includes personal experiences of what works.  This may not be consistently reliable and may be explained by extraneous factors rather than the specific interventions (e.g., individual’s strengths, relationship, other interventions, etc.).  This often gives a good feeling, but may not result in sustained or internal change.</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The highest form of evidence is empirical.  This includes research from a controlled study.  Sometimes this is not as enjoyable and does not result in “feel goods.”  </a:t>
            </a:r>
          </a:p>
          <a:p>
            <a:endParaRPr lang="en-US" dirty="0"/>
          </a:p>
        </p:txBody>
      </p:sp>
      <p:sp>
        <p:nvSpPr>
          <p:cNvPr id="4" name="Slide Number Placeholder 3"/>
          <p:cNvSpPr>
            <a:spLocks noGrp="1"/>
          </p:cNvSpPr>
          <p:nvPr>
            <p:ph type="sldNum" sz="quarter" idx="10"/>
          </p:nvPr>
        </p:nvSpPr>
        <p:spPr/>
        <p:txBody>
          <a:bodyPr/>
          <a:lstStyle/>
          <a:p>
            <a:fld id="{4828C813-9D98-45DE-A93D-2B20CD2F21C3}" type="slidenum">
              <a:rPr lang="en-US" smtClean="0"/>
              <a:pPr/>
              <a:t>5</a:t>
            </a:fld>
            <a:endParaRPr lang="en-US" dirty="0"/>
          </a:p>
        </p:txBody>
      </p:sp>
    </p:spTree>
    <p:extLst>
      <p:ext uri="{BB962C8B-B14F-4D97-AF65-F5344CB8AC3E}">
        <p14:creationId xmlns:p14="http://schemas.microsoft.com/office/powerpoint/2010/main" val="9856958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a:t>
            </a:r>
            <a:r>
              <a:rPr lang="en-US" baseline="0" dirty="0"/>
              <a:t> if they could see applying this skill to the situation described or a similar situation.  Get a clear description of when they could use the skill.  Assign the skill for practice work in their day to day life.</a:t>
            </a:r>
          </a:p>
          <a:p>
            <a:pPr marL="171450" indent="-171450">
              <a:buFont typeface="Arial" panose="020B0604020202020204" pitchFamily="34" charset="0"/>
              <a:buChar char="•"/>
            </a:pPr>
            <a:endParaRPr lang="en-US" sz="300" baseline="0" dirty="0"/>
          </a:p>
          <a:p>
            <a:pPr marL="171450" indent="-171450">
              <a:buFont typeface="Arial" panose="020B0604020202020204" pitchFamily="34" charset="0"/>
              <a:buChar char="•"/>
            </a:pPr>
            <a:r>
              <a:rPr lang="en-US" baseline="0" dirty="0"/>
              <a:t>As they begin making progress on using a skill, increase the challenge.  Make the first time learning easy.  Do not pressure them or be a difficult role play partner.  As they get better with the skill you can add some pressure.</a:t>
            </a:r>
          </a:p>
        </p:txBody>
      </p:sp>
      <p:sp>
        <p:nvSpPr>
          <p:cNvPr id="4" name="Slide Number Placeholder 3"/>
          <p:cNvSpPr>
            <a:spLocks noGrp="1"/>
          </p:cNvSpPr>
          <p:nvPr>
            <p:ph type="sldNum" sz="quarter" idx="5"/>
          </p:nvPr>
        </p:nvSpPr>
        <p:spPr/>
        <p:txBody>
          <a:bodyPr/>
          <a:lstStyle/>
          <a:p>
            <a:pPr>
              <a:defRPr/>
            </a:pPr>
            <a:fld id="{1DEA32C9-4782-2F46-80F1-8ED075A9B248}" type="slidenum">
              <a:rPr lang="en-US" smtClean="0"/>
              <a:pPr>
                <a:defRPr/>
              </a:pPr>
              <a:t>53</a:t>
            </a:fld>
            <a:endParaRPr lang="en-US" dirty="0"/>
          </a:p>
        </p:txBody>
      </p:sp>
    </p:spTree>
    <p:extLst>
      <p:ext uri="{BB962C8B-B14F-4D97-AF65-F5344CB8AC3E}">
        <p14:creationId xmlns:p14="http://schemas.microsoft.com/office/powerpoint/2010/main" val="29134293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a:defRPr/>
            </a:pPr>
            <a:fld id="{1DEA32C9-4782-2F46-80F1-8ED075A9B248}" type="slidenum">
              <a:rPr lang="en-US" smtClean="0"/>
              <a:pPr>
                <a:defRPr/>
              </a:pPr>
              <a:t>54</a:t>
            </a:fld>
            <a:endParaRPr lang="en-US" dirty="0"/>
          </a:p>
        </p:txBody>
      </p:sp>
    </p:spTree>
    <p:extLst>
      <p:ext uri="{BB962C8B-B14F-4D97-AF65-F5344CB8AC3E}">
        <p14:creationId xmlns:p14="http://schemas.microsoft.com/office/powerpoint/2010/main" val="18024986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295275"/>
            <a:ext cx="4648200" cy="3486150"/>
          </a:xfrm>
        </p:spPr>
      </p:sp>
      <p:sp>
        <p:nvSpPr>
          <p:cNvPr id="3" name="Notes Placeholder 2"/>
          <p:cNvSpPr>
            <a:spLocks noGrp="1"/>
          </p:cNvSpPr>
          <p:nvPr>
            <p:ph type="body" idx="1"/>
          </p:nvPr>
        </p:nvSpPr>
        <p:spPr>
          <a:xfrm>
            <a:off x="701345" y="3836610"/>
            <a:ext cx="5775655" cy="5154990"/>
          </a:xfrm>
        </p:spPr>
        <p:txBody>
          <a:bodyPr/>
          <a:lstStyle/>
          <a:p>
            <a:pPr marL="171450" indent="-171450">
              <a:buFont typeface="Arial" panose="020B0604020202020204" pitchFamily="34" charset="0"/>
              <a:buChar char="•"/>
            </a:pPr>
            <a:r>
              <a:rPr lang="en-US" sz="1100" i="1" dirty="0">
                <a:solidFill>
                  <a:srgbClr val="FF0000"/>
                </a:solidFill>
              </a:rPr>
              <a:t>IF</a:t>
            </a:r>
            <a:r>
              <a:rPr lang="en-US" sz="1100" i="1" baseline="0" dirty="0">
                <a:solidFill>
                  <a:srgbClr val="FF0000"/>
                </a:solidFill>
              </a:rPr>
              <a:t> YOU HAVE INTERNET ACCESS CLICK ON THE COLORED NAME AND IT WILL LINK YOU TO THE VIDEO.</a:t>
            </a:r>
          </a:p>
          <a:p>
            <a:pPr marL="171450" indent="-171450">
              <a:buFont typeface="Arial" panose="020B0604020202020204" pitchFamily="34" charset="0"/>
              <a:buChar char="•"/>
            </a:pPr>
            <a:r>
              <a:rPr lang="en-US" sz="1100" i="1" dirty="0">
                <a:solidFill>
                  <a:srgbClr val="FF0000"/>
                </a:solidFill>
              </a:rPr>
              <a:t>P</a:t>
            </a:r>
            <a:r>
              <a:rPr lang="en-US" sz="1100" i="1" baseline="0" dirty="0">
                <a:solidFill>
                  <a:srgbClr val="FF0000"/>
                </a:solidFill>
              </a:rPr>
              <a:t>ages 28-29 in the workbook.  </a:t>
            </a:r>
          </a:p>
          <a:p>
            <a:pPr marL="171450" indent="-171450" defTabSz="881390">
              <a:buFont typeface="Arial" panose="020B0604020202020204" pitchFamily="34" charset="0"/>
              <a:buChar char="•"/>
              <a:defRPr/>
            </a:pPr>
            <a:r>
              <a:rPr lang="en-US" sz="1100" i="1" dirty="0">
                <a:solidFill>
                  <a:srgbClr val="FF0000"/>
                </a:solidFill>
              </a:rPr>
              <a:t>Note:  Mindy and Charles create their own steps to avoiding trouble with his peer.  There are preset skills that are more convenient to use. </a:t>
            </a:r>
          </a:p>
          <a:p>
            <a:pPr marL="171450" indent="-171450">
              <a:buFont typeface="Arial" panose="020B0604020202020204" pitchFamily="34" charset="0"/>
              <a:buChar char="•"/>
            </a:pPr>
            <a:r>
              <a:rPr lang="en-US" sz="1100" kern="1200" dirty="0">
                <a:solidFill>
                  <a:schemeClr val="tx1"/>
                </a:solidFill>
              </a:rPr>
              <a:t>Adult: </a:t>
            </a:r>
            <a:r>
              <a:rPr lang="en-US" sz="1100" kern="1200" dirty="0">
                <a:solidFill>
                  <a:schemeClr val="tx1"/>
                </a:solidFill>
                <a:hlinkClick r:id="rId3"/>
              </a:rPr>
              <a:t>Charles &amp; Mindy  </a:t>
            </a:r>
            <a:r>
              <a:rPr lang="en-US" sz="1100" kern="1200" dirty="0">
                <a:solidFill>
                  <a:schemeClr val="tx1"/>
                </a:solidFill>
              </a:rPr>
              <a:t>12:47</a:t>
            </a:r>
          </a:p>
          <a:p>
            <a:r>
              <a:rPr lang="en-US" sz="1100" kern="1200" dirty="0">
                <a:solidFill>
                  <a:srgbClr val="000000"/>
                </a:solidFill>
                <a:ea typeface="Lucida Grande"/>
                <a:cs typeface="Lucida Grande"/>
              </a:rPr>
              <a:t>http://youtu.be/ztJBaF3qbyk</a:t>
            </a:r>
            <a:endParaRPr lang="en-US" sz="1100" kern="1200" dirty="0">
              <a:solidFill>
                <a:schemeClr val="tx1"/>
              </a:solidFill>
            </a:endParaRPr>
          </a:p>
          <a:p>
            <a:pPr marL="171450" indent="-171450">
              <a:buFont typeface="Arial" panose="020B0604020202020204" pitchFamily="34" charset="0"/>
              <a:buChar char="•"/>
            </a:pPr>
            <a:r>
              <a:rPr lang="en-US" sz="1100" kern="1200" dirty="0">
                <a:solidFill>
                  <a:schemeClr val="tx1"/>
                </a:solidFill>
              </a:rPr>
              <a:t>Youth:  </a:t>
            </a:r>
            <a:r>
              <a:rPr lang="en-US" sz="1100" kern="1200" dirty="0">
                <a:solidFill>
                  <a:schemeClr val="tx1"/>
                </a:solidFill>
                <a:hlinkClick r:id="rId4"/>
              </a:rPr>
              <a:t>Tim &amp; Lori  </a:t>
            </a:r>
            <a:r>
              <a:rPr lang="en-US" sz="1100" kern="1200" dirty="0">
                <a:solidFill>
                  <a:schemeClr val="tx1"/>
                </a:solidFill>
              </a:rPr>
              <a:t>11:58</a:t>
            </a:r>
          </a:p>
          <a:p>
            <a:r>
              <a:rPr lang="en-US" sz="1100" kern="1200" dirty="0">
                <a:solidFill>
                  <a:srgbClr val="000000"/>
                </a:solidFill>
                <a:ea typeface="Lucida Grande"/>
                <a:cs typeface="Lucida Grande"/>
              </a:rPr>
              <a:t>http://</a:t>
            </a:r>
            <a:r>
              <a:rPr lang="en-US" sz="1100" kern="1200" dirty="0" err="1">
                <a:solidFill>
                  <a:srgbClr val="000000"/>
                </a:solidFill>
                <a:ea typeface="Lucida Grande"/>
                <a:cs typeface="Lucida Grande"/>
              </a:rPr>
              <a:t>youtu.be</a:t>
            </a:r>
            <a:r>
              <a:rPr lang="en-US" sz="1100" kern="1200" dirty="0">
                <a:solidFill>
                  <a:srgbClr val="000000"/>
                </a:solidFill>
                <a:ea typeface="Lucida Grande"/>
                <a:cs typeface="Lucida Grande"/>
              </a:rPr>
              <a:t>/oi5JvU074Tw</a:t>
            </a:r>
            <a:endParaRPr lang="en-US" sz="1100" kern="1200" dirty="0">
              <a:solidFill>
                <a:schemeClr val="tx1"/>
              </a:solidFill>
            </a:endParaRPr>
          </a:p>
          <a:p>
            <a:endParaRPr lang="en-US" sz="1100" baseline="0" dirty="0"/>
          </a:p>
          <a:p>
            <a:pPr marL="171450" indent="-171450" defTabSz="881390">
              <a:buFont typeface="Arial" panose="020B0604020202020204" pitchFamily="34" charset="0"/>
              <a:buChar char="•"/>
              <a:defRPr/>
            </a:pPr>
            <a:r>
              <a:rPr lang="en-US" sz="1100" dirty="0"/>
              <a:t>Now we’re going to watch a model or </a:t>
            </a:r>
            <a:r>
              <a:rPr lang="en-US" sz="1100" baseline="0" dirty="0"/>
              <a:t>video demonstration of Structured Skill Building. </a:t>
            </a:r>
          </a:p>
          <a:p>
            <a:pPr marL="171450" indent="-171450" defTabSz="881390">
              <a:buFont typeface="Arial" panose="020B0604020202020204" pitchFamily="34" charset="0"/>
              <a:buChar char="•"/>
              <a:defRPr/>
            </a:pPr>
            <a:r>
              <a:rPr lang="en-US" sz="1100" baseline="0" dirty="0"/>
              <a:t>Please turn to pages 40 – 41 of the workbook, and follow along, making sure to identify all </a:t>
            </a:r>
            <a:r>
              <a:rPr lang="en-US" sz="1100" baseline="0" dirty="0">
                <a:latin typeface="Arial" panose="020B0604020202020204" pitchFamily="34" charset="0"/>
                <a:cs typeface="Arial" panose="020B0604020202020204" pitchFamily="34" charset="0"/>
              </a:rPr>
              <a:t>6 steps were followed</a:t>
            </a:r>
            <a:r>
              <a:rPr lang="en-US" sz="1100" baseline="0" dirty="0">
                <a:cs typeface="Arial" panose="020B0604020202020204" pitchFamily="34" charset="0"/>
              </a:rPr>
              <a:t>.</a:t>
            </a:r>
            <a:endParaRPr lang="en-US" sz="1100" baseline="0" dirty="0"/>
          </a:p>
          <a:p>
            <a:pPr defTabSz="881390">
              <a:defRPr/>
            </a:pPr>
            <a:endParaRPr lang="en-US" sz="1100" dirty="0"/>
          </a:p>
          <a:p>
            <a:pPr marL="171450" indent="-171450" defTabSz="881390">
              <a:buFont typeface="Arial" panose="020B0604020202020204" pitchFamily="34" charset="0"/>
              <a:buChar char="•"/>
              <a:defRPr/>
            </a:pPr>
            <a:r>
              <a:rPr lang="en-US" sz="1100" i="1" baseline="0" dirty="0">
                <a:solidFill>
                  <a:srgbClr val="FF0000"/>
                </a:solidFill>
              </a:rPr>
              <a:t>Note to trainer:  consider assign different questions to trainees and debrief after the video.</a:t>
            </a:r>
          </a:p>
          <a:p>
            <a:pPr lvl="0"/>
            <a:r>
              <a:rPr lang="en-US" sz="1050" i="1" dirty="0">
                <a:solidFill>
                  <a:srgbClr val="000000"/>
                </a:solidFill>
              </a:rPr>
              <a:t>You may use the review questions in a variety of ways . . . </a:t>
            </a:r>
          </a:p>
          <a:p>
            <a:pPr marL="228600" lvl="0" indent="-228600" defTabSz="881390">
              <a:buFontTx/>
              <a:buAutoNum type="arabicPeriod"/>
              <a:defRPr/>
            </a:pPr>
            <a:r>
              <a:rPr lang="en-US" sz="1050" i="1" dirty="0">
                <a:solidFill>
                  <a:srgbClr val="000000"/>
                </a:solidFill>
              </a:rPr>
              <a:t>Do them as one large group – read the question and have persons respond.</a:t>
            </a:r>
          </a:p>
          <a:p>
            <a:pPr marL="228600" lvl="0" indent="-228600" defTabSz="881390">
              <a:buFontTx/>
              <a:buAutoNum type="arabicPeriod"/>
              <a:defRPr/>
            </a:pPr>
            <a:r>
              <a:rPr lang="en-US" sz="1050" i="1" dirty="0">
                <a:solidFill>
                  <a:srgbClr val="000000"/>
                </a:solidFill>
              </a:rPr>
              <a:t>Have them answer all the questions in small groups or pairs and have a large group discussion of the questions.</a:t>
            </a:r>
          </a:p>
          <a:p>
            <a:pPr marL="228600" lvl="0" indent="-228600" defTabSz="881390">
              <a:buFontTx/>
              <a:buAutoNum type="arabicPeriod"/>
              <a:defRPr/>
            </a:pPr>
            <a:r>
              <a:rPr lang="en-US" sz="1050" i="1" dirty="0">
                <a:solidFill>
                  <a:srgbClr val="000000"/>
                </a:solidFill>
              </a:rPr>
              <a:t>Assign specific questions to groups and have them report out on their question.</a:t>
            </a:r>
          </a:p>
          <a:p>
            <a:pPr marL="228600" lvl="0" indent="-228600" defTabSz="881390">
              <a:buFontTx/>
              <a:buAutoNum type="arabicPeriod"/>
              <a:defRPr/>
            </a:pPr>
            <a:r>
              <a:rPr lang="en-US" sz="1050" i="1" dirty="0">
                <a:solidFill>
                  <a:srgbClr val="000000"/>
                </a:solidFill>
              </a:rPr>
              <a:t>Have the small groups answer all the questions and have them report out on one question each.</a:t>
            </a:r>
          </a:p>
          <a:p>
            <a:pPr marL="228600" lvl="0" indent="-228600" defTabSz="881390">
              <a:buFontTx/>
              <a:buAutoNum type="arabicPeriod"/>
              <a:defRPr/>
            </a:pPr>
            <a:r>
              <a:rPr lang="en-US" sz="1050" i="1" dirty="0">
                <a:solidFill>
                  <a:srgbClr val="000000"/>
                </a:solidFill>
              </a:rPr>
              <a:t>Save all the review activities until the end of the training and have small groups each take one and complete it and report out.</a:t>
            </a:r>
            <a:r>
              <a:rPr lang="en-US" sz="1050" i="1" dirty="0">
                <a:solidFill>
                  <a:srgbClr val="FF0000"/>
                </a:solidFill>
              </a:rPr>
              <a:t> </a:t>
            </a:r>
            <a:endParaRPr lang="en-US" sz="1200" i="1" dirty="0">
              <a:solidFill>
                <a:srgbClr val="000000"/>
              </a:solidFill>
              <a:latin typeface="Arial"/>
              <a:cs typeface="Arial"/>
            </a:endParaRPr>
          </a:p>
          <a:p>
            <a:pPr defTabSz="881390">
              <a:defRPr/>
            </a:pPr>
            <a:endParaRPr lang="en-US" sz="1100" i="1"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28827" rtl="0" eaLnBrk="1" fontAlgn="base" latinLnBrk="0" hangingPunct="1">
              <a:lnSpc>
                <a:spcPct val="100000"/>
              </a:lnSpc>
              <a:spcBef>
                <a:spcPct val="0"/>
              </a:spcBef>
              <a:spcAft>
                <a:spcPct val="0"/>
              </a:spcAft>
              <a:buClrTx/>
              <a:buSzTx/>
              <a:buFontTx/>
              <a:buNone/>
              <a:tabLst/>
              <a:defRPr/>
            </a:pPr>
            <a:fld id="{1DEA32C9-4782-2F46-80F1-8ED075A9B248}" type="slidenum">
              <a:rPr kumimoji="0" lang="en-US" sz="1200" b="0" i="0" u="none" strike="noStrike" kern="1200" cap="none" spc="0" normalizeH="0" baseline="0" noProof="0" smtClean="0">
                <a:ln>
                  <a:noFill/>
                </a:ln>
                <a:solidFill>
                  <a:srgbClr val="000000"/>
                </a:solidFill>
                <a:effectLst/>
                <a:uLnTx/>
                <a:uFillTx/>
                <a:latin typeface="Arial" charset="0"/>
                <a:ea typeface="MS PGothic" charset="0"/>
                <a:cs typeface="Arial" charset="0"/>
              </a:rPr>
              <a:pPr marL="0" marR="0" lvl="0" indent="0" algn="r" defTabSz="928827"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4439346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We use the same process when teaching cognitive restructuring. Recall how we taught the behavior chain.</a:t>
            </a:r>
          </a:p>
        </p:txBody>
      </p:sp>
      <p:sp>
        <p:nvSpPr>
          <p:cNvPr id="4" name="Slide Number Placeholder 3"/>
          <p:cNvSpPr>
            <a:spLocks noGrp="1"/>
          </p:cNvSpPr>
          <p:nvPr>
            <p:ph type="sldNum" sz="quarter" idx="5"/>
          </p:nvPr>
        </p:nvSpPr>
        <p:spPr/>
        <p:txBody>
          <a:bodyPr/>
          <a:lstStyle/>
          <a:p>
            <a:pPr>
              <a:defRPr/>
            </a:pPr>
            <a:fld id="{1DEA32C9-4782-2F46-80F1-8ED075A9B248}" type="slidenum">
              <a:rPr lang="en-US" smtClean="0"/>
              <a:pPr>
                <a:defRPr/>
              </a:pPr>
              <a:t>56</a:t>
            </a:fld>
            <a:endParaRPr lang="en-US"/>
          </a:p>
        </p:txBody>
      </p:sp>
    </p:spTree>
    <p:extLst>
      <p:ext uri="{BB962C8B-B14F-4D97-AF65-F5344CB8AC3E}">
        <p14:creationId xmlns:p14="http://schemas.microsoft.com/office/powerpoint/2010/main" val="31993169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defRPr/>
            </a:pPr>
            <a:r>
              <a:rPr lang="en-US" dirty="0">
                <a:latin typeface="Arial" panose="020B0604020202020204" pitchFamily="34" charset="0"/>
                <a:cs typeface="Arial" panose="020B0604020202020204" pitchFamily="34" charset="0"/>
              </a:rPr>
              <a:t>This training compares effective programs (those most likely to reduce program person recidivism) to ineffective ones (those which either do not change program person behavior or those which may even increase the program person’s likelihood of committing new offenses).  </a:t>
            </a:r>
          </a:p>
          <a:p>
            <a:pPr marL="171450" indent="-171450" eaLnBrk="1" hangingPunct="1">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71450" indent="-171450" eaLnBrk="1" hangingPunct="1">
              <a:buFont typeface="Arial" panose="020B0604020202020204" pitchFamily="34" charset="0"/>
              <a:buChar char="•"/>
              <a:defRPr/>
            </a:pPr>
            <a:r>
              <a:rPr lang="en-US" dirty="0">
                <a:latin typeface="Arial" panose="020B0604020202020204" pitchFamily="34" charset="0"/>
                <a:cs typeface="Arial" panose="020B0604020202020204" pitchFamily="34" charset="0"/>
              </a:rPr>
              <a:t>It also explores the strategies or best practices</a:t>
            </a:r>
            <a:r>
              <a:rPr lang="en-US" baseline="0" dirty="0">
                <a:latin typeface="Arial" panose="020B0604020202020204" pitchFamily="34" charset="0"/>
                <a:cs typeface="Arial" panose="020B0604020202020204" pitchFamily="34" charset="0"/>
              </a:rPr>
              <a:t> to effect change in those we work with. These principles are known</a:t>
            </a:r>
            <a:r>
              <a:rPr lang="en-US" dirty="0">
                <a:latin typeface="Arial" panose="020B0604020202020204" pitchFamily="34" charset="0"/>
                <a:cs typeface="Arial" panose="020B0604020202020204" pitchFamily="34" charset="0"/>
              </a:rPr>
              <a:t> as the Principles of Effective Intervention.</a:t>
            </a:r>
          </a:p>
          <a:p>
            <a:pPr marL="171450" indent="-171450" eaLnBrk="1" hangingPunct="1">
              <a:buFont typeface="Arial" panose="020B0604020202020204" pitchFamily="34" charset="0"/>
              <a:buChar char="•"/>
              <a:defRPr/>
            </a:pPr>
            <a:endParaRPr lang="en-US" baseline="0" dirty="0">
              <a:latin typeface="Arial" panose="020B0604020202020204" pitchFamily="34" charset="0"/>
              <a:cs typeface="Arial" panose="020B0604020202020204" pitchFamily="34" charset="0"/>
            </a:endParaRPr>
          </a:p>
          <a:p>
            <a:pPr marL="171450" indent="-171450" eaLnBrk="1" hangingPunct="1">
              <a:buFont typeface="Arial" panose="020B0604020202020204" pitchFamily="34" charset="0"/>
              <a:buChar char="•"/>
              <a:defRPr/>
            </a:pPr>
            <a:r>
              <a:rPr lang="en-US" dirty="0">
                <a:latin typeface="Arial" panose="020B0604020202020204" pitchFamily="34" charset="0"/>
                <a:cs typeface="Arial" panose="020B0604020202020204" pitchFamily="34" charset="0"/>
              </a:rPr>
              <a:t>Finally, w</a:t>
            </a:r>
            <a:r>
              <a:rPr lang="en-US" baseline="0" dirty="0">
                <a:latin typeface="Arial" panose="020B0604020202020204" pitchFamily="34" charset="0"/>
                <a:cs typeface="Arial" panose="020B0604020202020204" pitchFamily="34" charset="0"/>
              </a:rPr>
              <a:t>e explore ways</a:t>
            </a:r>
            <a:r>
              <a:rPr lang="en-US" dirty="0">
                <a:latin typeface="Arial" panose="020B0604020202020204" pitchFamily="34" charset="0"/>
                <a:cs typeface="Arial" panose="020B0604020202020204" pitchFamily="34" charset="0"/>
              </a:rPr>
              <a:t> to</a:t>
            </a:r>
            <a:r>
              <a:rPr lang="en-US" baseline="0" dirty="0">
                <a:latin typeface="Arial" panose="020B0604020202020204" pitchFamily="34" charset="0"/>
                <a:cs typeface="Arial" panose="020B0604020202020204" pitchFamily="34" charset="0"/>
              </a:rPr>
              <a:t> work with correctional persons to reduce their risk of reoffending.  All staff play a role in reducing risk and the research shows that we are most effective when we all operate out of a set of Core Correctional Practice.  We will be learning 8 skills and will practice using them during the course of the training.  We will conclude by discussing how to use the skills in our day to day interactions with individuals.  </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1DEA32C9-4782-2F46-80F1-8ED075A9B248}" type="slidenum">
              <a:rPr lang="en-US" smtClean="0"/>
              <a:pPr>
                <a:defRPr/>
              </a:pPr>
              <a:t>57</a:t>
            </a:fld>
            <a:endParaRPr lang="en-US" dirty="0"/>
          </a:p>
        </p:txBody>
      </p:sp>
    </p:spTree>
    <p:extLst>
      <p:ext uri="{BB962C8B-B14F-4D97-AF65-F5344CB8AC3E}">
        <p14:creationId xmlns:p14="http://schemas.microsoft.com/office/powerpoint/2010/main" val="36865953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Summarize the steps to problem solving and how it can be applied in the units or individually.</a:t>
            </a:r>
          </a:p>
        </p:txBody>
      </p:sp>
      <p:sp>
        <p:nvSpPr>
          <p:cNvPr id="4" name="Slide Number Placeholder 3"/>
          <p:cNvSpPr>
            <a:spLocks noGrp="1"/>
          </p:cNvSpPr>
          <p:nvPr>
            <p:ph type="sldNum" sz="quarter" idx="10"/>
          </p:nvPr>
        </p:nvSpPr>
        <p:spPr/>
        <p:txBody>
          <a:bodyPr/>
          <a:lstStyle/>
          <a:p>
            <a:pPr>
              <a:defRPr/>
            </a:pPr>
            <a:fld id="{1DEA32C9-4782-2F46-80F1-8ED075A9B248}" type="slidenum">
              <a:rPr lang="en-US" smtClean="0"/>
              <a:pPr>
                <a:defRPr/>
              </a:pPr>
              <a:t>58</a:t>
            </a:fld>
            <a:endParaRPr lang="en-US"/>
          </a:p>
        </p:txBody>
      </p:sp>
    </p:spTree>
    <p:extLst>
      <p:ext uri="{BB962C8B-B14F-4D97-AF65-F5344CB8AC3E}">
        <p14:creationId xmlns:p14="http://schemas.microsoft.com/office/powerpoint/2010/main" val="29542931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for any questions from the entire 2 days.  If administrative staff are present arrange in advance for them to speak to the participants on the next steps for implementation include.</a:t>
            </a:r>
          </a:p>
        </p:txBody>
      </p:sp>
      <p:sp>
        <p:nvSpPr>
          <p:cNvPr id="4" name="Slide Number Placeholder 3"/>
          <p:cNvSpPr>
            <a:spLocks noGrp="1"/>
          </p:cNvSpPr>
          <p:nvPr>
            <p:ph type="sldNum" sz="quarter" idx="10"/>
          </p:nvPr>
        </p:nvSpPr>
        <p:spPr/>
        <p:txBody>
          <a:bodyPr/>
          <a:lstStyle/>
          <a:p>
            <a:pPr>
              <a:defRPr/>
            </a:pPr>
            <a:fld id="{1DEA32C9-4782-2F46-80F1-8ED075A9B248}" type="slidenum">
              <a:rPr lang="en-US" smtClean="0"/>
              <a:pPr>
                <a:defRPr/>
              </a:pPr>
              <a:t>59</a:t>
            </a:fld>
            <a:endParaRPr lang="en-US"/>
          </a:p>
        </p:txBody>
      </p:sp>
    </p:spTree>
    <p:extLst>
      <p:ext uri="{BB962C8B-B14F-4D97-AF65-F5344CB8AC3E}">
        <p14:creationId xmlns:p14="http://schemas.microsoft.com/office/powerpoint/2010/main" val="41213142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 your</a:t>
            </a:r>
            <a:r>
              <a:rPr lang="en-US" baseline="0" dirty="0"/>
              <a:t> workbook you will notice there are additional worksheets. </a:t>
            </a:r>
          </a:p>
          <a:p>
            <a:endParaRPr lang="en-US" baseline="0" dirty="0"/>
          </a:p>
          <a:p>
            <a:r>
              <a:rPr lang="en-US" baseline="0" dirty="0"/>
              <a:t>These include:</a:t>
            </a:r>
          </a:p>
          <a:p>
            <a:pPr marL="165261" indent="-165261">
              <a:buFont typeface="Arial"/>
              <a:buChar char="•"/>
            </a:pPr>
            <a:r>
              <a:rPr lang="en-US" dirty="0"/>
              <a:t>8 CCP cards available as a cheat sheet</a:t>
            </a:r>
          </a:p>
          <a:p>
            <a:pPr marL="165261" indent="-165261">
              <a:buFont typeface="Arial"/>
              <a:buChar char="•"/>
            </a:pPr>
            <a:r>
              <a:rPr lang="en-US" dirty="0"/>
              <a:t>The social skills worksheet</a:t>
            </a:r>
          </a:p>
          <a:p>
            <a:pPr marL="165261" indent="-165261">
              <a:buFont typeface="Arial"/>
              <a:buChar char="•"/>
            </a:pPr>
            <a:r>
              <a:rPr lang="en-US" dirty="0"/>
              <a:t>The feeling faces</a:t>
            </a:r>
          </a:p>
          <a:p>
            <a:pPr marL="165261" indent="-165261">
              <a:buFont typeface="Arial"/>
              <a:buChar char="•"/>
            </a:pPr>
            <a:r>
              <a:rPr lang="en-US" dirty="0"/>
              <a:t>The UCCI tools</a:t>
            </a:r>
          </a:p>
          <a:p>
            <a:pPr marL="165261" indent="-165261">
              <a:buFont typeface="Arial"/>
              <a:buChar char="•"/>
            </a:pPr>
            <a:endParaRPr lang="en-US" dirty="0"/>
          </a:p>
          <a:p>
            <a:pPr marL="171450" indent="-171450">
              <a:buFont typeface="Arial" panose="020B0604020202020204" pitchFamily="34" charset="0"/>
              <a:buChar char="•"/>
            </a:pPr>
            <a:r>
              <a:rPr lang="en-US" dirty="0"/>
              <a:t>These can be copied and used as often as you need to best</a:t>
            </a:r>
            <a:r>
              <a:rPr lang="en-US" baseline="0" dirty="0"/>
              <a:t> incorporate the CCPs into your daily work with persons.</a:t>
            </a:r>
            <a:endParaRPr lang="en-US" dirty="0"/>
          </a:p>
          <a:p>
            <a:r>
              <a:rPr lang="en-US" dirty="0"/>
              <a:t> </a:t>
            </a:r>
          </a:p>
        </p:txBody>
      </p:sp>
      <p:sp>
        <p:nvSpPr>
          <p:cNvPr id="2" name="Slide Number Placeholder 1"/>
          <p:cNvSpPr>
            <a:spLocks noGrp="1"/>
          </p:cNvSpPr>
          <p:nvPr>
            <p:ph type="sldNum" sz="quarter" idx="10"/>
          </p:nvPr>
        </p:nvSpPr>
        <p:spPr/>
        <p:txBody>
          <a:bodyPr/>
          <a:lstStyle/>
          <a:p>
            <a:pPr>
              <a:defRPr/>
            </a:pPr>
            <a:fld id="{1DEA32C9-4782-2F46-80F1-8ED075A9B248}" type="slidenum">
              <a:rPr lang="en-US" smtClean="0"/>
              <a:pPr>
                <a:defRPr/>
              </a:pPr>
              <a:t>60</a:t>
            </a:fld>
            <a:endParaRPr lang="en-US" dirty="0"/>
          </a:p>
        </p:txBody>
      </p:sp>
    </p:spTree>
    <p:extLst>
      <p:ext uri="{BB962C8B-B14F-4D97-AF65-F5344CB8AC3E}">
        <p14:creationId xmlns:p14="http://schemas.microsoft.com/office/powerpoint/2010/main" val="1941640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S PGothic" panose="020B0600070205080204" pitchFamily="34" charset="-128"/>
                <a:cs typeface="MS PGothic" charset="0"/>
              </a:rPr>
              <a:t>Evidence Based Decision-Making is a process for making decisions about a program, practice, or policy that is grounded in the best available research evidence and informed by experiential evidence from the field and relevant contextual evidence.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dirty="0">
              <a:solidFill>
                <a:schemeClr val="tx1"/>
              </a:solidFill>
              <a:effectLst/>
              <a:latin typeface="Arial" charset="0"/>
              <a:ea typeface="MS PGothic" panose="020B0600070205080204" pitchFamily="34" charset="-128"/>
              <a:cs typeface="MS PGothic"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dirty="0">
                <a:solidFill>
                  <a:schemeClr val="tx1"/>
                </a:solidFill>
                <a:effectLst/>
                <a:latin typeface="Arial" charset="0"/>
                <a:ea typeface="MS PGothic" panose="020B0600070205080204" pitchFamily="34" charset="-128"/>
                <a:cs typeface="MS PGothic" charset="0"/>
              </a:rPr>
              <a:t>Understanding Evidence: Evidence Based Decision-Making. (n.d.). Retrieved April 17, 2019, from https://vetoviolence.cdc.gov/</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1DEA32C9-4782-2F46-80F1-8ED075A9B248}" type="slidenum">
              <a:rPr lang="en-US" smtClean="0"/>
              <a:pPr>
                <a:defRPr/>
              </a:pPr>
              <a:t>6</a:t>
            </a:fld>
            <a:endParaRPr lang="en-US" dirty="0"/>
          </a:p>
        </p:txBody>
      </p:sp>
    </p:spTree>
    <p:extLst>
      <p:ext uri="{BB962C8B-B14F-4D97-AF65-F5344CB8AC3E}">
        <p14:creationId xmlns:p14="http://schemas.microsoft.com/office/powerpoint/2010/main" val="2594926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The Principles of Effective Intervention: How do we put</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research into practice?</a:t>
            </a:r>
          </a:p>
          <a:p>
            <a:pPr marL="171450" indent="-1714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The Principle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s of Effective Intervention are a set of instructions on how to design programs and make decisions when we are dealing with persons while they are involved in the criminal justice system.  </a:t>
            </a:r>
          </a:p>
          <a:p>
            <a:pPr marL="171450" indent="-171450" eaLnBrk="1" hangingPunct="1">
              <a:buFont typeface="Arial" panose="020B0604020202020204" pitchFamily="34" charset="0"/>
              <a:buChar char="•"/>
            </a:pPr>
            <a:endParaRPr lang="en-US" altLang="en-US" baseline="0" dirty="0">
              <a:latin typeface="Arial" panose="020B0604020202020204" pitchFamily="34" charset="0"/>
              <a:ea typeface="ＭＳ Ｐゴシック" panose="020B0600070205080204" pitchFamily="34" charset="-128"/>
              <a:cs typeface="Arial" panose="020B0604020202020204" pitchFamily="34" charset="0"/>
            </a:endParaRPr>
          </a:p>
          <a:p>
            <a:pPr marL="171450" indent="-171450" eaLnBrk="1" hangingPunct="1">
              <a:buFont typeface="Arial" panose="020B0604020202020204" pitchFamily="34" charset="0"/>
              <a:buChar char="•"/>
            </a:pP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These principles should be applied by the courts, community supervision and community based programs, institutions (prisons, jails, detention), and outpatient programs.  </a:t>
            </a:r>
          </a:p>
          <a:p>
            <a:pPr marL="171450" indent="-171450" eaLnBrk="1" hangingPunct="1">
              <a:buFont typeface="Arial" panose="020B0604020202020204" pitchFamily="34" charset="0"/>
              <a:buChar char="•"/>
            </a:pPr>
            <a:endParaRPr lang="en-US" altLang="en-US" baseline="0" dirty="0">
              <a:latin typeface="Arial" panose="020B0604020202020204" pitchFamily="34" charset="0"/>
              <a:ea typeface="ＭＳ Ｐゴシック" panose="020B0600070205080204" pitchFamily="34" charset="-128"/>
              <a:cs typeface="Arial" panose="020B0604020202020204" pitchFamily="34" charset="0"/>
            </a:endParaRPr>
          </a:p>
          <a:p>
            <a:pPr marL="171450" indent="-171450" eaLnBrk="1" hangingPunct="1">
              <a:buFont typeface="Arial" panose="020B0604020202020204" pitchFamily="34" charset="0"/>
              <a:buChar char="•"/>
            </a:pP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These principles have been shown to apply with all segments of offenders groups . . . </a:t>
            </a:r>
          </a:p>
          <a:p>
            <a:pPr eaLnBrk="1" hangingPunct="1"/>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Adults and youth</a:t>
            </a:r>
          </a:p>
          <a:p>
            <a:pPr eaLnBrk="1" hangingPunct="1"/>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Males and females</a:t>
            </a:r>
          </a:p>
          <a:p>
            <a:pPr eaLnBrk="1" hangingPunct="1"/>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Felony and misdemeanor</a:t>
            </a:r>
          </a:p>
        </p:txBody>
      </p:sp>
      <p:sp>
        <p:nvSpPr>
          <p:cNvPr id="2" name="Slide Number Placeholder 1"/>
          <p:cNvSpPr>
            <a:spLocks noGrp="1"/>
          </p:cNvSpPr>
          <p:nvPr>
            <p:ph type="sldNum" sz="quarter" idx="10"/>
          </p:nvPr>
        </p:nvSpPr>
        <p:spPr/>
        <p:txBody>
          <a:bodyPr/>
          <a:lstStyle/>
          <a:p>
            <a:fld id="{3F23E498-195A-4BC8-9AEA-DE6FDB12D378}" type="slidenum">
              <a:rPr lang="en-US" smtClean="0"/>
              <a:pPr/>
              <a:t>7</a:t>
            </a:fld>
            <a:endParaRPr lang="en-US" dirty="0"/>
          </a:p>
        </p:txBody>
      </p:sp>
    </p:spTree>
    <p:extLst>
      <p:ext uri="{BB962C8B-B14F-4D97-AF65-F5344CB8AC3E}">
        <p14:creationId xmlns:p14="http://schemas.microsoft.com/office/powerpoint/2010/main" val="1293919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3613">
              <a:defRPr sz="2400">
                <a:solidFill>
                  <a:schemeClr val="tx1"/>
                </a:solidFill>
                <a:latin typeface="Arial" charset="0"/>
                <a:ea typeface="MS PGothic" charset="0"/>
                <a:cs typeface="MS PGothic" charset="0"/>
              </a:defRPr>
            </a:lvl1pPr>
            <a:lvl2pPr marL="742950" indent="-285750" defTabSz="963613">
              <a:defRPr sz="2400">
                <a:solidFill>
                  <a:schemeClr val="tx1"/>
                </a:solidFill>
                <a:latin typeface="Arial" charset="0"/>
                <a:ea typeface="MS PGothic" charset="0"/>
                <a:cs typeface="MS PGothic" charset="0"/>
              </a:defRPr>
            </a:lvl2pPr>
            <a:lvl3pPr marL="1143000" indent="-228600" defTabSz="963613">
              <a:defRPr sz="2400">
                <a:solidFill>
                  <a:schemeClr val="tx1"/>
                </a:solidFill>
                <a:latin typeface="Arial" charset="0"/>
                <a:ea typeface="MS PGothic" charset="0"/>
                <a:cs typeface="MS PGothic" charset="0"/>
              </a:defRPr>
            </a:lvl3pPr>
            <a:lvl4pPr marL="1600200" indent="-228600" defTabSz="963613">
              <a:defRPr sz="2400">
                <a:solidFill>
                  <a:schemeClr val="tx1"/>
                </a:solidFill>
                <a:latin typeface="Arial" charset="0"/>
                <a:ea typeface="MS PGothic" charset="0"/>
                <a:cs typeface="MS PGothic" charset="0"/>
              </a:defRPr>
            </a:lvl4pPr>
            <a:lvl5pPr marL="2057400" indent="-228600" defTabSz="963613">
              <a:defRPr sz="2400">
                <a:solidFill>
                  <a:schemeClr val="tx1"/>
                </a:solidFill>
                <a:latin typeface="Arial" charset="0"/>
                <a:ea typeface="MS PGothic" charset="0"/>
                <a:cs typeface="MS PGothic" charset="0"/>
              </a:defRPr>
            </a:lvl5pPr>
            <a:lvl6pPr marL="25146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63613" rtl="0" eaLnBrk="1" fontAlgn="base" latinLnBrk="0" hangingPunct="1">
              <a:lnSpc>
                <a:spcPct val="100000"/>
              </a:lnSpc>
              <a:spcBef>
                <a:spcPct val="0"/>
              </a:spcBef>
              <a:spcAft>
                <a:spcPct val="0"/>
              </a:spcAft>
              <a:buClrTx/>
              <a:buSzTx/>
              <a:buFontTx/>
              <a:buNone/>
              <a:tabLst/>
              <a:defRPr/>
            </a:pPr>
            <a:fld id="{2EFF1380-6C23-7D49-A30E-F7B5CF5673F1}" type="slidenum">
              <a:rPr kumimoji="0" lang="en-US" sz="1300" b="0" i="0" u="none" strike="noStrike" kern="1200" cap="none" spc="0" normalizeH="0" baseline="0" noProof="0">
                <a:ln>
                  <a:noFill/>
                </a:ln>
                <a:solidFill>
                  <a:srgbClr val="000000"/>
                </a:solidFill>
                <a:effectLst/>
                <a:uLnTx/>
                <a:uFillTx/>
                <a:latin typeface="Arial" charset="0"/>
                <a:ea typeface="MS PGothic" charset="0"/>
                <a:cs typeface="Arial" charset="0"/>
              </a:rPr>
              <a:pPr marL="0" marR="0" lvl="0" indent="0" algn="r" defTabSz="963613" rtl="0" eaLnBrk="1" fontAlgn="base" latinLnBrk="0" hangingPunct="1">
                <a:lnSpc>
                  <a:spcPct val="100000"/>
                </a:lnSpc>
                <a:spcBef>
                  <a:spcPct val="0"/>
                </a:spcBef>
                <a:spcAft>
                  <a:spcPct val="0"/>
                </a:spcAft>
                <a:buClrTx/>
                <a:buSzTx/>
                <a:buFontTx/>
                <a:buNone/>
                <a:tabLst/>
                <a:defRPr/>
              </a:pPr>
              <a:t>8</a:t>
            </a:fld>
            <a:endParaRPr kumimoji="0" lang="en-US" sz="1300" b="0" i="0" u="none" strike="noStrike" kern="1200" cap="none" spc="0" normalizeH="0" baseline="0" noProof="0" dirty="0">
              <a:ln>
                <a:noFill/>
              </a:ln>
              <a:solidFill>
                <a:srgbClr val="000000"/>
              </a:solidFill>
              <a:effectLst/>
              <a:uLnTx/>
              <a:uFillTx/>
              <a:latin typeface="Arial" charset="0"/>
              <a:ea typeface="MS PGothic" charset="0"/>
              <a:cs typeface="Arial" charset="0"/>
            </a:endParaRPr>
          </a:p>
        </p:txBody>
      </p:sp>
      <p:sp>
        <p:nvSpPr>
          <p:cNvPr id="22530"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ln/>
        </p:spPr>
        <p:txBody>
          <a:bodyPr/>
          <a:lstStyle/>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aseline="0" dirty="0">
                <a:latin typeface="Arial"/>
                <a:ea typeface="ＭＳ Ｐゴシック" charset="0"/>
                <a:cs typeface="Arial"/>
              </a:rPr>
              <a:t>This slide is meant to briefly introduce each of the principles. You will go into much more detail in the upcoming slides.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Arial" charset="0"/>
              <a:ea typeface="MS PGothic" panose="020B0600070205080204" pitchFamily="34" charset="-128"/>
              <a:cs typeface="MS PGothic"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S PGothic" panose="020B0600070205080204" pitchFamily="34" charset="-128"/>
                <a:cs typeface="MS PGothic" charset="0"/>
              </a:rPr>
              <a:t>Quickly indicate the core principles of effective intervention: Risk is who we target, Need is what we target, and Responsivity is how we target the needs.  This is referred to as RNR.</a:t>
            </a:r>
          </a:p>
          <a:p>
            <a:endParaRPr lang="en-US" sz="1200" baseline="0" dirty="0">
              <a:latin typeface="Arial"/>
              <a:ea typeface="ＭＳ Ｐゴシック" charset="0"/>
              <a:cs typeface="Arial"/>
            </a:endParaRPr>
          </a:p>
          <a:p>
            <a:pPr eaLnBrk="1" hangingPunct="1">
              <a:defRPr/>
            </a:pPr>
            <a:endParaRPr lang="en-US" sz="1200" kern="1200" baseline="0" dirty="0">
              <a:solidFill>
                <a:schemeClr val="tx1"/>
              </a:solidFill>
              <a:latin typeface="Arial"/>
              <a:ea typeface="ＭＳ Ｐゴシック" charset="0"/>
              <a:cs typeface="Arial"/>
            </a:endParaRPr>
          </a:p>
        </p:txBody>
      </p:sp>
    </p:spTree>
    <p:extLst>
      <p:ext uri="{BB962C8B-B14F-4D97-AF65-F5344CB8AC3E}">
        <p14:creationId xmlns:p14="http://schemas.microsoft.com/office/powerpoint/2010/main" val="3095508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3613">
              <a:defRPr sz="2400">
                <a:solidFill>
                  <a:schemeClr val="tx1"/>
                </a:solidFill>
                <a:latin typeface="Arial" charset="0"/>
                <a:ea typeface="MS PGothic" charset="0"/>
                <a:cs typeface="MS PGothic" charset="0"/>
              </a:defRPr>
            </a:lvl1pPr>
            <a:lvl2pPr marL="742950" indent="-285750" defTabSz="963613">
              <a:defRPr sz="2400">
                <a:solidFill>
                  <a:schemeClr val="tx1"/>
                </a:solidFill>
                <a:latin typeface="Arial" charset="0"/>
                <a:ea typeface="MS PGothic" charset="0"/>
                <a:cs typeface="MS PGothic" charset="0"/>
              </a:defRPr>
            </a:lvl2pPr>
            <a:lvl3pPr marL="1143000" indent="-228600" defTabSz="963613">
              <a:defRPr sz="2400">
                <a:solidFill>
                  <a:schemeClr val="tx1"/>
                </a:solidFill>
                <a:latin typeface="Arial" charset="0"/>
                <a:ea typeface="MS PGothic" charset="0"/>
                <a:cs typeface="MS PGothic" charset="0"/>
              </a:defRPr>
            </a:lvl3pPr>
            <a:lvl4pPr marL="1600200" indent="-228600" defTabSz="963613">
              <a:defRPr sz="2400">
                <a:solidFill>
                  <a:schemeClr val="tx1"/>
                </a:solidFill>
                <a:latin typeface="Arial" charset="0"/>
                <a:ea typeface="MS PGothic" charset="0"/>
                <a:cs typeface="MS PGothic" charset="0"/>
              </a:defRPr>
            </a:lvl4pPr>
            <a:lvl5pPr marL="2057400" indent="-228600" defTabSz="963613">
              <a:defRPr sz="2400">
                <a:solidFill>
                  <a:schemeClr val="tx1"/>
                </a:solidFill>
                <a:latin typeface="Arial" charset="0"/>
                <a:ea typeface="MS PGothic" charset="0"/>
                <a:cs typeface="MS PGothic" charset="0"/>
              </a:defRPr>
            </a:lvl5pPr>
            <a:lvl6pPr marL="25146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361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63613" rtl="0" eaLnBrk="1" fontAlgn="base" latinLnBrk="0" hangingPunct="1">
              <a:lnSpc>
                <a:spcPct val="100000"/>
              </a:lnSpc>
              <a:spcBef>
                <a:spcPct val="0"/>
              </a:spcBef>
              <a:spcAft>
                <a:spcPct val="0"/>
              </a:spcAft>
              <a:buClrTx/>
              <a:buSzTx/>
              <a:buFontTx/>
              <a:buNone/>
              <a:tabLst/>
              <a:defRPr/>
            </a:pPr>
            <a:fld id="{2EFF1380-6C23-7D49-A30E-F7B5CF5673F1}" type="slidenum">
              <a:rPr kumimoji="0" lang="en-US" sz="1300" b="0" i="0" u="none" strike="noStrike" kern="1200" cap="none" spc="0" normalizeH="0" baseline="0" noProof="0">
                <a:ln>
                  <a:noFill/>
                </a:ln>
                <a:solidFill>
                  <a:srgbClr val="000000"/>
                </a:solidFill>
                <a:effectLst/>
                <a:uLnTx/>
                <a:uFillTx/>
                <a:latin typeface="Arial" charset="0"/>
                <a:ea typeface="MS PGothic" charset="0"/>
                <a:cs typeface="Arial" charset="0"/>
              </a:rPr>
              <a:pPr marL="0" marR="0" lvl="0" indent="0" algn="r" defTabSz="963613" rtl="0" eaLnBrk="1" fontAlgn="base" latinLnBrk="0" hangingPunct="1">
                <a:lnSpc>
                  <a:spcPct val="100000"/>
                </a:lnSpc>
                <a:spcBef>
                  <a:spcPct val="0"/>
                </a:spcBef>
                <a:spcAft>
                  <a:spcPct val="0"/>
                </a:spcAft>
                <a:buClrTx/>
                <a:buSzTx/>
                <a:buFontTx/>
                <a:buNone/>
                <a:tabLst/>
                <a:defRPr/>
              </a:pPr>
              <a:t>9</a:t>
            </a:fld>
            <a:endParaRPr kumimoji="0" lang="en-US" sz="1300" b="0" i="0" u="none" strike="noStrike" kern="1200" cap="none" spc="0" normalizeH="0" baseline="0" noProof="0" dirty="0">
              <a:ln>
                <a:noFill/>
              </a:ln>
              <a:solidFill>
                <a:srgbClr val="000000"/>
              </a:solidFill>
              <a:effectLst/>
              <a:uLnTx/>
              <a:uFillTx/>
              <a:latin typeface="Arial" charset="0"/>
              <a:ea typeface="MS PGothic" charset="0"/>
              <a:cs typeface="Arial" charset="0"/>
            </a:endParaRPr>
          </a:p>
        </p:txBody>
      </p:sp>
      <p:sp>
        <p:nvSpPr>
          <p:cNvPr id="22530"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ln/>
        </p:spPr>
        <p:txBody>
          <a:bodyPr/>
          <a:lstStyle/>
          <a:p>
            <a:pPr marL="171450" indent="-171450" eaLnBrk="1" hangingPunct="1">
              <a:buFont typeface="Arial" panose="020B0604020202020204" pitchFamily="34" charset="0"/>
              <a:buChar char="•"/>
              <a:defRPr/>
            </a:pPr>
            <a:r>
              <a:rPr lang="en-US" sz="1200" kern="1200" baseline="0" dirty="0">
                <a:solidFill>
                  <a:schemeClr val="tx1"/>
                </a:solidFill>
                <a:latin typeface="Arial"/>
                <a:ea typeface="ＭＳ Ｐゴシック" charset="0"/>
                <a:cs typeface="Arial"/>
              </a:rPr>
              <a:t>Introduce the risk principle</a:t>
            </a:r>
          </a:p>
        </p:txBody>
      </p:sp>
    </p:spTree>
    <p:extLst>
      <p:ext uri="{BB962C8B-B14F-4D97-AF65-F5344CB8AC3E}">
        <p14:creationId xmlns:p14="http://schemas.microsoft.com/office/powerpoint/2010/main" val="2505990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548F50-E864-CB43-BB25-AC31CF285030}" type="datetimeFigureOut">
              <a:rPr lang="en-US" smtClean="0"/>
              <a:t>10/4/2024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A387CB-3D19-3E49-8748-63C5AEC18314}" type="slidenum">
              <a:rPr lang="en-US" smtClean="0"/>
              <a:t>‹#›</a:t>
            </a:fld>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9080" y="237189"/>
            <a:ext cx="1367778" cy="363179"/>
          </a:xfrm>
          <a:prstGeom prst="rect">
            <a:avLst/>
          </a:prstGeom>
        </p:spPr>
      </p:pic>
    </p:spTree>
    <p:custDataLst>
      <p:tags r:id="rId1"/>
    </p:custDataLst>
    <p:extLst>
      <p:ext uri="{BB962C8B-B14F-4D97-AF65-F5344CB8AC3E}">
        <p14:creationId xmlns:p14="http://schemas.microsoft.com/office/powerpoint/2010/main" val="3758467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48F50-E864-CB43-BB25-AC31CF285030}" type="datetimeFigureOut">
              <a:rPr lang="en-US" smtClean="0"/>
              <a:t>10/4/2024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A387CB-3D19-3E49-8748-63C5AEC18314}" type="slidenum">
              <a:rPr lang="en-US" smtClean="0"/>
              <a:t>‹#›</a:t>
            </a:fld>
            <a:endParaRPr lang="en-US" dirty="0"/>
          </a:p>
        </p:txBody>
      </p:sp>
    </p:spTree>
    <p:custDataLst>
      <p:tags r:id="rId1"/>
    </p:custDataLst>
    <p:extLst>
      <p:ext uri="{BB962C8B-B14F-4D97-AF65-F5344CB8AC3E}">
        <p14:creationId xmlns:p14="http://schemas.microsoft.com/office/powerpoint/2010/main" val="771254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8869"/>
            <a:ext cx="2057400" cy="483729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8869"/>
            <a:ext cx="6019800" cy="483729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48F50-E864-CB43-BB25-AC31CF285030}" type="datetimeFigureOut">
              <a:rPr lang="en-US" smtClean="0"/>
              <a:t>10/4/2024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A387CB-3D19-3E49-8748-63C5AEC18314}" type="slidenum">
              <a:rPr lang="en-US" smtClean="0"/>
              <a:t>‹#›</a:t>
            </a:fld>
            <a:endParaRPr lang="en-US" dirty="0"/>
          </a:p>
        </p:txBody>
      </p:sp>
    </p:spTree>
    <p:custDataLst>
      <p:tags r:id="rId1"/>
    </p:custDataLst>
    <p:extLst>
      <p:ext uri="{BB962C8B-B14F-4D97-AF65-F5344CB8AC3E}">
        <p14:creationId xmlns:p14="http://schemas.microsoft.com/office/powerpoint/2010/main" val="3983778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315F53FA-4E0A-1E41-B45E-DF75B77C5D73}"/>
              </a:ext>
            </a:extLst>
          </p:cNvPr>
          <p:cNvSpPr>
            <a:spLocks noGrp="1"/>
          </p:cNvSpPr>
          <p:nvPr>
            <p:ph type="ctrTitle"/>
          </p:nvPr>
        </p:nvSpPr>
        <p:spPr>
          <a:xfrm>
            <a:off x="685800" y="2130425"/>
            <a:ext cx="7772400" cy="1470025"/>
          </a:xfrm>
        </p:spPr>
        <p:txBody>
          <a:bodyPr/>
          <a:lstStyle>
            <a:lvl1pPr>
              <a:defRPr>
                <a:solidFill>
                  <a:schemeClr val="tx1"/>
                </a:solidFill>
              </a:defRPr>
            </a:lvl1pPr>
          </a:lstStyle>
          <a:p>
            <a:r>
              <a:rPr lang="en-US" dirty="0"/>
              <a:t>Click to edit Master title style</a:t>
            </a:r>
          </a:p>
        </p:txBody>
      </p:sp>
      <p:sp>
        <p:nvSpPr>
          <p:cNvPr id="7" name="Subtitle 2">
            <a:extLst>
              <a:ext uri="{FF2B5EF4-FFF2-40B4-BE49-F238E27FC236}">
                <a16:creationId xmlns:a16="http://schemas.microsoft.com/office/drawing/2014/main" xmlns="" id="{B5146BA6-DCA3-A243-AA88-337C708E9E3F}"/>
              </a:ext>
            </a:extLst>
          </p:cNvPr>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93793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62F01156-57D4-B64F-8B8D-1B7D762C4A7F}"/>
              </a:ext>
            </a:extLst>
          </p:cNvPr>
          <p:cNvSpPr>
            <a:spLocks noGrp="1"/>
          </p:cNvSpPr>
          <p:nvPr>
            <p:ph type="title"/>
          </p:nvPr>
        </p:nvSpPr>
        <p:spPr>
          <a:xfrm>
            <a:off x="457200" y="1058415"/>
            <a:ext cx="8229600" cy="1143000"/>
          </a:xfrm>
        </p:spPr>
        <p:txBody>
          <a:bodyPr/>
          <a:lstStyle/>
          <a:p>
            <a:r>
              <a:rPr lang="en-US"/>
              <a:t>Click to edit Master title style</a:t>
            </a:r>
          </a:p>
        </p:txBody>
      </p:sp>
      <p:sp>
        <p:nvSpPr>
          <p:cNvPr id="6" name="Content Placeholder 2">
            <a:extLst>
              <a:ext uri="{FF2B5EF4-FFF2-40B4-BE49-F238E27FC236}">
                <a16:creationId xmlns:a16="http://schemas.microsoft.com/office/drawing/2014/main" xmlns="" id="{8BA1D3C3-22A3-4D43-A1D2-7450A6F9EEB2}"/>
              </a:ext>
            </a:extLst>
          </p:cNvPr>
          <p:cNvSpPr>
            <a:spLocks noGrp="1"/>
          </p:cNvSpPr>
          <p:nvPr>
            <p:ph idx="1"/>
          </p:nvPr>
        </p:nvSpPr>
        <p:spPr>
          <a:xfrm>
            <a:off x="457200" y="2438400"/>
            <a:ext cx="8229600" cy="3687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8465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77D50F75-29E4-D044-BA60-84055F7FCDE0}"/>
              </a:ext>
            </a:extLst>
          </p:cNvPr>
          <p:cNvSpPr>
            <a:spLocks noGrp="1"/>
          </p:cNvSpPr>
          <p:nvPr>
            <p:ph type="title"/>
          </p:nvPr>
        </p:nvSpPr>
        <p:spPr>
          <a:xfrm>
            <a:off x="722313" y="4406900"/>
            <a:ext cx="7772400" cy="1362075"/>
          </a:xfrm>
        </p:spPr>
        <p:txBody>
          <a:bodyPr anchor="t"/>
          <a:lstStyle>
            <a:lvl1pPr algn="l">
              <a:defRPr sz="4000" b="0" cap="all">
                <a:solidFill>
                  <a:schemeClr val="tx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xmlns="" id="{08B60F23-8411-2644-B3FF-4350565FFA7F}"/>
              </a:ext>
            </a:extLst>
          </p:cNvPr>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65786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DE7FC27D-1D33-6547-B0E5-13EC37C0E6F1}"/>
              </a:ext>
            </a:extLst>
          </p:cNvPr>
          <p:cNvSpPr>
            <a:spLocks noGrp="1"/>
          </p:cNvSpPr>
          <p:nvPr>
            <p:ph type="title"/>
          </p:nvPr>
        </p:nvSpPr>
        <p:spPr>
          <a:xfrm>
            <a:off x="457200" y="980037"/>
            <a:ext cx="8229600" cy="1143000"/>
          </a:xfr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xmlns="" id="{D56EF975-6936-DF4D-A5C5-2A3A03417912}"/>
              </a:ext>
            </a:extLst>
          </p:cNvPr>
          <p:cNvSpPr>
            <a:spLocks noGrp="1"/>
          </p:cNvSpPr>
          <p:nvPr>
            <p:ph sz="half" idx="1"/>
          </p:nvPr>
        </p:nvSpPr>
        <p:spPr>
          <a:xfrm>
            <a:off x="457200" y="2203269"/>
            <a:ext cx="4038600" cy="392289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xmlns="" id="{75FE9A35-7E44-254A-AB05-D14586DF53B2}"/>
              </a:ext>
            </a:extLst>
          </p:cNvPr>
          <p:cNvSpPr>
            <a:spLocks noGrp="1"/>
          </p:cNvSpPr>
          <p:nvPr>
            <p:ph sz="half" idx="2"/>
          </p:nvPr>
        </p:nvSpPr>
        <p:spPr>
          <a:xfrm>
            <a:off x="4648200" y="2203269"/>
            <a:ext cx="4038600" cy="392289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342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980BB7AD-AC85-104C-9338-75C27AA27D14}"/>
              </a:ext>
            </a:extLst>
          </p:cNvPr>
          <p:cNvSpPr>
            <a:spLocks noGrp="1"/>
          </p:cNvSpPr>
          <p:nvPr>
            <p:ph type="title"/>
          </p:nvPr>
        </p:nvSpPr>
        <p:spPr>
          <a:xfrm>
            <a:off x="457200" y="1027611"/>
            <a:ext cx="8229600" cy="1078008"/>
          </a:xfrm>
        </p:spPr>
        <p:txBody>
          <a:bodyPr/>
          <a:lstStyle>
            <a:lvl1pPr>
              <a:defRPr/>
            </a:lvl1pPr>
          </a:lstStyle>
          <a:p>
            <a:r>
              <a:rPr lang="en-US" dirty="0"/>
              <a:t>Click to edit Master title style</a:t>
            </a:r>
          </a:p>
        </p:txBody>
      </p:sp>
      <p:sp>
        <p:nvSpPr>
          <p:cNvPr id="9" name="Text Placeholder 2">
            <a:extLst>
              <a:ext uri="{FF2B5EF4-FFF2-40B4-BE49-F238E27FC236}">
                <a16:creationId xmlns:a16="http://schemas.microsoft.com/office/drawing/2014/main" xmlns="" id="{41804DE5-672C-E343-BCF0-4571F2D62C3B}"/>
              </a:ext>
            </a:extLst>
          </p:cNvPr>
          <p:cNvSpPr>
            <a:spLocks noGrp="1"/>
          </p:cNvSpPr>
          <p:nvPr>
            <p:ph type="body" idx="1"/>
          </p:nvPr>
        </p:nvSpPr>
        <p:spPr>
          <a:xfrm>
            <a:off x="457200" y="215342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xmlns="" id="{68049232-ECB0-C14F-8C0B-EA2C72E0F1FB}"/>
              </a:ext>
            </a:extLst>
          </p:cNvPr>
          <p:cNvSpPr>
            <a:spLocks noGrp="1"/>
          </p:cNvSpPr>
          <p:nvPr>
            <p:ph sz="half" idx="2"/>
          </p:nvPr>
        </p:nvSpPr>
        <p:spPr>
          <a:xfrm>
            <a:off x="457200" y="2917371"/>
            <a:ext cx="4040188" cy="32087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xmlns="" id="{9FB74026-7389-A848-B577-3D5D2DAA7659}"/>
              </a:ext>
            </a:extLst>
          </p:cNvPr>
          <p:cNvSpPr>
            <a:spLocks noGrp="1"/>
          </p:cNvSpPr>
          <p:nvPr>
            <p:ph type="body" sz="quarter" idx="3"/>
          </p:nvPr>
        </p:nvSpPr>
        <p:spPr>
          <a:xfrm>
            <a:off x="4645025" y="215342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a:extLst>
              <a:ext uri="{FF2B5EF4-FFF2-40B4-BE49-F238E27FC236}">
                <a16:creationId xmlns:a16="http://schemas.microsoft.com/office/drawing/2014/main" xmlns="" id="{4EAFF3F0-C2BF-5C47-B84E-6A5C6F4124ED}"/>
              </a:ext>
            </a:extLst>
          </p:cNvPr>
          <p:cNvSpPr>
            <a:spLocks noGrp="1"/>
          </p:cNvSpPr>
          <p:nvPr>
            <p:ph sz="quarter" idx="4"/>
          </p:nvPr>
        </p:nvSpPr>
        <p:spPr>
          <a:xfrm>
            <a:off x="4645025" y="2917371"/>
            <a:ext cx="4041775" cy="32087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7999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20B18A5E-6892-B34B-AB83-35944E981B2E}"/>
              </a:ext>
            </a:extLst>
          </p:cNvPr>
          <p:cNvSpPr>
            <a:spLocks noGrp="1"/>
          </p:cNvSpPr>
          <p:nvPr>
            <p:ph type="title"/>
          </p:nvPr>
        </p:nvSpPr>
        <p:spPr>
          <a:xfrm>
            <a:off x="457200" y="1223874"/>
            <a:ext cx="8229600" cy="1143000"/>
          </a:xfrm>
        </p:spPr>
        <p:txBody>
          <a:bodyPr/>
          <a:lstStyle/>
          <a:p>
            <a:r>
              <a:rPr lang="en-US"/>
              <a:t>Click to edit Master title style</a:t>
            </a:r>
          </a:p>
        </p:txBody>
      </p:sp>
    </p:spTree>
    <p:extLst>
      <p:ext uri="{BB962C8B-B14F-4D97-AF65-F5344CB8AC3E}">
        <p14:creationId xmlns:p14="http://schemas.microsoft.com/office/powerpoint/2010/main" val="2552194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51F69B60-1DDE-5042-8C8A-A64875B249C7}"/>
              </a:ext>
            </a:extLst>
          </p:cNvPr>
          <p:cNvSpPr>
            <a:spLocks noGrp="1"/>
          </p:cNvSpPr>
          <p:nvPr>
            <p:ph type="title"/>
          </p:nvPr>
        </p:nvSpPr>
        <p:spPr>
          <a:xfrm>
            <a:off x="457200" y="1492285"/>
            <a:ext cx="3008313" cy="982254"/>
          </a:xfrm>
        </p:spPr>
        <p:txBody>
          <a:bodyPr anchor="b"/>
          <a:lstStyle>
            <a:lvl1pPr algn="l">
              <a:defRPr sz="2000" b="1"/>
            </a:lvl1pPr>
          </a:lstStyle>
          <a:p>
            <a:r>
              <a:rPr lang="en-US" dirty="0"/>
              <a:t>Click to edit Master title style</a:t>
            </a:r>
          </a:p>
        </p:txBody>
      </p:sp>
      <p:sp>
        <p:nvSpPr>
          <p:cNvPr id="7" name="Content Placeholder 2">
            <a:extLst>
              <a:ext uri="{FF2B5EF4-FFF2-40B4-BE49-F238E27FC236}">
                <a16:creationId xmlns:a16="http://schemas.microsoft.com/office/drawing/2014/main" xmlns="" id="{5223EA20-DF57-0443-A3CD-9F2FA546274B}"/>
              </a:ext>
            </a:extLst>
          </p:cNvPr>
          <p:cNvSpPr>
            <a:spLocks noGrp="1"/>
          </p:cNvSpPr>
          <p:nvPr>
            <p:ph idx="1"/>
          </p:nvPr>
        </p:nvSpPr>
        <p:spPr>
          <a:xfrm>
            <a:off x="3575050" y="1492285"/>
            <a:ext cx="5111750" cy="46338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a:extLst>
              <a:ext uri="{FF2B5EF4-FFF2-40B4-BE49-F238E27FC236}">
                <a16:creationId xmlns:a16="http://schemas.microsoft.com/office/drawing/2014/main" xmlns="" id="{3105E563-08F2-524A-8FA8-7163A0BF5696}"/>
              </a:ext>
            </a:extLst>
          </p:cNvPr>
          <p:cNvSpPr>
            <a:spLocks noGrp="1"/>
          </p:cNvSpPr>
          <p:nvPr>
            <p:ph type="body" sz="half" idx="2"/>
          </p:nvPr>
        </p:nvSpPr>
        <p:spPr>
          <a:xfrm>
            <a:off x="457200" y="2560320"/>
            <a:ext cx="3008313" cy="356584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11980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DC9D5512-9E8F-964D-847E-86C7CBBB411B}"/>
              </a:ext>
            </a:extLst>
          </p:cNvPr>
          <p:cNvSpPr>
            <a:spLocks noGrp="1"/>
          </p:cNvSpPr>
          <p:nvPr>
            <p:ph type="title"/>
          </p:nvPr>
        </p:nvSpPr>
        <p:spPr>
          <a:xfrm>
            <a:off x="1792288" y="4939934"/>
            <a:ext cx="5486400" cy="566738"/>
          </a:xfrm>
        </p:spPr>
        <p:txBody>
          <a:bodyPr anchor="b"/>
          <a:lstStyle>
            <a:lvl1pPr algn="l">
              <a:defRPr sz="2000" b="1"/>
            </a:lvl1pPr>
          </a:lstStyle>
          <a:p>
            <a:r>
              <a:rPr lang="en-US" dirty="0"/>
              <a:t>Click to edit Master title style</a:t>
            </a:r>
          </a:p>
        </p:txBody>
      </p:sp>
      <p:sp>
        <p:nvSpPr>
          <p:cNvPr id="7" name="Picture Placeholder 2">
            <a:extLst>
              <a:ext uri="{FF2B5EF4-FFF2-40B4-BE49-F238E27FC236}">
                <a16:creationId xmlns:a16="http://schemas.microsoft.com/office/drawing/2014/main" xmlns="" id="{085FA1A8-2B77-3A4B-B3B9-14D533A13EA1}"/>
              </a:ext>
            </a:extLst>
          </p:cNvPr>
          <p:cNvSpPr>
            <a:spLocks noGrp="1"/>
          </p:cNvSpPr>
          <p:nvPr>
            <p:ph type="pic" idx="1"/>
          </p:nvPr>
        </p:nvSpPr>
        <p:spPr>
          <a:xfrm>
            <a:off x="1792288" y="1105989"/>
            <a:ext cx="5486400" cy="36215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Placeholder 3">
            <a:extLst>
              <a:ext uri="{FF2B5EF4-FFF2-40B4-BE49-F238E27FC236}">
                <a16:creationId xmlns:a16="http://schemas.microsoft.com/office/drawing/2014/main" xmlns="" id="{E4B15E9B-FB58-3546-86CC-98E03B50A144}"/>
              </a:ext>
            </a:extLst>
          </p:cNvPr>
          <p:cNvSpPr>
            <a:spLocks noGrp="1"/>
          </p:cNvSpPr>
          <p:nvPr>
            <p:ph type="body" sz="half" idx="2"/>
          </p:nvPr>
        </p:nvSpPr>
        <p:spPr>
          <a:xfrm>
            <a:off x="1792288" y="5582194"/>
            <a:ext cx="5486400" cy="59000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2468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B548F50-E864-CB43-BB25-AC31CF285030}" type="datetimeFigureOut">
              <a:rPr lang="en-US" smtClean="0"/>
              <a:t>10/4/2024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A387CB-3D19-3E49-8748-63C5AEC18314}" type="slidenum">
              <a:rPr lang="en-US" smtClean="0"/>
              <a:t>‹#›</a:t>
            </a:fld>
            <a:endParaRPr lang="en-US" dirty="0"/>
          </a:p>
        </p:txBody>
      </p:sp>
    </p:spTree>
    <p:custDataLst>
      <p:tags r:id="rId1"/>
    </p:custDataLst>
    <p:extLst>
      <p:ext uri="{BB962C8B-B14F-4D97-AF65-F5344CB8AC3E}">
        <p14:creationId xmlns:p14="http://schemas.microsoft.com/office/powerpoint/2010/main" val="4106217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D29A1AA-9D5F-1242-8A68-F3ABE175E1D4}"/>
              </a:ext>
            </a:extLst>
          </p:cNvPr>
          <p:cNvSpPr>
            <a:spLocks noGrp="1"/>
          </p:cNvSpPr>
          <p:nvPr>
            <p:ph type="title"/>
          </p:nvPr>
        </p:nvSpPr>
        <p:spPr>
          <a:xfrm>
            <a:off x="457200" y="988740"/>
            <a:ext cx="8229600" cy="1143000"/>
          </a:xfrm>
        </p:spPr>
        <p:txBody>
          <a:bodyPr/>
          <a:lstStyle/>
          <a:p>
            <a:r>
              <a:rPr lang="en-US"/>
              <a:t>Click to edit Master title style</a:t>
            </a:r>
          </a:p>
        </p:txBody>
      </p:sp>
      <p:sp>
        <p:nvSpPr>
          <p:cNvPr id="8" name="Vertical Text Placeholder 2">
            <a:extLst>
              <a:ext uri="{FF2B5EF4-FFF2-40B4-BE49-F238E27FC236}">
                <a16:creationId xmlns:a16="http://schemas.microsoft.com/office/drawing/2014/main" xmlns="" id="{2972D0DF-EA12-BC4E-A597-52286F17A3FC}"/>
              </a:ext>
            </a:extLst>
          </p:cNvPr>
          <p:cNvSpPr>
            <a:spLocks noGrp="1"/>
          </p:cNvSpPr>
          <p:nvPr>
            <p:ph type="body" orient="vert" idx="1"/>
          </p:nvPr>
        </p:nvSpPr>
        <p:spPr>
          <a:xfrm>
            <a:off x="457200" y="2246811"/>
            <a:ext cx="8229600" cy="387935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9175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7" name="Vertical Title 1">
            <a:extLst>
              <a:ext uri="{FF2B5EF4-FFF2-40B4-BE49-F238E27FC236}">
                <a16:creationId xmlns:a16="http://schemas.microsoft.com/office/drawing/2014/main" xmlns="" id="{F8B8C18A-43D5-5F46-AFD3-40E618C25737}"/>
              </a:ext>
            </a:extLst>
          </p:cNvPr>
          <p:cNvSpPr>
            <a:spLocks noGrp="1"/>
          </p:cNvSpPr>
          <p:nvPr>
            <p:ph type="title" orient="vert"/>
          </p:nvPr>
        </p:nvSpPr>
        <p:spPr>
          <a:xfrm>
            <a:off x="6629400" y="1297577"/>
            <a:ext cx="2057400" cy="4828586"/>
          </a:xfrm>
        </p:spPr>
        <p:txBody>
          <a:bodyPr vert="eaVert"/>
          <a:lstStyle/>
          <a:p>
            <a:r>
              <a:rPr lang="en-US"/>
              <a:t>Click to edit Master title style</a:t>
            </a:r>
          </a:p>
        </p:txBody>
      </p:sp>
      <p:sp>
        <p:nvSpPr>
          <p:cNvPr id="8" name="Vertical Text Placeholder 2">
            <a:extLst>
              <a:ext uri="{FF2B5EF4-FFF2-40B4-BE49-F238E27FC236}">
                <a16:creationId xmlns:a16="http://schemas.microsoft.com/office/drawing/2014/main" xmlns="" id="{C81C13A6-E294-F34F-AFD6-DAE501E479D2}"/>
              </a:ext>
            </a:extLst>
          </p:cNvPr>
          <p:cNvSpPr>
            <a:spLocks noGrp="1"/>
          </p:cNvSpPr>
          <p:nvPr>
            <p:ph type="body" orient="vert" idx="1"/>
          </p:nvPr>
        </p:nvSpPr>
        <p:spPr>
          <a:xfrm>
            <a:off x="457200" y="1297577"/>
            <a:ext cx="6019800" cy="48285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3495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548F50-E864-CB43-BB25-AC31CF285030}" type="datetimeFigureOut">
              <a:rPr lang="en-US" smtClean="0"/>
              <a:t>10/4/2024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A387CB-3D19-3E49-8748-63C5AEC18314}" type="slidenum">
              <a:rPr lang="en-US" smtClean="0"/>
              <a:t>‹#›</a:t>
            </a:fld>
            <a:endParaRPr lang="en-US" dirty="0"/>
          </a:p>
        </p:txBody>
      </p:sp>
    </p:spTree>
    <p:custDataLst>
      <p:tags r:id="rId1"/>
    </p:custDataLst>
    <p:extLst>
      <p:ext uri="{BB962C8B-B14F-4D97-AF65-F5344CB8AC3E}">
        <p14:creationId xmlns:p14="http://schemas.microsoft.com/office/powerpoint/2010/main" val="4142617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490651"/>
            <a:ext cx="4038600" cy="3635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490651"/>
            <a:ext cx="4038600" cy="3635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548F50-E864-CB43-BB25-AC31CF285030}" type="datetimeFigureOut">
              <a:rPr lang="en-US" smtClean="0"/>
              <a:t>10/4/2024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A387CB-3D19-3E49-8748-63C5AEC18314}" type="slidenum">
              <a:rPr lang="en-US" smtClean="0"/>
              <a:t>‹#›</a:t>
            </a:fld>
            <a:endParaRPr lang="en-US" dirty="0"/>
          </a:p>
        </p:txBody>
      </p:sp>
    </p:spTree>
    <p:custDataLst>
      <p:tags r:id="rId1"/>
    </p:custDataLst>
    <p:extLst>
      <p:ext uri="{BB962C8B-B14F-4D97-AF65-F5344CB8AC3E}">
        <p14:creationId xmlns:p14="http://schemas.microsoft.com/office/powerpoint/2010/main" val="2431508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39677"/>
            <a:ext cx="8229600" cy="71104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204892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791287"/>
            <a:ext cx="4040188" cy="34480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2048931"/>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791287"/>
            <a:ext cx="4041775" cy="333487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548F50-E864-CB43-BB25-AC31CF285030}" type="datetimeFigureOut">
              <a:rPr lang="en-US" smtClean="0"/>
              <a:t>10/4/2024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1A387CB-3D19-3E49-8748-63C5AEC18314}" type="slidenum">
              <a:rPr lang="en-US" smtClean="0"/>
              <a:t>‹#›</a:t>
            </a:fld>
            <a:endParaRPr lang="en-US" dirty="0"/>
          </a:p>
        </p:txBody>
      </p:sp>
    </p:spTree>
    <p:custDataLst>
      <p:tags r:id="rId1"/>
    </p:custDataLst>
    <p:extLst>
      <p:ext uri="{BB962C8B-B14F-4D97-AF65-F5344CB8AC3E}">
        <p14:creationId xmlns:p14="http://schemas.microsoft.com/office/powerpoint/2010/main" val="3125855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548F50-E864-CB43-BB25-AC31CF285030}" type="datetimeFigureOut">
              <a:rPr lang="en-US" smtClean="0"/>
              <a:t>10/4/2024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1A387CB-3D19-3E49-8748-63C5AEC18314}" type="slidenum">
              <a:rPr lang="en-US" smtClean="0"/>
              <a:t>‹#›</a:t>
            </a:fld>
            <a:endParaRPr lang="en-US" dirty="0"/>
          </a:p>
        </p:txBody>
      </p:sp>
    </p:spTree>
    <p:custDataLst>
      <p:tags r:id="rId1"/>
    </p:custDataLst>
    <p:extLst>
      <p:ext uri="{BB962C8B-B14F-4D97-AF65-F5344CB8AC3E}">
        <p14:creationId xmlns:p14="http://schemas.microsoft.com/office/powerpoint/2010/main" val="997254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48F50-E864-CB43-BB25-AC31CF285030}" type="datetimeFigureOut">
              <a:rPr lang="en-US" smtClean="0"/>
              <a:t>10/4/2024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1A387CB-3D19-3E49-8748-63C5AEC18314}" type="slidenum">
              <a:rPr lang="en-US" smtClean="0"/>
              <a:t>‹#›</a:t>
            </a:fld>
            <a:endParaRPr lang="en-US" dirty="0"/>
          </a:p>
        </p:txBody>
      </p:sp>
    </p:spTree>
    <p:extLst>
      <p:ext uri="{BB962C8B-B14F-4D97-AF65-F5344CB8AC3E}">
        <p14:creationId xmlns:p14="http://schemas.microsoft.com/office/powerpoint/2010/main" val="1436766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45325"/>
            <a:ext cx="3008313" cy="74712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124891"/>
            <a:ext cx="5111750" cy="38183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124891"/>
            <a:ext cx="3008313" cy="40012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B548F50-E864-CB43-BB25-AC31CF285030}" type="datetimeFigureOut">
              <a:rPr lang="en-US" smtClean="0"/>
              <a:t>10/4/2024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A387CB-3D19-3E49-8748-63C5AEC18314}" type="slidenum">
              <a:rPr lang="en-US" smtClean="0"/>
              <a:t>‹#›</a:t>
            </a:fld>
            <a:endParaRPr lang="en-US" dirty="0"/>
          </a:p>
        </p:txBody>
      </p:sp>
    </p:spTree>
    <p:custDataLst>
      <p:tags r:id="rId1"/>
    </p:custDataLst>
    <p:extLst>
      <p:ext uri="{BB962C8B-B14F-4D97-AF65-F5344CB8AC3E}">
        <p14:creationId xmlns:p14="http://schemas.microsoft.com/office/powerpoint/2010/main" val="3844088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22525"/>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1219199"/>
            <a:ext cx="5486400" cy="35867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564776"/>
            <a:ext cx="5486400" cy="60742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B548F50-E864-CB43-BB25-AC31CF285030}" type="datetimeFigureOut">
              <a:rPr lang="en-US" smtClean="0"/>
              <a:t>10/4/2024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A387CB-3D19-3E49-8748-63C5AEC18314}" type="slidenum">
              <a:rPr lang="en-US" smtClean="0"/>
              <a:t>‹#›</a:t>
            </a:fld>
            <a:endParaRPr lang="en-US" dirty="0"/>
          </a:p>
        </p:txBody>
      </p:sp>
    </p:spTree>
    <p:custDataLst>
      <p:tags r:id="rId1"/>
    </p:custDataLst>
    <p:extLst>
      <p:ext uri="{BB962C8B-B14F-4D97-AF65-F5344CB8AC3E}">
        <p14:creationId xmlns:p14="http://schemas.microsoft.com/office/powerpoint/2010/main" val="3085710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3967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2629989"/>
            <a:ext cx="8229600" cy="34961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48F50-E864-CB43-BB25-AC31CF285030}" type="datetimeFigureOut">
              <a:rPr lang="en-US" smtClean="0"/>
              <a:t>10/4/2024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A387CB-3D19-3E49-8748-63C5AEC18314}" type="slidenum">
              <a:rPr lang="en-US" smtClean="0"/>
              <a:t>‹#›</a:t>
            </a:fld>
            <a:endParaRPr lang="en-US" dirty="0"/>
          </a:p>
        </p:txBody>
      </p:sp>
      <p:pic>
        <p:nvPicPr>
          <p:cNvPr id="7" name="Picture 6" descr="banners_epics.jpg"/>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0" y="0"/>
            <a:ext cx="9144000" cy="1098352"/>
          </a:xfrm>
          <a:prstGeom prst="rect">
            <a:avLst/>
          </a:prstGeom>
        </p:spPr>
      </p:pic>
      <p:sp>
        <p:nvSpPr>
          <p:cNvPr id="8" name="TextBox 7"/>
          <p:cNvSpPr txBox="1"/>
          <p:nvPr/>
        </p:nvSpPr>
        <p:spPr>
          <a:xfrm>
            <a:off x="787400" y="6356590"/>
            <a:ext cx="7734300" cy="246221"/>
          </a:xfrm>
          <a:prstGeom prst="rect">
            <a:avLst/>
          </a:prstGeom>
          <a:noFill/>
        </p:spPr>
        <p:txBody>
          <a:bodyPr wrap="square" rtlCol="0" anchor="ctr">
            <a:spAutoFit/>
          </a:bodyPr>
          <a:lstStyle/>
          <a:p>
            <a:pPr algn="ctr"/>
            <a:r>
              <a:rPr lang="en-US" sz="1000" b="0" i="0" dirty="0">
                <a:solidFill>
                  <a:schemeClr val="bg1">
                    <a:lumMod val="50000"/>
                  </a:schemeClr>
                </a:solidFill>
                <a:latin typeface="Open Sans Regular" panose="020B0606030504020204" pitchFamily="34" charset="0"/>
                <a:cs typeface="Open Sans Regular" panose="020B0606030504020204" pitchFamily="34" charset="0"/>
              </a:rPr>
              <a:t>©2019 University of Cincinnati Corrections Institute, Ohio. All Rights reserved.</a:t>
            </a:r>
          </a:p>
        </p:txBody>
      </p:sp>
      <p:sp>
        <p:nvSpPr>
          <p:cNvPr id="10" name="TextBox 9"/>
          <p:cNvSpPr txBox="1"/>
          <p:nvPr/>
        </p:nvSpPr>
        <p:spPr>
          <a:xfrm>
            <a:off x="1744010" y="105785"/>
            <a:ext cx="2692399" cy="681616"/>
          </a:xfrm>
          <a:prstGeom prst="rect">
            <a:avLst/>
          </a:prstGeom>
          <a:noFill/>
        </p:spPr>
        <p:txBody>
          <a:bodyPr wrap="square" lIns="0" tIns="0" rIns="0" bIns="0" rtlCol="0" anchor="t" anchorCtr="0">
            <a:noAutofit/>
          </a:bodyPr>
          <a:lstStyle/>
          <a:p>
            <a:r>
              <a:rPr lang="en-US" sz="3900" b="1" dirty="0">
                <a:solidFill>
                  <a:srgbClr val="00A085"/>
                </a:solidFill>
                <a:latin typeface="Century Gothic" panose="020B0502020202020204" pitchFamily="34" charset="0"/>
                <a:cs typeface="Avant Garde"/>
              </a:rPr>
              <a:t>CCP</a:t>
            </a:r>
          </a:p>
        </p:txBody>
      </p:sp>
      <p:pic>
        <p:nvPicPr>
          <p:cNvPr id="11" name="Picture 10"/>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319080" y="237189"/>
            <a:ext cx="1367778" cy="363179"/>
          </a:xfrm>
          <a:prstGeom prst="rect">
            <a:avLst/>
          </a:prstGeom>
        </p:spPr>
      </p:pic>
      <p:sp>
        <p:nvSpPr>
          <p:cNvPr id="9" name="Rectangle 8"/>
          <p:cNvSpPr/>
          <p:nvPr userDrawn="1"/>
        </p:nvSpPr>
        <p:spPr>
          <a:xfrm>
            <a:off x="228600" y="648256"/>
            <a:ext cx="3284874" cy="338554"/>
          </a:xfrm>
          <a:prstGeom prst="rect">
            <a:avLst/>
          </a:prstGeom>
        </p:spPr>
        <p:txBody>
          <a:bodyPr wrap="none">
            <a:spAutoFit/>
          </a:bodyPr>
          <a:lstStyle/>
          <a:p>
            <a:r>
              <a:rPr lang="en-US" sz="1600" b="1" kern="0" spc="100" dirty="0">
                <a:solidFill>
                  <a:srgbClr val="92D5D7"/>
                </a:solidFill>
                <a:latin typeface="Century Gothic" panose="020B0502020202020204" pitchFamily="34" charset="0"/>
                <a:cs typeface="Avant Garde"/>
              </a:rPr>
              <a:t>Core Correctional Practice</a:t>
            </a:r>
          </a:p>
        </p:txBody>
      </p:sp>
    </p:spTree>
    <p:custDataLst>
      <p:tags r:id="rId23"/>
    </p:custDataLst>
    <p:extLst>
      <p:ext uri="{BB962C8B-B14F-4D97-AF65-F5344CB8AC3E}">
        <p14:creationId xmlns:p14="http://schemas.microsoft.com/office/powerpoint/2010/main" val="3607965305"/>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24" r:id="rId12"/>
    <p:sldLayoutId id="2147484225" r:id="rId13"/>
    <p:sldLayoutId id="2147484226" r:id="rId14"/>
    <p:sldLayoutId id="2147484227" r:id="rId15"/>
    <p:sldLayoutId id="2147484228" r:id="rId16"/>
    <p:sldLayoutId id="2147484229" r:id="rId17"/>
    <p:sldLayoutId id="2147484231" r:id="rId18"/>
    <p:sldLayoutId id="2147484232" r:id="rId19"/>
    <p:sldLayoutId id="2147484233" r:id="rId20"/>
    <p:sldLayoutId id="2147484234" r:id="rId21"/>
  </p:sldLayoutIdLst>
  <p:hf sldNum="0" hdr="0" dt="0"/>
  <p:txStyles>
    <p:titleStyle>
      <a:lvl1pPr algn="ctr" defTabSz="457200" rtl="0" eaLnBrk="1" latinLnBrk="0" hangingPunct="1">
        <a:spcBef>
          <a:spcPct val="0"/>
        </a:spcBef>
        <a:buNone/>
        <a:defRPr sz="4400" kern="1200">
          <a:solidFill>
            <a:srgbClr val="00A085"/>
          </a:solidFill>
          <a:latin typeface="Century Gothic" panose="020B0502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25.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4.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7.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9.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hyperlink" Target="https://unsplash.com/?utm_source=unsplash&amp;utm_medium=referral&amp;utm_content=creditCopyText" TargetMode="Externa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hyperlink" Target="https://unsplash.com/photos/v_CxSroHKWg?utm_source=unsplash&amp;utm_medium=referral&amp;utm_content=creditCopyText" TargetMode="External"/><Relationship Id="rId5" Type="http://schemas.microsoft.com/office/2007/relationships/hdphoto" Target="../media/hdphoto1.wdp"/><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5.xml"/><Relationship Id="rId5" Type="http://schemas.microsoft.com/office/2007/relationships/hdphoto" Target="../media/hdphoto1.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hyperlink" Target="https://unsplash.com/search/photos/toolbox?utm_source=unsplash&amp;utm_medium=referral&amp;utm_content=creditCopyText" TargetMode="External"/><Relationship Id="rId5" Type="http://schemas.openxmlformats.org/officeDocument/2006/relationships/hyperlink" Target="https://unsplash.com/photos/v7WyjiyXNr4?utm_source=unsplash&amp;utm_medium=referral&amp;utm_content=creditCopyText" TargetMode="External"/><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hyperlink" Target="https://unsplash.com/search/photos/toolbox?utm_source=unsplash&amp;utm_medium=referral&amp;utm_content=creditCopyText" TargetMode="External"/><Relationship Id="rId5" Type="http://schemas.openxmlformats.org/officeDocument/2006/relationships/hyperlink" Target="https://unsplash.com/photos/v7WyjiyXNr4?utm_source=unsplash&amp;utm_medium=referral&amp;utm_content=creditCopyText" TargetMode="External"/><Relationship Id="rId4" Type="http://schemas.openxmlformats.org/officeDocument/2006/relationships/image" Target="../media/image21.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hyperlink" Target="https://pixabay.com/?utm_source=link-attribution&amp;utm_medium=referral&amp;utm_campaign=image&amp;utm_content=303145" TargetMode="External"/><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hyperlink" Target="https://pixabay.com/users/Clker-Free-Vector-Images-3736/?utm_source=link-attribution&amp;utm_medium=referral&amp;utm_campaign=image&amp;utm_content=303145" TargetMode="External"/><Relationship Id="rId5" Type="http://schemas.openxmlformats.org/officeDocument/2006/relationships/image" Target="../media/image23.sv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7.png"/><Relationship Id="rId3" Type="http://schemas.openxmlformats.org/officeDocument/2006/relationships/notesSlide" Target="../notesSlides/notesSlide38.xml"/><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slideLayout" Target="../slideLayouts/slideLayout7.xml"/><Relationship Id="rId16" Type="http://schemas.openxmlformats.org/officeDocument/2006/relationships/image" Target="../media/image33.svg"/><Relationship Id="rId1" Type="http://schemas.openxmlformats.org/officeDocument/2006/relationships/tags" Target="../tags/tag50.xml"/><Relationship Id="rId6" Type="http://schemas.openxmlformats.org/officeDocument/2006/relationships/image" Target="../media/image23.sv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image" Target="../media/image27.svg"/><Relationship Id="rId4" Type="http://schemas.openxmlformats.org/officeDocument/2006/relationships/hyperlink" Target="https://pixabay.com/?utm_source=link-attribution&amp;utm_medium=referral&amp;utm_campaign=image&amp;utm_content=303145" TargetMode="External"/><Relationship Id="rId9" Type="http://schemas.openxmlformats.org/officeDocument/2006/relationships/image" Target="../media/image25.png"/><Relationship Id="rId14" Type="http://schemas.openxmlformats.org/officeDocument/2006/relationships/image" Target="../media/image31.sv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30.jpeg"/><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hyperlink" Target="https://unsplash.com/search/photos/sign?utm_source=unsplash&amp;utm_medium=referral&amp;utm_content=creditCopyText" TargetMode="External"/><Relationship Id="rId5" Type="http://schemas.openxmlformats.org/officeDocument/2006/relationships/hyperlink" Target="https://unsplash.com/photos/dJycgkec2p0?utm_source=unsplash&amp;utm_medium=referral&amp;utm_content=creditCopyText" TargetMode="Externa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chart" Target="../charts/char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chart" Target="../charts/char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44.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hyperlink" Target="https://pixabay.com/?utm_source=link-attribution&amp;utm_medium=referral&amp;utm_campaign=image&amp;utm_content=303145" TargetMode="External"/><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hyperlink" Target="https://pixabay.com/users/Clker-Free-Vector-Images-3736/?utm_source=link-attribution&amp;utm_medium=referral&amp;utm_campaign=image&amp;utm_content=303145" TargetMode="External"/><Relationship Id="rId5" Type="http://schemas.openxmlformats.org/officeDocument/2006/relationships/image" Target="../media/image23.svg"/><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hyperlink" Target="https://pixabay.com/?utm_source=link-attribution&amp;utm_medium=referral&amp;utm_campaign=image&amp;utm_content=303145" TargetMode="Externa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hyperlink" Target="https://pixabay.com/users/Clker-Free-Vector-Images-3736/?utm_source=link-attribution&amp;utm_medium=referral&amp;utm_campaign=image&amp;utm_content=303145" TargetMode="External"/><Relationship Id="rId5" Type="http://schemas.openxmlformats.org/officeDocument/2006/relationships/image" Target="../media/image23.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hyperlink" Target="https://pixabay.com/?utm_source=link-attribution&amp;utm_medium=referral&amp;utm_campaign=image&amp;utm_content=303145" TargetMode="Externa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hyperlink" Target="https://pixabay.com/users/Clker-Free-Vector-Images-3736/?utm_source=link-attribution&amp;utm_medium=referral&amp;utm_campaign=image&amp;utm_content=303145" TargetMode="External"/><Relationship Id="rId5" Type="http://schemas.openxmlformats.org/officeDocument/2006/relationships/image" Target="../media/image23.sv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hyperlink" Target="https://pixabay.com/?utm_source=link-attribution&amp;utm_medium=referral&amp;utm_campaign=image&amp;utm_content=303145" TargetMode="External"/><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hyperlink" Target="https://pixabay.com/users/Clker-Free-Vector-Images-3736/?utm_source=link-attribution&amp;utm_medium=referral&amp;utm_campaign=image&amp;utm_content=303145" TargetMode="External"/><Relationship Id="rId5" Type="http://schemas.openxmlformats.org/officeDocument/2006/relationships/image" Target="../media/image23.sv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hyperlink" Target="https://pixabay.com/?utm_source=link-attribution&amp;utm_medium=referral&amp;utm_campaign=image&amp;utm_content=303145" TargetMode="External"/><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hyperlink" Target="https://pixabay.com/users/Clker-Free-Vector-Images-3736/?utm_source=link-attribution&amp;utm_medium=referral&amp;utm_campaign=image&amp;utm_content=303145" TargetMode="External"/><Relationship Id="rId5" Type="http://schemas.openxmlformats.org/officeDocument/2006/relationships/image" Target="../media/image23.svg"/><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hyperlink" Target="https://pixabay.com/?utm_source=link-attribution&amp;utm_medium=referral&amp;utm_campaign=image&amp;utm_content=303145" TargetMode="Externa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hyperlink" Target="https://pixabay.com/users/Clker-Free-Vector-Images-3736/?utm_source=link-attribution&amp;utm_medium=referral&amp;utm_campaign=image&amp;utm_content=303145" TargetMode="External"/><Relationship Id="rId5" Type="http://schemas.openxmlformats.org/officeDocument/2006/relationships/image" Target="../media/image23.svg"/><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hyperlink" Target="https://pixabay.com/?utm_source=link-attribution&amp;utm_medium=referral&amp;utm_campaign=image&amp;utm_content=303145" TargetMode="External"/><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hyperlink" Target="https://pixabay.com/users/Clker-Free-Vector-Images-3736/?utm_source=link-attribution&amp;utm_medium=referral&amp;utm_campaign=image&amp;utm_content=303145" TargetMode="External"/><Relationship Id="rId5" Type="http://schemas.openxmlformats.org/officeDocument/2006/relationships/image" Target="../media/image23.svg"/><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hyperlink" Target="http://youtu.be/oi5JvU074Tw" TargetMode="External"/><Relationship Id="rId5" Type="http://schemas.openxmlformats.org/officeDocument/2006/relationships/hyperlink" Target="http://youtu.be/ztJBaF3qbyk" TargetMode="External"/><Relationship Id="rId4" Type="http://schemas.openxmlformats.org/officeDocument/2006/relationships/image" Target="../media/image33.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23.svg"/><Relationship Id="rId2" Type="http://schemas.openxmlformats.org/officeDocument/2006/relationships/slideLayout" Target="../slideLayouts/slideLayout7.xml"/><Relationship Id="rId1" Type="http://schemas.openxmlformats.org/officeDocument/2006/relationships/tags" Target="../tags/tag65.xml"/><Relationship Id="rId6" Type="http://schemas.openxmlformats.org/officeDocument/2006/relationships/image" Target="../media/image22.png"/><Relationship Id="rId5" Type="http://schemas.openxmlformats.org/officeDocument/2006/relationships/hyperlink" Target="https://pixabay.com/?utm_source=link-attribution&amp;utm_medium=referral&amp;utm_campaign=image&amp;utm_content=303145" TargetMode="External"/><Relationship Id="rId4" Type="http://schemas.openxmlformats.org/officeDocument/2006/relationships/hyperlink" Target="https://pixabay.com/users/Clker-Free-Vector-Images-3736/?utm_source=link-attribution&amp;utm_medium=referral&amp;utm_campaign=image&amp;utm_content=303145"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68.xml"/><Relationship Id="rId6" Type="http://schemas.openxmlformats.org/officeDocument/2006/relationships/hyperlink" Target="https://unsplash.com/search/photos/question?utm_source=unsplash&amp;utm_medium=referral&amp;utm_content=creditCopyText" TargetMode="External"/><Relationship Id="rId5" Type="http://schemas.openxmlformats.org/officeDocument/2006/relationships/hyperlink" Target="https://unsplash.com/photos/oYlvf3pdBw0?utm_source=unsplash&amp;utm_medium=referral&amp;utm_content=creditCopyText" TargetMode="External"/><Relationship Id="rId4" Type="http://schemas.openxmlformats.org/officeDocument/2006/relationships/image" Target="../media/image34.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hyperlink" Target="mailto:damatocj@ucmail.uc.edu" TargetMode="External"/><Relationship Id="rId5" Type="http://schemas.openxmlformats.org/officeDocument/2006/relationships/hyperlink" Target="mailto:Corrections.Institute@uc.edu" TargetMode="Externa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9.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685135" y="2"/>
            <a:ext cx="2458865" cy="6857998"/>
          </a:xfrm>
          <a:prstGeom prst="rect">
            <a:avLst/>
          </a:prstGeom>
        </p:spPr>
      </p:pic>
      <p:pic>
        <p:nvPicPr>
          <p:cNvPr id="15" name="Picture 14"/>
          <p:cNvPicPr/>
          <p:nvPr/>
        </p:nvPicPr>
        <p:blipFill rotWithShape="1">
          <a:blip r:embed="rId5" cstate="email">
            <a:extLst>
              <a:ext uri="{28A0092B-C50C-407E-A947-70E740481C1C}">
                <a14:useLocalDpi xmlns:a14="http://schemas.microsoft.com/office/drawing/2010/main" val="0"/>
              </a:ext>
            </a:extLst>
          </a:blip>
          <a:srcRect t="18235" r="1099" b="16120"/>
          <a:stretch/>
        </p:blipFill>
        <p:spPr bwMode="auto">
          <a:xfrm>
            <a:off x="0" y="0"/>
            <a:ext cx="6858001" cy="6858000"/>
          </a:xfrm>
          <a:prstGeom prst="rect">
            <a:avLst/>
          </a:prstGeom>
          <a:noFill/>
          <a:ln>
            <a:noFill/>
          </a:ln>
        </p:spPr>
      </p:pic>
      <p:sp>
        <p:nvSpPr>
          <p:cNvPr id="12" name="TextBox 11"/>
          <p:cNvSpPr txBox="1"/>
          <p:nvPr/>
        </p:nvSpPr>
        <p:spPr>
          <a:xfrm>
            <a:off x="463612" y="3004118"/>
            <a:ext cx="5930775" cy="1164160"/>
          </a:xfrm>
          <a:prstGeom prst="rect">
            <a:avLst/>
          </a:prstGeom>
          <a:noFill/>
        </p:spPr>
        <p:txBody>
          <a:bodyPr wrap="square" lIns="0" tIns="0" rIns="0" bIns="0" rtlCol="0" anchor="t" anchorCtr="0">
            <a:noAutofit/>
          </a:bodyPr>
          <a:lstStyle/>
          <a:p>
            <a:r>
              <a:rPr lang="en-US" sz="3200" b="1" kern="0" spc="100" dirty="0">
                <a:solidFill>
                  <a:srgbClr val="92D5BE"/>
                </a:solidFill>
                <a:latin typeface="Century Gothic" panose="020B0502020202020204" pitchFamily="34" charset="0"/>
                <a:cs typeface="Avant Garde"/>
              </a:rPr>
              <a:t>Core Correctional Practice</a:t>
            </a:r>
          </a:p>
        </p:txBody>
      </p:sp>
      <p:sp>
        <p:nvSpPr>
          <p:cNvPr id="7" name="Rectangle 6"/>
          <p:cNvSpPr/>
          <p:nvPr/>
        </p:nvSpPr>
        <p:spPr>
          <a:xfrm>
            <a:off x="2600077" y="1980096"/>
            <a:ext cx="1814920" cy="1015663"/>
          </a:xfrm>
          <a:prstGeom prst="rect">
            <a:avLst/>
          </a:prstGeom>
        </p:spPr>
        <p:txBody>
          <a:bodyPr wrap="none">
            <a:spAutoFit/>
          </a:bodyPr>
          <a:lstStyle/>
          <a:p>
            <a:r>
              <a:rPr lang="en-US" sz="6000" b="1" dirty="0">
                <a:solidFill>
                  <a:srgbClr val="00A085"/>
                </a:solidFill>
                <a:latin typeface="Century Gothic" panose="020B0502020202020204" pitchFamily="34" charset="0"/>
                <a:cs typeface="Avant Garde"/>
              </a:rPr>
              <a:t>CCP</a:t>
            </a:r>
            <a:endParaRPr lang="en-US" sz="2000" b="1" dirty="0">
              <a:solidFill>
                <a:srgbClr val="00A085"/>
              </a:solidFill>
              <a:latin typeface="Century Gothic" panose="020B0502020202020204" pitchFamily="34" charset="0"/>
              <a:cs typeface="Avant Garde"/>
            </a:endParaRPr>
          </a:p>
        </p:txBody>
      </p:sp>
      <p:pic>
        <p:nvPicPr>
          <p:cNvPr id="16" name="Picture 1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63612" y="2210071"/>
            <a:ext cx="2121776" cy="563384"/>
          </a:xfrm>
          <a:prstGeom prst="rect">
            <a:avLst/>
          </a:prstGeom>
        </p:spPr>
      </p:pic>
      <p:pic>
        <p:nvPicPr>
          <p:cNvPr id="22" name="Picture 21">
            <a:extLst>
              <a:ext uri="{FF2B5EF4-FFF2-40B4-BE49-F238E27FC236}">
                <a16:creationId xmlns:a16="http://schemas.microsoft.com/office/drawing/2014/main" xmlns="" id="{09955690-31CD-472E-BD36-28C35734930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212638" y="5638800"/>
            <a:ext cx="1576724" cy="900985"/>
          </a:xfrm>
          <a:prstGeom prst="rect">
            <a:avLst/>
          </a:prstGeom>
        </p:spPr>
      </p:pic>
      <p:pic>
        <p:nvPicPr>
          <p:cNvPr id="2" name="Picture 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69137" y="4267200"/>
            <a:ext cx="2100260" cy="2237493"/>
          </a:xfrm>
          <a:prstGeom prst="rect">
            <a:avLst/>
          </a:prstGeom>
        </p:spPr>
      </p:pic>
      <p:sp>
        <p:nvSpPr>
          <p:cNvPr id="3" name="TextBox 2"/>
          <p:cNvSpPr txBox="1"/>
          <p:nvPr/>
        </p:nvSpPr>
        <p:spPr>
          <a:xfrm>
            <a:off x="3581400" y="284812"/>
            <a:ext cx="3326438" cy="923330"/>
          </a:xfrm>
          <a:prstGeom prst="rect">
            <a:avLst/>
          </a:prstGeom>
          <a:noFill/>
        </p:spPr>
        <p:txBody>
          <a:bodyPr wrap="square" rtlCol="0">
            <a:spAutoFit/>
          </a:bodyPr>
          <a:lstStyle/>
          <a:p>
            <a:r>
              <a:rPr lang="en-US" b="1" dirty="0">
                <a:solidFill>
                  <a:schemeClr val="bg1"/>
                </a:solidFill>
                <a:latin typeface="Century Gothic" panose="020B0502020202020204" pitchFamily="34" charset="0"/>
              </a:rPr>
              <a:t>UNIVERSITY OF CINCINNATI</a:t>
            </a:r>
            <a:endParaRPr lang="en-US" dirty="0">
              <a:solidFill>
                <a:schemeClr val="bg1"/>
              </a:solidFill>
              <a:latin typeface="Century Gothic" panose="020B0502020202020204" pitchFamily="34" charset="0"/>
            </a:endParaRPr>
          </a:p>
          <a:p>
            <a:r>
              <a:rPr lang="en-US" b="1" dirty="0">
                <a:solidFill>
                  <a:schemeClr val="bg1"/>
                </a:solidFill>
                <a:latin typeface="Century Gothic" panose="020B0502020202020204" pitchFamily="34" charset="0"/>
              </a:rPr>
              <a:t>CORRECTIONS INSTITUTE</a:t>
            </a:r>
            <a:endParaRPr lang="en-US" dirty="0">
              <a:solidFill>
                <a:schemeClr val="bg1"/>
              </a:solidFill>
              <a:latin typeface="Century Gothic" panose="020B0502020202020204" pitchFamily="34" charset="0"/>
            </a:endParaRPr>
          </a:p>
          <a:p>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132080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p:txBody>
          <a:bodyPr/>
          <a:lstStyle/>
          <a:p>
            <a:r>
              <a:rPr lang="en-US" altLang="en-US" dirty="0"/>
              <a:t>Risk Principle: Overview</a:t>
            </a:r>
          </a:p>
        </p:txBody>
      </p:sp>
      <p:sp>
        <p:nvSpPr>
          <p:cNvPr id="16407" name="Rectangle 23"/>
          <p:cNvSpPr>
            <a:spLocks noGrp="1" noChangeArrowheads="1"/>
          </p:cNvSpPr>
          <p:nvPr>
            <p:ph idx="1"/>
          </p:nvPr>
        </p:nvSpPr>
        <p:spPr/>
        <p:txBody>
          <a:bodyPr>
            <a:normAutofit/>
          </a:bodyPr>
          <a:lstStyle/>
          <a:p>
            <a:r>
              <a:rPr lang="en-US" altLang="en-US" sz="2800" dirty="0">
                <a:latin typeface="Open Sans" panose="020B0606030504020204" pitchFamily="34" charset="0"/>
                <a:ea typeface="Open Sans" panose="020B0606030504020204" pitchFamily="34" charset="0"/>
                <a:cs typeface="Open Sans" panose="020B0606030504020204" pitchFamily="34" charset="0"/>
              </a:rPr>
              <a:t>Tells us “who” to target</a:t>
            </a:r>
          </a:p>
          <a:p>
            <a:endParaRPr lang="en-US" altLang="en-US" sz="1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800" dirty="0">
                <a:latin typeface="Open Sans" panose="020B0606030504020204" pitchFamily="34" charset="0"/>
                <a:ea typeface="Open Sans" panose="020B0606030504020204" pitchFamily="34" charset="0"/>
                <a:cs typeface="Open Sans" panose="020B0606030504020204" pitchFamily="34" charset="0"/>
              </a:rPr>
              <a:t>Risk level determine risk by validated risk tool</a:t>
            </a:r>
          </a:p>
          <a:p>
            <a:endParaRPr lang="en-US" altLang="en-US" sz="1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800" dirty="0">
                <a:latin typeface="Open Sans" panose="020B0606030504020204" pitchFamily="34" charset="0"/>
                <a:ea typeface="Open Sans" panose="020B0606030504020204" pitchFamily="34" charset="0"/>
                <a:cs typeface="Open Sans" panose="020B0606030504020204" pitchFamily="34" charset="0"/>
              </a:rPr>
              <a:t>Match interventions and supervision to risk level</a:t>
            </a:r>
          </a:p>
        </p:txBody>
      </p:sp>
      <p:sp>
        <p:nvSpPr>
          <p:cNvPr id="4" name="Rectangle 3">
            <a:extLst>
              <a:ext uri="{FF2B5EF4-FFF2-40B4-BE49-F238E27FC236}">
                <a16:creationId xmlns:a16="http://schemas.microsoft.com/office/drawing/2014/main" xmlns="" id="{EA73AFB7-E678-6C49-803C-180F22070EE4}"/>
              </a:ext>
            </a:extLst>
          </p:cNvPr>
          <p:cNvSpPr/>
          <p:nvPr/>
        </p:nvSpPr>
        <p:spPr>
          <a:xfrm>
            <a:off x="609600" y="5400084"/>
            <a:ext cx="8077200" cy="609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1700" dirty="0">
                <a:latin typeface="Open Sans" panose="020B0606030504020204" pitchFamily="34" charset="0"/>
                <a:ea typeface="Open Sans" panose="020B0606030504020204" pitchFamily="34" charset="0"/>
                <a:cs typeface="Open Sans" panose="020B0606030504020204" pitchFamily="34" charset="0"/>
              </a:rPr>
              <a:t>Remember: We look at the risk of reoffending, not the severity of the crime.</a:t>
            </a:r>
          </a:p>
        </p:txBody>
      </p:sp>
    </p:spTree>
    <p:custDataLst>
      <p:tags r:id="rId1"/>
    </p:custDataLst>
    <p:extLst>
      <p:ext uri="{BB962C8B-B14F-4D97-AF65-F5344CB8AC3E}">
        <p14:creationId xmlns:p14="http://schemas.microsoft.com/office/powerpoint/2010/main" val="274683065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dirty="0"/>
              <a:t>Risk Principle: Key Elements</a:t>
            </a:r>
          </a:p>
        </p:txBody>
      </p:sp>
      <p:sp>
        <p:nvSpPr>
          <p:cNvPr id="44035" name="Rectangle 3"/>
          <p:cNvSpPr>
            <a:spLocks noGrp="1" noChangeArrowheads="1"/>
          </p:cNvSpPr>
          <p:nvPr>
            <p:ph idx="1"/>
          </p:nvPr>
        </p:nvSpPr>
        <p:spPr>
          <a:xfrm>
            <a:off x="457200" y="2514600"/>
            <a:ext cx="8229600" cy="3611563"/>
          </a:xfrm>
        </p:spPr>
        <p:txBody>
          <a:bodyPr>
            <a:normAutofit/>
          </a:bodyPr>
          <a:lstStyle/>
          <a:p>
            <a:r>
              <a:rPr lang="en-US" altLang="en-US" dirty="0">
                <a:latin typeface="Open Sans" panose="020B0606030504020204" pitchFamily="34" charset="0"/>
                <a:ea typeface="Open Sans" panose="020B0606030504020204" pitchFamily="34" charset="0"/>
                <a:cs typeface="Open Sans" panose="020B0606030504020204" pitchFamily="34" charset="0"/>
              </a:rPr>
              <a:t>Target people with higher probability of recidivism</a:t>
            </a:r>
          </a:p>
          <a:p>
            <a:endParaRPr lang="en-US" altLang="en-US" sz="900" dirty="0">
              <a:latin typeface="Open Sans" panose="020B0606030504020204" pitchFamily="34" charset="0"/>
              <a:ea typeface="Open Sans" panose="020B0606030504020204" pitchFamily="34" charset="0"/>
              <a:cs typeface="Open Sans" panose="020B0606030504020204" pitchFamily="34" charset="0"/>
            </a:endParaRPr>
          </a:p>
          <a:p>
            <a:r>
              <a:rPr lang="en-US" altLang="en-US" dirty="0">
                <a:latin typeface="Open Sans" panose="020B0606030504020204" pitchFamily="34" charset="0"/>
                <a:ea typeface="Open Sans" panose="020B0606030504020204" pitchFamily="34" charset="0"/>
                <a:cs typeface="Open Sans" panose="020B0606030504020204" pitchFamily="34" charset="0"/>
              </a:rPr>
              <a:t>Provide most intensive intervention to higher risk individuals</a:t>
            </a:r>
          </a:p>
          <a:p>
            <a:endParaRPr lang="en-US" altLang="en-US" sz="900" dirty="0">
              <a:latin typeface="Open Sans" panose="020B0606030504020204" pitchFamily="34" charset="0"/>
              <a:ea typeface="Open Sans" panose="020B0606030504020204" pitchFamily="34" charset="0"/>
              <a:cs typeface="Open Sans" panose="020B0606030504020204" pitchFamily="34" charset="0"/>
            </a:endParaRPr>
          </a:p>
          <a:p>
            <a:r>
              <a:rPr lang="en-US" altLang="en-US" dirty="0">
                <a:latin typeface="Open Sans" panose="020B0606030504020204" pitchFamily="34" charset="0"/>
                <a:ea typeface="Open Sans" panose="020B0606030504020204" pitchFamily="34" charset="0"/>
                <a:cs typeface="Open Sans" panose="020B0606030504020204" pitchFamily="34" charset="0"/>
              </a:rPr>
              <a:t>Intensive intervention can harm people at lower risk</a:t>
            </a:r>
          </a:p>
          <a:p>
            <a:endParaRPr lang="en-US" altLang="en-US" dirty="0">
              <a:latin typeface="Open Sans" panose="020B0606030504020204" pitchFamily="34" charset="0"/>
              <a:ea typeface="Open Sans" panose="020B0606030504020204" pitchFamily="34" charset="0"/>
              <a:cs typeface="Open Sans" panose="020B0606030504020204" pitchFamily="34" charset="0"/>
            </a:endParaRPr>
          </a:p>
          <a:p>
            <a:endParaRPr lang="en-US" altLang="en-US"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60994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fade">
                                      <p:cBhvr>
                                        <p:cTn id="7" dur="500"/>
                                        <p:tgtEl>
                                          <p:spTgt spid="44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35">
                                            <p:txEl>
                                              <p:pRg st="2" end="2"/>
                                            </p:txEl>
                                          </p:spTgt>
                                        </p:tgtEl>
                                        <p:attrNameLst>
                                          <p:attrName>style.visibility</p:attrName>
                                        </p:attrNameLst>
                                      </p:cBhvr>
                                      <p:to>
                                        <p:strVal val="visible"/>
                                      </p:to>
                                    </p:set>
                                    <p:animEffect transition="in" filter="fade">
                                      <p:cBhvr>
                                        <p:cTn id="12" dur="500"/>
                                        <p:tgtEl>
                                          <p:spTgt spid="440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035">
                                            <p:txEl>
                                              <p:pRg st="4" end="4"/>
                                            </p:txEl>
                                          </p:spTgt>
                                        </p:tgtEl>
                                        <p:attrNameLst>
                                          <p:attrName>style.visibility</p:attrName>
                                        </p:attrNameLst>
                                      </p:cBhvr>
                                      <p:to>
                                        <p:strVal val="visible"/>
                                      </p:to>
                                    </p:set>
                                    <p:animEffect transition="in" filter="fade">
                                      <p:cBhvr>
                                        <p:cTn id="17" dur="500"/>
                                        <p:tgtEl>
                                          <p:spTgt spid="440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0" y="3455972"/>
            <a:ext cx="9144000" cy="536494"/>
          </a:xfrm>
          <a:prstGeom prst="rect">
            <a:avLst/>
          </a:prstGeom>
        </p:spPr>
      </p:pic>
      <p:pic>
        <p:nvPicPr>
          <p:cNvPr id="5" name="Content Placeholder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bwMode="auto">
          <a:xfrm>
            <a:off x="76200" y="2182910"/>
            <a:ext cx="1483648" cy="960437"/>
          </a:xfrm>
          <a:prstGeom prst="rect">
            <a:avLst/>
          </a:prstGeom>
          <a:noFill/>
          <a:ln w="9525">
            <a:noFill/>
            <a:miter lim="800000"/>
            <a:headEnd/>
            <a:tailEnd/>
          </a:ln>
        </p:spPr>
      </p:pic>
      <p:pic>
        <p:nvPicPr>
          <p:cNvPr id="6" name="Content Placeholder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bwMode="auto">
          <a:xfrm>
            <a:off x="1436761" y="2188602"/>
            <a:ext cx="1483648" cy="960437"/>
          </a:xfrm>
          <a:prstGeom prst="rect">
            <a:avLst/>
          </a:prstGeom>
          <a:noFill/>
          <a:ln w="9525">
            <a:noFill/>
            <a:miter lim="800000"/>
            <a:headEnd/>
            <a:tailEnd/>
          </a:ln>
        </p:spPr>
      </p:pic>
      <p:pic>
        <p:nvPicPr>
          <p:cNvPr id="7" name="Content Placeholder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bwMode="auto">
          <a:xfrm>
            <a:off x="105726" y="5083012"/>
            <a:ext cx="1483648" cy="960437"/>
          </a:xfrm>
          <a:prstGeom prst="rect">
            <a:avLst/>
          </a:prstGeom>
          <a:noFill/>
          <a:ln w="9525">
            <a:noFill/>
            <a:miter lim="800000"/>
            <a:headEnd/>
            <a:tailEnd/>
          </a:ln>
        </p:spPr>
      </p:pic>
      <p:pic>
        <p:nvPicPr>
          <p:cNvPr id="8" name="Content Placeholder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bwMode="auto">
          <a:xfrm>
            <a:off x="1436761" y="5083013"/>
            <a:ext cx="1483648" cy="960437"/>
          </a:xfrm>
          <a:prstGeom prst="rect">
            <a:avLst/>
          </a:prstGeom>
          <a:noFill/>
          <a:ln w="9525">
            <a:noFill/>
            <a:miter lim="800000"/>
            <a:headEnd/>
            <a:tailEnd/>
          </a:ln>
        </p:spPr>
      </p:pic>
      <p:sp>
        <p:nvSpPr>
          <p:cNvPr id="9" name="TextBox 8"/>
          <p:cNvSpPr txBox="1"/>
          <p:nvPr/>
        </p:nvSpPr>
        <p:spPr>
          <a:xfrm>
            <a:off x="228600" y="1322372"/>
            <a:ext cx="2667000"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10 High Risk Offenders</a:t>
            </a:r>
          </a:p>
        </p:txBody>
      </p:sp>
      <p:sp>
        <p:nvSpPr>
          <p:cNvPr id="10" name="TextBox 9"/>
          <p:cNvSpPr txBox="1"/>
          <p:nvPr/>
        </p:nvSpPr>
        <p:spPr>
          <a:xfrm>
            <a:off x="264448" y="4299392"/>
            <a:ext cx="2590800"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10 Low Risk Offenders</a:t>
            </a:r>
          </a:p>
        </p:txBody>
      </p:sp>
      <p:sp>
        <p:nvSpPr>
          <p:cNvPr id="11" name="TextBox 10"/>
          <p:cNvSpPr txBox="1"/>
          <p:nvPr/>
        </p:nvSpPr>
        <p:spPr>
          <a:xfrm>
            <a:off x="3536420" y="1322372"/>
            <a:ext cx="1676400"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No EBP</a:t>
            </a:r>
          </a:p>
        </p:txBody>
      </p:sp>
      <p:sp>
        <p:nvSpPr>
          <p:cNvPr id="12" name="TextBox 11"/>
          <p:cNvSpPr txBox="1"/>
          <p:nvPr/>
        </p:nvSpPr>
        <p:spPr>
          <a:xfrm>
            <a:off x="3577856" y="4290435"/>
            <a:ext cx="1676400"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No EBP</a:t>
            </a:r>
          </a:p>
        </p:txBody>
      </p:sp>
      <p:pic>
        <p:nvPicPr>
          <p:cNvPr id="13" name="Picture 1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97934" y="2718403"/>
            <a:ext cx="554249" cy="861273"/>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38518" y="2718403"/>
            <a:ext cx="554249" cy="861273"/>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661940" y="2718403"/>
            <a:ext cx="554249" cy="861273"/>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96332" y="1857131"/>
            <a:ext cx="554249" cy="861273"/>
          </a:xfrm>
          <a:prstGeom prst="rect">
            <a:avLst/>
          </a:prstGeom>
        </p:spPr>
      </p:pic>
      <p:pic>
        <p:nvPicPr>
          <p:cNvPr id="17" name="Picture 1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40542" y="1857131"/>
            <a:ext cx="554249" cy="861273"/>
          </a:xfrm>
          <a:prstGeom prst="rect">
            <a:avLst/>
          </a:prstGeom>
        </p:spPr>
      </p:pic>
      <p:pic>
        <p:nvPicPr>
          <p:cNvPr id="18" name="Picture 1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664683" y="1867349"/>
            <a:ext cx="554249" cy="861273"/>
          </a:xfrm>
          <a:prstGeom prst="rect">
            <a:avLst/>
          </a:prstGeom>
        </p:spPr>
      </p:pic>
      <p:pic>
        <p:nvPicPr>
          <p:cNvPr id="19" name="Picture 1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098831" y="5182177"/>
            <a:ext cx="554249" cy="861273"/>
          </a:xfrm>
          <a:prstGeom prst="rect">
            <a:avLst/>
          </a:prstGeom>
        </p:spPr>
      </p:pic>
      <p:sp>
        <p:nvSpPr>
          <p:cNvPr id="20" name="TextBox 19"/>
          <p:cNvSpPr txBox="1"/>
          <p:nvPr/>
        </p:nvSpPr>
        <p:spPr>
          <a:xfrm>
            <a:off x="6324600" y="1322372"/>
            <a:ext cx="1676400"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EBP</a:t>
            </a:r>
          </a:p>
        </p:txBody>
      </p:sp>
      <p:sp>
        <p:nvSpPr>
          <p:cNvPr id="21" name="TextBox 20"/>
          <p:cNvSpPr txBox="1"/>
          <p:nvPr/>
        </p:nvSpPr>
        <p:spPr>
          <a:xfrm>
            <a:off x="6317512" y="4303881"/>
            <a:ext cx="1676400"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EBP</a:t>
            </a:r>
          </a:p>
        </p:txBody>
      </p:sp>
      <p:pic>
        <p:nvPicPr>
          <p:cNvPr id="22" name="Picture 2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608551" y="1867349"/>
            <a:ext cx="554249" cy="861273"/>
          </a:xfrm>
          <a:prstGeom prst="rect">
            <a:avLst/>
          </a:prstGeom>
        </p:spPr>
      </p:pic>
      <p:pic>
        <p:nvPicPr>
          <p:cNvPr id="23" name="Picture 2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166344" y="1867349"/>
            <a:ext cx="554249" cy="861273"/>
          </a:xfrm>
          <a:prstGeom prst="rect">
            <a:avLst/>
          </a:prstGeom>
        </p:spPr>
      </p:pic>
      <p:pic>
        <p:nvPicPr>
          <p:cNvPr id="24" name="Picture 2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608551" y="2722569"/>
            <a:ext cx="554249" cy="861273"/>
          </a:xfrm>
          <a:prstGeom prst="rect">
            <a:avLst/>
          </a:prstGeom>
        </p:spPr>
      </p:pic>
      <p:pic>
        <p:nvPicPr>
          <p:cNvPr id="25" name="Picture 2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166344" y="2728622"/>
            <a:ext cx="554249" cy="861273"/>
          </a:xfrm>
          <a:prstGeom prst="rect">
            <a:avLst/>
          </a:prstGeom>
        </p:spPr>
      </p:pic>
      <p:pic>
        <p:nvPicPr>
          <p:cNvPr id="26" name="Picture 2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608551" y="5182177"/>
            <a:ext cx="554249" cy="861273"/>
          </a:xfrm>
          <a:prstGeom prst="rect">
            <a:avLst/>
          </a:prstGeom>
        </p:spPr>
      </p:pic>
      <p:pic>
        <p:nvPicPr>
          <p:cNvPr id="27" name="Picture 2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166344" y="5182177"/>
            <a:ext cx="554249" cy="861273"/>
          </a:xfrm>
          <a:prstGeom prst="rect">
            <a:avLst/>
          </a:prstGeom>
        </p:spPr>
      </p:pic>
    </p:spTree>
    <p:custDataLst>
      <p:tags r:id="rId1"/>
    </p:custDataLst>
    <p:extLst>
      <p:ext uri="{BB962C8B-B14F-4D97-AF65-F5344CB8AC3E}">
        <p14:creationId xmlns:p14="http://schemas.microsoft.com/office/powerpoint/2010/main" val="359484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6571D90-20AD-A247-B14E-7897FE3B1F2E}"/>
              </a:ext>
            </a:extLst>
          </p:cNvPr>
          <p:cNvSpPr>
            <a:spLocks noGrp="1"/>
          </p:cNvSpPr>
          <p:nvPr>
            <p:ph type="title"/>
          </p:nvPr>
        </p:nvSpPr>
        <p:spPr/>
        <p:txBody>
          <a:bodyPr>
            <a:normAutofit fontScale="90000"/>
          </a:bodyPr>
          <a:lstStyle/>
          <a:p>
            <a:r>
              <a:rPr lang="en-US" dirty="0"/>
              <a:t>Intervening by Risk Level</a:t>
            </a:r>
          </a:p>
        </p:txBody>
      </p:sp>
      <p:sp>
        <p:nvSpPr>
          <p:cNvPr id="2" name="Text Placeholder 1">
            <a:extLst>
              <a:ext uri="{FF2B5EF4-FFF2-40B4-BE49-F238E27FC236}">
                <a16:creationId xmlns:a16="http://schemas.microsoft.com/office/drawing/2014/main" xmlns="" id="{18EF819E-A486-2648-B747-8E748413B2AB}"/>
              </a:ext>
            </a:extLst>
          </p:cNvPr>
          <p:cNvSpPr>
            <a:spLocks noGrp="1"/>
          </p:cNvSpPr>
          <p:nvPr>
            <p:ph type="body" idx="1"/>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Low Risk</a:t>
            </a:r>
          </a:p>
        </p:txBody>
      </p:sp>
      <p:sp>
        <p:nvSpPr>
          <p:cNvPr id="4" name="Content Placeholder 3"/>
          <p:cNvSpPr>
            <a:spLocks noGrp="1"/>
          </p:cNvSpPr>
          <p:nvPr>
            <p:ph sz="half" idx="2"/>
          </p:nvPr>
        </p:nvSpPr>
        <p:spPr/>
        <p:txBody>
          <a:bodyPr>
            <a:normAutofit/>
          </a:bodyPr>
          <a:lstStyle/>
          <a:p>
            <a:r>
              <a:rPr lang="en-US" sz="2200" dirty="0">
                <a:latin typeface="Open Sans" panose="020B0606030504020204" pitchFamily="34" charset="0"/>
                <a:ea typeface="Open Sans" panose="020B0606030504020204" pitchFamily="34" charset="0"/>
                <a:cs typeface="Open Sans" panose="020B0606030504020204" pitchFamily="34" charset="0"/>
              </a:rPr>
              <a:t>Fewer and less intensive programs</a:t>
            </a:r>
          </a:p>
          <a:p>
            <a:r>
              <a:rPr lang="en-US" sz="2200" dirty="0">
                <a:latin typeface="Open Sans" panose="020B0606030504020204" pitchFamily="34" charset="0"/>
                <a:ea typeface="Open Sans" panose="020B0606030504020204" pitchFamily="34" charset="0"/>
                <a:cs typeface="Open Sans" panose="020B0606030504020204" pitchFamily="34" charset="0"/>
              </a:rPr>
              <a:t>Less restrictive supervision</a:t>
            </a:r>
          </a:p>
          <a:p>
            <a:r>
              <a:rPr lang="en-US" sz="2200" dirty="0">
                <a:latin typeface="Open Sans" panose="020B0606030504020204" pitchFamily="34" charset="0"/>
                <a:ea typeface="Open Sans" panose="020B0606030504020204" pitchFamily="34" charset="0"/>
                <a:cs typeface="Open Sans" panose="020B0606030504020204" pitchFamily="34" charset="0"/>
              </a:rPr>
              <a:t>Fewer areas of risk</a:t>
            </a:r>
          </a:p>
          <a:p>
            <a:r>
              <a:rPr lang="en-US" sz="2200" dirty="0">
                <a:latin typeface="Open Sans" panose="020B0606030504020204" pitchFamily="34" charset="0"/>
                <a:ea typeface="Open Sans" panose="020B0606030504020204" pitchFamily="34" charset="0"/>
                <a:cs typeface="Open Sans" panose="020B0606030504020204" pitchFamily="34" charset="0"/>
              </a:rPr>
              <a:t>Are likely to “self-correct” behavior</a:t>
            </a:r>
          </a:p>
        </p:txBody>
      </p:sp>
      <p:sp>
        <p:nvSpPr>
          <p:cNvPr id="3" name="Text Placeholder 2">
            <a:extLst>
              <a:ext uri="{FF2B5EF4-FFF2-40B4-BE49-F238E27FC236}">
                <a16:creationId xmlns:a16="http://schemas.microsoft.com/office/drawing/2014/main" xmlns="" id="{F0CE28DC-C96A-3440-A7FD-23604E7C1EE8}"/>
              </a:ext>
            </a:extLst>
          </p:cNvPr>
          <p:cNvSpPr>
            <a:spLocks noGrp="1"/>
          </p:cNvSpPr>
          <p:nvPr>
            <p:ph type="body" sz="quarter" idx="3"/>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High Risk</a:t>
            </a:r>
          </a:p>
        </p:txBody>
      </p:sp>
      <p:sp>
        <p:nvSpPr>
          <p:cNvPr id="6" name="Content Placeholder 5"/>
          <p:cNvSpPr>
            <a:spLocks noGrp="1"/>
          </p:cNvSpPr>
          <p:nvPr>
            <p:ph sz="quarter" idx="4"/>
          </p:nvPr>
        </p:nvSpPr>
        <p:spPr/>
        <p:txBody>
          <a:bodyPr>
            <a:normAutofit/>
          </a:bodyPr>
          <a:lstStyle/>
          <a:p>
            <a:r>
              <a:rPr lang="en-US" sz="2200" dirty="0">
                <a:latin typeface="Open Sans" panose="020B0606030504020204" pitchFamily="34" charset="0"/>
                <a:ea typeface="Open Sans" panose="020B0606030504020204" pitchFamily="34" charset="0"/>
                <a:cs typeface="Open Sans" panose="020B0606030504020204" pitchFamily="34" charset="0"/>
              </a:rPr>
              <a:t>More likely to reoffend</a:t>
            </a:r>
          </a:p>
          <a:p>
            <a:r>
              <a:rPr lang="en-US" sz="2200" dirty="0">
                <a:latin typeface="Open Sans" panose="020B0606030504020204" pitchFamily="34" charset="0"/>
                <a:ea typeface="Open Sans" panose="020B0606030504020204" pitchFamily="34" charset="0"/>
                <a:cs typeface="Open Sans" panose="020B0606030504020204" pitchFamily="34" charset="0"/>
              </a:rPr>
              <a:t>More restrictive and structured supervision</a:t>
            </a:r>
          </a:p>
          <a:p>
            <a:r>
              <a:rPr lang="en-US" sz="2200" dirty="0">
                <a:latin typeface="Open Sans" panose="020B0606030504020204" pitchFamily="34" charset="0"/>
                <a:ea typeface="Open Sans" panose="020B0606030504020204" pitchFamily="34" charset="0"/>
                <a:cs typeface="Open Sans" panose="020B0606030504020204" pitchFamily="34" charset="0"/>
              </a:rPr>
              <a:t>More areas of risk</a:t>
            </a:r>
          </a:p>
          <a:p>
            <a:r>
              <a:rPr lang="en-US" sz="2200" dirty="0">
                <a:latin typeface="Open Sans" panose="020B0606030504020204" pitchFamily="34" charset="0"/>
                <a:ea typeface="Open Sans" panose="020B0606030504020204" pitchFamily="34" charset="0"/>
                <a:cs typeface="Open Sans" panose="020B0606030504020204" pitchFamily="34" charset="0"/>
              </a:rPr>
              <a:t>Interventions and services should be longer in duration</a:t>
            </a:r>
          </a:p>
        </p:txBody>
      </p:sp>
    </p:spTree>
    <p:custDataLst>
      <p:tags r:id="rId1"/>
    </p:custDataLst>
    <p:extLst>
      <p:ext uri="{BB962C8B-B14F-4D97-AF65-F5344CB8AC3E}">
        <p14:creationId xmlns:p14="http://schemas.microsoft.com/office/powerpoint/2010/main" val="2299104284"/>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r>
              <a:rPr lang="en-US" dirty="0"/>
              <a:t>The Principles of </a:t>
            </a:r>
            <a:br>
              <a:rPr lang="en-US" dirty="0"/>
            </a:br>
            <a:r>
              <a:rPr lang="en-US" dirty="0"/>
              <a:t>Effective Intervention</a:t>
            </a:r>
          </a:p>
        </p:txBody>
      </p:sp>
      <p:sp>
        <p:nvSpPr>
          <p:cNvPr id="21506" name="Rectangle 3"/>
          <p:cNvSpPr>
            <a:spLocks noGrp="1" noChangeArrowheads="1"/>
          </p:cNvSpPr>
          <p:nvPr>
            <p:ph idx="1"/>
          </p:nvPr>
        </p:nvSpPr>
        <p:spPr/>
        <p:txBody>
          <a:bodyPr/>
          <a:lstStyle/>
          <a:p>
            <a:endParaRPr lang="en-US" dirty="0"/>
          </a:p>
          <a:p>
            <a:endParaRPr lang="en-US" dirty="0"/>
          </a:p>
        </p:txBody>
      </p:sp>
      <p:graphicFrame>
        <p:nvGraphicFramePr>
          <p:cNvPr id="5" name="Content Placeholder 1"/>
          <p:cNvGraphicFramePr>
            <a:graphicFrameLocks/>
          </p:cNvGraphicFramePr>
          <p:nvPr>
            <p:extLst>
              <p:ext uri="{D42A27DB-BD31-4B8C-83A1-F6EECF244321}">
                <p14:modId xmlns:p14="http://schemas.microsoft.com/office/powerpoint/2010/main" val="3916531662"/>
              </p:ext>
            </p:extLst>
          </p:nvPr>
        </p:nvGraphicFramePr>
        <p:xfrm>
          <a:off x="647700" y="2643981"/>
          <a:ext cx="7848600" cy="3276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69791962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p:txBody>
          <a:bodyPr/>
          <a:lstStyle/>
          <a:p>
            <a:r>
              <a:rPr lang="en-US" altLang="en-US" dirty="0"/>
              <a:t>Need Principle: Overview</a:t>
            </a:r>
          </a:p>
        </p:txBody>
      </p:sp>
      <p:sp>
        <p:nvSpPr>
          <p:cNvPr id="16407" name="Rectangle 23"/>
          <p:cNvSpPr>
            <a:spLocks noGrp="1" noChangeArrowheads="1"/>
          </p:cNvSpPr>
          <p:nvPr>
            <p:ph idx="1"/>
          </p:nvPr>
        </p:nvSpPr>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Tells us “what” to target</a:t>
            </a:r>
          </a:p>
          <a:p>
            <a:endParaRPr lang="en-US" sz="800"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Criminogenic needs = Dynamic risks</a:t>
            </a:r>
          </a:p>
          <a:p>
            <a:endParaRPr lang="en-US" altLang="en-US" sz="800" dirty="0">
              <a:latin typeface="Open Sans" panose="020B0606030504020204" pitchFamily="34" charset="0"/>
              <a:ea typeface="Open Sans" panose="020B0606030504020204" pitchFamily="34" charset="0"/>
              <a:cs typeface="Open Sans" panose="020B0606030504020204" pitchFamily="34" charset="0"/>
            </a:endParaRPr>
          </a:p>
          <a:p>
            <a:r>
              <a:rPr lang="en-US" altLang="en-US" dirty="0">
                <a:latin typeface="Open Sans" panose="020B0606030504020204" pitchFamily="34" charset="0"/>
                <a:ea typeface="Open Sans" panose="020B0606030504020204" pitchFamily="34" charset="0"/>
                <a:cs typeface="Open Sans" panose="020B0606030504020204" pitchFamily="34" charset="0"/>
              </a:rPr>
              <a:t>Focus on criminogenic needs determine by validated tool</a:t>
            </a:r>
          </a:p>
        </p:txBody>
      </p:sp>
    </p:spTree>
    <p:custDataLst>
      <p:tags r:id="rId1"/>
    </p:custDataLst>
    <p:extLst>
      <p:ext uri="{BB962C8B-B14F-4D97-AF65-F5344CB8AC3E}">
        <p14:creationId xmlns:p14="http://schemas.microsoft.com/office/powerpoint/2010/main" val="1118988618"/>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dirty="0"/>
              <a:t>Need Principle: Key Elements</a:t>
            </a:r>
          </a:p>
        </p:txBody>
      </p:sp>
      <p:sp>
        <p:nvSpPr>
          <p:cNvPr id="44035" name="Rectangle 3"/>
          <p:cNvSpPr>
            <a:spLocks noGrp="1" noChangeArrowheads="1"/>
          </p:cNvSpPr>
          <p:nvPr>
            <p:ph idx="1"/>
          </p:nvPr>
        </p:nvSpPr>
        <p:spPr/>
        <p:txBody>
          <a:bodyPr>
            <a:normAutofit/>
          </a:bodyPr>
          <a:lstStyle/>
          <a:p>
            <a:r>
              <a:rPr lang="en-US" altLang="en-US" dirty="0">
                <a:latin typeface="Open Sans" panose="020B0606030504020204" pitchFamily="34" charset="0"/>
                <a:ea typeface="Open Sans" panose="020B0606030504020204" pitchFamily="34" charset="0"/>
                <a:cs typeface="Open Sans" panose="020B0606030504020204" pitchFamily="34" charset="0"/>
              </a:rPr>
              <a:t>Focus density of services on criminogenic needs</a:t>
            </a:r>
          </a:p>
          <a:p>
            <a:endParaRPr lang="en-US" altLang="en-US" sz="800" dirty="0">
              <a:latin typeface="Open Sans" panose="020B0606030504020204" pitchFamily="34" charset="0"/>
              <a:ea typeface="Open Sans" panose="020B0606030504020204" pitchFamily="34" charset="0"/>
              <a:cs typeface="Open Sans" panose="020B0606030504020204" pitchFamily="34" charset="0"/>
            </a:endParaRPr>
          </a:p>
          <a:p>
            <a:r>
              <a:rPr lang="en-US" altLang="en-US" dirty="0">
                <a:latin typeface="Open Sans" panose="020B0606030504020204" pitchFamily="34" charset="0"/>
                <a:ea typeface="Open Sans" panose="020B0606030504020204" pitchFamily="34" charset="0"/>
                <a:cs typeface="Open Sans" panose="020B0606030504020204" pitchFamily="34" charset="0"/>
              </a:rPr>
              <a:t>Individualize services by targeting moderate and high need areas</a:t>
            </a:r>
          </a:p>
          <a:p>
            <a:pPr marL="0" indent="0">
              <a:buNone/>
            </a:pPr>
            <a:endParaRPr lang="en-US" altLang="en-US" dirty="0"/>
          </a:p>
          <a:p>
            <a:endParaRPr lang="en-US" altLang="en-US" dirty="0"/>
          </a:p>
        </p:txBody>
      </p:sp>
    </p:spTree>
    <p:custDataLst>
      <p:tags r:id="rId1"/>
    </p:custDataLst>
    <p:extLst>
      <p:ext uri="{BB962C8B-B14F-4D97-AF65-F5344CB8AC3E}">
        <p14:creationId xmlns:p14="http://schemas.microsoft.com/office/powerpoint/2010/main" val="1309366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chemeClr val="bg1"/>
            </a:gs>
            <a:gs pos="99000">
              <a:srgbClr val="92D5D7"/>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Need Principle: Key Targets</a:t>
            </a:r>
          </a:p>
        </p:txBody>
      </p:sp>
      <p:graphicFrame>
        <p:nvGraphicFramePr>
          <p:cNvPr id="24" name="Content Placeholder 23">
            <a:extLst>
              <a:ext uri="{FF2B5EF4-FFF2-40B4-BE49-F238E27FC236}">
                <a16:creationId xmlns:a16="http://schemas.microsoft.com/office/drawing/2014/main" xmlns="" id="{1C194ACB-C529-5B41-916B-81BF55CF90DE}"/>
              </a:ext>
            </a:extLst>
          </p:cNvPr>
          <p:cNvGraphicFramePr>
            <a:graphicFrameLocks noGrp="1"/>
          </p:cNvGraphicFramePr>
          <p:nvPr>
            <p:ph idx="1"/>
            <p:extLst>
              <p:ext uri="{D42A27DB-BD31-4B8C-83A1-F6EECF244321}">
                <p14:modId xmlns:p14="http://schemas.microsoft.com/office/powerpoint/2010/main" val="2426289558"/>
              </p:ext>
            </p:extLst>
          </p:nvPr>
        </p:nvGraphicFramePr>
        <p:xfrm>
          <a:off x="340822" y="2201415"/>
          <a:ext cx="8462356" cy="3931922"/>
        </p:xfrm>
        <a:graphic>
          <a:graphicData uri="http://schemas.openxmlformats.org/drawingml/2006/table">
            <a:tbl>
              <a:tblPr firstRow="1" bandRow="1">
                <a:tableStyleId>{5C22544A-7EE6-4342-B048-85BDC9FD1C3A}</a:tableStyleId>
              </a:tblPr>
              <a:tblGrid>
                <a:gridCol w="2115589">
                  <a:extLst>
                    <a:ext uri="{9D8B030D-6E8A-4147-A177-3AD203B41FA5}">
                      <a16:colId xmlns:a16="http://schemas.microsoft.com/office/drawing/2014/main" xmlns="" val="106427377"/>
                    </a:ext>
                  </a:extLst>
                </a:gridCol>
                <a:gridCol w="2115589">
                  <a:extLst>
                    <a:ext uri="{9D8B030D-6E8A-4147-A177-3AD203B41FA5}">
                      <a16:colId xmlns:a16="http://schemas.microsoft.com/office/drawing/2014/main" xmlns="" val="2931336131"/>
                    </a:ext>
                  </a:extLst>
                </a:gridCol>
                <a:gridCol w="2115589">
                  <a:extLst>
                    <a:ext uri="{9D8B030D-6E8A-4147-A177-3AD203B41FA5}">
                      <a16:colId xmlns:a16="http://schemas.microsoft.com/office/drawing/2014/main" xmlns="" val="94998407"/>
                    </a:ext>
                  </a:extLst>
                </a:gridCol>
                <a:gridCol w="2115589">
                  <a:extLst>
                    <a:ext uri="{9D8B030D-6E8A-4147-A177-3AD203B41FA5}">
                      <a16:colId xmlns:a16="http://schemas.microsoft.com/office/drawing/2014/main" xmlns="" val="4004815189"/>
                    </a:ext>
                  </a:extLst>
                </a:gridCol>
              </a:tblGrid>
              <a:tr h="1965961">
                <a:tc>
                  <a:txBody>
                    <a:bodyPr/>
                    <a:lstStyle/>
                    <a:p>
                      <a:pPr algn="ct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History of </a:t>
                      </a:r>
                    </a:p>
                    <a:p>
                      <a:pPr algn="ct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Antisocial Behavior</a:t>
                      </a:r>
                    </a:p>
                    <a:p>
                      <a:pPr algn="ct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(Static Risk Factor)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Antisocial      </a:t>
                      </a:r>
                    </a:p>
                    <a:p>
                      <a:pPr algn="l"/>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Cognition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Antisocial</a:t>
                      </a:r>
                    </a:p>
                    <a:p>
                      <a:pPr algn="l"/>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Associates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Antisocial      </a:t>
                      </a:r>
                    </a:p>
                    <a:p>
                      <a:pPr algn="l"/>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Personality </a:t>
                      </a:r>
                    </a:p>
                    <a:p>
                      <a:pPr algn="l"/>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Pattern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684229352"/>
                  </a:ext>
                </a:extLst>
              </a:tr>
              <a:tr h="1965961">
                <a:tc>
                  <a:txBody>
                    <a:bodyPr/>
                    <a:lstStyle/>
                    <a:p>
                      <a:pPr algn="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Family/Marital   </a:t>
                      </a:r>
                    </a:p>
                    <a:p>
                      <a:pPr algn="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Circumstances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School/</a:t>
                      </a:r>
                    </a:p>
                    <a:p>
                      <a:pPr algn="l"/>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Work</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Substance</a:t>
                      </a:r>
                    </a:p>
                    <a:p>
                      <a:pPr algn="l"/>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Abuse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Leisure/</a:t>
                      </a:r>
                    </a:p>
                    <a:p>
                      <a:pPr algn="l"/>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Recreation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00580418"/>
                  </a:ext>
                </a:extLst>
              </a:tr>
            </a:tbl>
          </a:graphicData>
        </a:graphic>
      </p:graphicFrame>
      <p:sp>
        <p:nvSpPr>
          <p:cNvPr id="6" name="Oval 5">
            <a:extLst>
              <a:ext uri="{FF2B5EF4-FFF2-40B4-BE49-F238E27FC236}">
                <a16:creationId xmlns:a16="http://schemas.microsoft.com/office/drawing/2014/main" xmlns="" id="{D0A62096-2BEE-1145-8853-C4D40F03F7BB}"/>
              </a:ext>
            </a:extLst>
          </p:cNvPr>
          <p:cNvSpPr>
            <a:spLocks noChangeAspect="1"/>
          </p:cNvSpPr>
          <p:nvPr/>
        </p:nvSpPr>
        <p:spPr>
          <a:xfrm>
            <a:off x="4715512" y="4893429"/>
            <a:ext cx="551590" cy="548640"/>
          </a:xfrm>
          <a:prstGeom prst="ellipse">
            <a:avLst/>
          </a:prstGeom>
          <a:blipFill dpi="0" rotWithShape="1">
            <a:blip r:embed="rId4" cstate="email">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panose="020B0606030504020204" pitchFamily="34" charset="0"/>
            </a:endParaRPr>
          </a:p>
        </p:txBody>
      </p:sp>
      <p:sp>
        <p:nvSpPr>
          <p:cNvPr id="8" name="Oval 7">
            <a:extLst>
              <a:ext uri="{FF2B5EF4-FFF2-40B4-BE49-F238E27FC236}">
                <a16:creationId xmlns:a16="http://schemas.microsoft.com/office/drawing/2014/main" xmlns="" id="{D326CF64-4140-9249-A2D9-2E8B34F1204C}"/>
              </a:ext>
            </a:extLst>
          </p:cNvPr>
          <p:cNvSpPr>
            <a:spLocks noChangeAspect="1"/>
          </p:cNvSpPr>
          <p:nvPr/>
        </p:nvSpPr>
        <p:spPr>
          <a:xfrm>
            <a:off x="6808894" y="4893429"/>
            <a:ext cx="551590" cy="548640"/>
          </a:xfrm>
          <a:prstGeom prst="ellipse">
            <a:avLst/>
          </a:prstGeom>
          <a:blipFill dpi="0" rotWithShape="1">
            <a:blip r:embed="rId5"/>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panose="020B0606030504020204" pitchFamily="34" charset="0"/>
            </a:endParaRPr>
          </a:p>
        </p:txBody>
      </p:sp>
      <p:sp>
        <p:nvSpPr>
          <p:cNvPr id="9" name="Oval 8">
            <a:extLst>
              <a:ext uri="{FF2B5EF4-FFF2-40B4-BE49-F238E27FC236}">
                <a16:creationId xmlns:a16="http://schemas.microsoft.com/office/drawing/2014/main" xmlns="" id="{DA27BE86-6471-C547-ACF3-186D46AFA797}"/>
              </a:ext>
            </a:extLst>
          </p:cNvPr>
          <p:cNvSpPr>
            <a:spLocks noChangeAspect="1"/>
          </p:cNvSpPr>
          <p:nvPr/>
        </p:nvSpPr>
        <p:spPr>
          <a:xfrm>
            <a:off x="2622130" y="4893429"/>
            <a:ext cx="551590" cy="548640"/>
          </a:xfrm>
          <a:prstGeom prst="ellipse">
            <a:avLst/>
          </a:prstGeom>
          <a:blipFill dpi="0" rotWithShape="1">
            <a:blip r:embed="rId6"/>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panose="020B0606030504020204" pitchFamily="34" charset="0"/>
            </a:endParaRPr>
          </a:p>
        </p:txBody>
      </p:sp>
      <p:sp>
        <p:nvSpPr>
          <p:cNvPr id="10" name="Oval 9">
            <a:extLst>
              <a:ext uri="{FF2B5EF4-FFF2-40B4-BE49-F238E27FC236}">
                <a16:creationId xmlns:a16="http://schemas.microsoft.com/office/drawing/2014/main" xmlns="" id="{4DCBB35F-E7ED-D54F-BA79-F8363E961464}"/>
              </a:ext>
            </a:extLst>
          </p:cNvPr>
          <p:cNvSpPr>
            <a:spLocks noChangeAspect="1"/>
          </p:cNvSpPr>
          <p:nvPr/>
        </p:nvSpPr>
        <p:spPr>
          <a:xfrm>
            <a:off x="4715512" y="2876131"/>
            <a:ext cx="551590" cy="548640"/>
          </a:xfrm>
          <a:prstGeom prst="ellipse">
            <a:avLst/>
          </a:prstGeom>
          <a:blipFill dpi="0" rotWithShape="0">
            <a:blip r:embed="rId7"/>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panose="020B0606030504020204" pitchFamily="34" charset="0"/>
            </a:endParaRPr>
          </a:p>
        </p:txBody>
      </p:sp>
      <p:sp>
        <p:nvSpPr>
          <p:cNvPr id="12" name="Oval 11">
            <a:extLst>
              <a:ext uri="{FF2B5EF4-FFF2-40B4-BE49-F238E27FC236}">
                <a16:creationId xmlns:a16="http://schemas.microsoft.com/office/drawing/2014/main" xmlns="" id="{4EA3526C-F81A-2D47-B300-0D0AD19C5F6A}"/>
              </a:ext>
            </a:extLst>
          </p:cNvPr>
          <p:cNvSpPr>
            <a:spLocks noChangeAspect="1"/>
          </p:cNvSpPr>
          <p:nvPr/>
        </p:nvSpPr>
        <p:spPr>
          <a:xfrm>
            <a:off x="6808894" y="2876131"/>
            <a:ext cx="551590" cy="548640"/>
          </a:xfrm>
          <a:prstGeom prst="ellipse">
            <a:avLst/>
          </a:prstGeom>
          <a:blipFill dpi="0" rotWithShape="1">
            <a:blip r:embed="rId8"/>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panose="020B0606030504020204" pitchFamily="34" charset="0"/>
            </a:endParaRPr>
          </a:p>
        </p:txBody>
      </p:sp>
      <p:sp>
        <p:nvSpPr>
          <p:cNvPr id="13" name="Oval 12">
            <a:extLst>
              <a:ext uri="{FF2B5EF4-FFF2-40B4-BE49-F238E27FC236}">
                <a16:creationId xmlns:a16="http://schemas.microsoft.com/office/drawing/2014/main" xmlns="" id="{2CE767E6-8350-6548-9B6D-083878EEB72D}"/>
              </a:ext>
            </a:extLst>
          </p:cNvPr>
          <p:cNvSpPr>
            <a:spLocks noChangeAspect="1"/>
          </p:cNvSpPr>
          <p:nvPr/>
        </p:nvSpPr>
        <p:spPr>
          <a:xfrm>
            <a:off x="381000" y="4953000"/>
            <a:ext cx="551590" cy="548640"/>
          </a:xfrm>
          <a:prstGeom prst="ellipse">
            <a:avLst/>
          </a:prstGeom>
          <a:blipFill dpi="0" rotWithShape="1">
            <a:blip r:embed="rId9"/>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panose="020B0606030504020204" pitchFamily="34" charset="0"/>
            </a:endParaRPr>
          </a:p>
        </p:txBody>
      </p:sp>
      <p:sp>
        <p:nvSpPr>
          <p:cNvPr id="14" name="Oval 13">
            <a:extLst>
              <a:ext uri="{FF2B5EF4-FFF2-40B4-BE49-F238E27FC236}">
                <a16:creationId xmlns:a16="http://schemas.microsoft.com/office/drawing/2014/main" xmlns="" id="{A3C02091-2864-5048-B38E-A549DC42527D}"/>
              </a:ext>
            </a:extLst>
          </p:cNvPr>
          <p:cNvSpPr>
            <a:spLocks noChangeAspect="1"/>
          </p:cNvSpPr>
          <p:nvPr/>
        </p:nvSpPr>
        <p:spPr>
          <a:xfrm>
            <a:off x="2622130" y="2876131"/>
            <a:ext cx="551590" cy="548640"/>
          </a:xfrm>
          <a:prstGeom prst="ellipse">
            <a:avLst/>
          </a:prstGeom>
          <a:blipFill dpi="0" rotWithShape="1">
            <a:blip r:embed="rId10"/>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panose="020B0606030504020204" pitchFamily="34" charset="0"/>
            </a:endParaRPr>
          </a:p>
        </p:txBody>
      </p:sp>
    </p:spTree>
    <p:custDataLst>
      <p:tags r:id="rId1"/>
    </p:custDataLst>
    <p:extLst>
      <p:ext uri="{BB962C8B-B14F-4D97-AF65-F5344CB8AC3E}">
        <p14:creationId xmlns:p14="http://schemas.microsoft.com/office/powerpoint/2010/main" val="1362183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B947EE62-716A-7340-9626-1495B3CC4D60}"/>
              </a:ext>
            </a:extLst>
          </p:cNvPr>
          <p:cNvSpPr>
            <a:spLocks noGrp="1"/>
          </p:cNvSpPr>
          <p:nvPr>
            <p:ph type="title"/>
          </p:nvPr>
        </p:nvSpPr>
        <p:spPr>
          <a:xfrm>
            <a:off x="457200" y="1184592"/>
            <a:ext cx="8229600" cy="1206067"/>
          </a:xfrm>
        </p:spPr>
        <p:txBody>
          <a:bodyPr>
            <a:normAutofit fontScale="90000"/>
          </a:bodyPr>
          <a:lstStyle/>
          <a:p>
            <a:r>
              <a:rPr lang="en-US" dirty="0"/>
              <a:t>People are high risk because </a:t>
            </a:r>
            <a:br>
              <a:rPr lang="en-US" dirty="0"/>
            </a:br>
            <a:r>
              <a:rPr lang="en-US" dirty="0"/>
              <a:t>they have multiple needs</a:t>
            </a:r>
          </a:p>
        </p:txBody>
      </p:sp>
      <p:pic>
        <p:nvPicPr>
          <p:cNvPr id="6" name="Picture 5">
            <a:extLst>
              <a:ext uri="{FF2B5EF4-FFF2-40B4-BE49-F238E27FC236}">
                <a16:creationId xmlns:a16="http://schemas.microsoft.com/office/drawing/2014/main" xmlns="" id="{B121CF3F-3BC9-EF42-875C-E63E688EC00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2410" b="61125"/>
          <a:stretch/>
        </p:blipFill>
        <p:spPr>
          <a:xfrm>
            <a:off x="622327" y="2570328"/>
            <a:ext cx="7673374" cy="3621151"/>
          </a:xfrm>
          <a:prstGeom prst="rect">
            <a:avLst/>
          </a:prstGeom>
        </p:spPr>
      </p:pic>
    </p:spTree>
    <p:custDataLst>
      <p:tags r:id="rId1"/>
    </p:custDataLst>
    <p:extLst>
      <p:ext uri="{BB962C8B-B14F-4D97-AF65-F5344CB8AC3E}">
        <p14:creationId xmlns:p14="http://schemas.microsoft.com/office/powerpoint/2010/main" val="3214948707"/>
      </p:ext>
    </p:extLst>
  </p:cSld>
  <p:clrMapOvr>
    <a:masterClrMapping/>
  </p:clrMapOvr>
  <p:transition spd="slow" advTm="9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r>
              <a:rPr lang="en-US" dirty="0"/>
              <a:t>The Principles of </a:t>
            </a:r>
            <a:br>
              <a:rPr lang="en-US" dirty="0"/>
            </a:br>
            <a:r>
              <a:rPr lang="en-US" dirty="0"/>
              <a:t>Effective Intervention</a:t>
            </a:r>
          </a:p>
        </p:txBody>
      </p:sp>
      <p:sp>
        <p:nvSpPr>
          <p:cNvPr id="21506" name="Rectangle 3"/>
          <p:cNvSpPr>
            <a:spLocks noGrp="1" noChangeArrowheads="1"/>
          </p:cNvSpPr>
          <p:nvPr>
            <p:ph idx="1"/>
          </p:nvPr>
        </p:nvSpPr>
        <p:spPr/>
        <p: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Content Placeholder 1"/>
          <p:cNvGraphicFramePr>
            <a:graphicFrameLocks/>
          </p:cNvGraphicFramePr>
          <p:nvPr>
            <p:extLst>
              <p:ext uri="{D42A27DB-BD31-4B8C-83A1-F6EECF244321}">
                <p14:modId xmlns:p14="http://schemas.microsoft.com/office/powerpoint/2010/main" val="2709228802"/>
              </p:ext>
            </p:extLst>
          </p:nvPr>
        </p:nvGraphicFramePr>
        <p:xfrm>
          <a:off x="647700" y="2643981"/>
          <a:ext cx="7848600" cy="3276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26787277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xmlns="" id="{AFFF7FEF-C7C3-7E48-ABBD-9DB3AB11C36B}"/>
              </a:ext>
            </a:extLst>
          </p:cNvPr>
          <p:cNvSpPr>
            <a:spLocks noGrp="1"/>
          </p:cNvSpPr>
          <p:nvPr>
            <p:ph type="ctrTitle"/>
          </p:nvPr>
        </p:nvSpPr>
        <p:spPr/>
        <p:txBody>
          <a:bodyPr/>
          <a:lstStyle/>
          <a:p>
            <a:r>
              <a:rPr lang="en-US" dirty="0"/>
              <a:t>Core Correctional Practice</a:t>
            </a:r>
          </a:p>
        </p:txBody>
      </p:sp>
      <p:sp>
        <p:nvSpPr>
          <p:cNvPr id="15" name="Subtitle 14">
            <a:extLst>
              <a:ext uri="{FF2B5EF4-FFF2-40B4-BE49-F238E27FC236}">
                <a16:creationId xmlns:a16="http://schemas.microsoft.com/office/drawing/2014/main" xmlns="" id="{BD5E6250-E497-5E49-9015-80FDFAF19224}"/>
              </a:ext>
            </a:extLst>
          </p:cNvPr>
          <p:cNvSpPr>
            <a:spLocks noGrp="1"/>
          </p:cNvSpPr>
          <p:nvPr>
            <p:ph type="subTitle" idx="1"/>
          </p:nvPr>
        </p:nvSpPr>
        <p:spPr>
          <a:xfrm>
            <a:off x="685800" y="3600450"/>
            <a:ext cx="7772400" cy="2634915"/>
          </a:xfrm>
        </p:spPr>
        <p:txBody>
          <a:bodyPr>
            <a:normAutofit lnSpcReduction="10000"/>
          </a:bodyPr>
          <a:lstStyle/>
          <a:p>
            <a:r>
              <a:rPr lang="en-US" sz="2800" dirty="0"/>
              <a:t>University of Cincinnati</a:t>
            </a:r>
          </a:p>
          <a:p>
            <a:r>
              <a:rPr lang="en-US" sz="2800" dirty="0"/>
              <a:t>Corrections Institute</a:t>
            </a:r>
          </a:p>
          <a:p>
            <a:endParaRPr lang="en-US" sz="2800" dirty="0"/>
          </a:p>
          <a:p>
            <a:r>
              <a:rPr lang="en-US" sz="2400" dirty="0">
                <a:solidFill>
                  <a:srgbClr val="00A085"/>
                </a:solidFill>
                <a:latin typeface="Open Sans" panose="020B0606030504020204" pitchFamily="34" charset="0"/>
              </a:rPr>
              <a:t>www.uc.edu/corrections</a:t>
            </a:r>
          </a:p>
          <a:p>
            <a:r>
              <a:rPr lang="en-US" sz="2400" dirty="0">
                <a:solidFill>
                  <a:schemeClr val="tx1">
                    <a:lumMod val="50000"/>
                    <a:lumOff val="50000"/>
                  </a:schemeClr>
                </a:solidFill>
                <a:latin typeface="Open Sans" panose="020B0606030504020204" pitchFamily="34" charset="0"/>
              </a:rPr>
              <a:t>To develop, disseminate, and implement best practices in the field of corrections.</a:t>
            </a:r>
          </a:p>
          <a:p>
            <a:endParaRPr lang="en-US" sz="2800" dirty="0"/>
          </a:p>
        </p:txBody>
      </p:sp>
    </p:spTree>
    <p:custDataLst>
      <p:tags r:id="rId1"/>
    </p:custDataLst>
    <p:extLst>
      <p:ext uri="{BB962C8B-B14F-4D97-AF65-F5344CB8AC3E}">
        <p14:creationId xmlns:p14="http://schemas.microsoft.com/office/powerpoint/2010/main" val="35853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p:txBody>
          <a:bodyPr>
            <a:normAutofit fontScale="90000"/>
          </a:bodyPr>
          <a:lstStyle/>
          <a:p>
            <a:r>
              <a:rPr lang="en-US" altLang="en-US" dirty="0"/>
              <a:t>Responsivity Principle: Overview</a:t>
            </a:r>
          </a:p>
        </p:txBody>
      </p:sp>
      <p:sp>
        <p:nvSpPr>
          <p:cNvPr id="16407" name="Rectangle 23"/>
          <p:cNvSpPr>
            <a:spLocks noGrp="1" noChangeArrowheads="1"/>
          </p:cNvSpPr>
          <p:nvPr>
            <p:ph idx="1"/>
          </p:nvPr>
        </p:nvSpPr>
        <p:spPr/>
        <p:txBody>
          <a:bodyPr>
            <a:no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Tells us “how” to change behavior</a:t>
            </a:r>
          </a:p>
          <a:p>
            <a:endParaRPr lang="en-US" sz="500" dirty="0">
              <a:latin typeface="Open Sans" panose="020B0606030504020204" pitchFamily="34" charset="0"/>
              <a:ea typeface="Open Sans" panose="020B0606030504020204" pitchFamily="34" charset="0"/>
              <a:cs typeface="Open Sans" panose="020B0606030504020204" pitchFamily="34" charset="0"/>
            </a:endParaRPr>
          </a:p>
          <a:p>
            <a:endParaRPr lang="en-US" sz="5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Specific Responsivity: Match individuals to interventions and staff based on key personal characteristics</a:t>
            </a:r>
          </a:p>
          <a:p>
            <a:endParaRPr lang="en-US" sz="5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General Responsivity: Most effective interventions are based on cognitive, behavioral</a:t>
            </a:r>
            <a:r>
              <a:rPr lang="en-US" sz="2400" b="1" dirty="0">
                <a:latin typeface="Open Sans" panose="020B0606030504020204" pitchFamily="34" charset="0"/>
                <a:ea typeface="Open Sans" panose="020B0606030504020204" pitchFamily="34" charset="0"/>
                <a:cs typeface="Open Sans" panose="020B0606030504020204" pitchFamily="34" charset="0"/>
              </a:rPr>
              <a:t>, and social learning theories</a:t>
            </a:r>
          </a:p>
        </p:txBody>
      </p:sp>
    </p:spTree>
    <p:custDataLst>
      <p:tags r:id="rId1"/>
    </p:custDataLst>
    <p:extLst>
      <p:ext uri="{BB962C8B-B14F-4D97-AF65-F5344CB8AC3E}">
        <p14:creationId xmlns:p14="http://schemas.microsoft.com/office/powerpoint/2010/main" val="67496307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77D74EE-14D5-1147-8980-7321EF443DE2}"/>
              </a:ext>
            </a:extLst>
          </p:cNvPr>
          <p:cNvSpPr>
            <a:spLocks noGrp="1"/>
          </p:cNvSpPr>
          <p:nvPr>
            <p:ph type="title"/>
          </p:nvPr>
        </p:nvSpPr>
        <p:spPr/>
        <p:txBody>
          <a:bodyPr/>
          <a:lstStyle/>
          <a:p>
            <a:r>
              <a:rPr lang="en-US" dirty="0"/>
              <a:t>Specific Responsivity</a:t>
            </a:r>
          </a:p>
        </p:txBody>
      </p:sp>
      <p:sp>
        <p:nvSpPr>
          <p:cNvPr id="6" name="Content Placeholder 5">
            <a:extLst>
              <a:ext uri="{FF2B5EF4-FFF2-40B4-BE49-F238E27FC236}">
                <a16:creationId xmlns:a16="http://schemas.microsoft.com/office/drawing/2014/main" xmlns="" id="{2CE0F6C6-30C5-A04F-A9BE-1DD734E3A35A}"/>
              </a:ext>
            </a:extLst>
          </p:cNvPr>
          <p:cNvSpPr>
            <a:spLocks noGrp="1"/>
          </p:cNvSpPr>
          <p:nvPr>
            <p:ph idx="1"/>
          </p:nvPr>
        </p:nvSpPr>
        <p:spPr/>
        <p:txBody>
          <a:bodyPr>
            <a:norm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Match programs and interventions based on individual needs</a:t>
            </a:r>
          </a:p>
          <a:p>
            <a:endParaRPr lang="en-US" sz="2800" dirty="0"/>
          </a:p>
          <a:p>
            <a:r>
              <a:rPr lang="en-US" sz="2800" dirty="0">
                <a:latin typeface="Open Sans" panose="020B0606030504020204" pitchFamily="34" charset="0"/>
                <a:ea typeface="Open Sans" panose="020B0606030504020204" pitchFamily="34" charset="0"/>
                <a:cs typeface="Open Sans" panose="020B0606030504020204" pitchFamily="34" charset="0"/>
              </a:rPr>
              <a:t>Identify and play into strengths</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Identify and remove barriers</a:t>
            </a:r>
          </a:p>
        </p:txBody>
      </p:sp>
    </p:spTree>
    <p:custDataLst>
      <p:tags r:id="rId1"/>
    </p:custDataLst>
    <p:extLst>
      <p:ext uri="{BB962C8B-B14F-4D97-AF65-F5344CB8AC3E}">
        <p14:creationId xmlns:p14="http://schemas.microsoft.com/office/powerpoint/2010/main" val="50115048"/>
      </p:ext>
    </p:extLst>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Specific Responsivity: </a:t>
            </a:r>
            <a:br>
              <a:rPr lang="en-US" dirty="0"/>
            </a:br>
            <a:r>
              <a:rPr lang="en-US" dirty="0"/>
              <a:t>External Considerations</a:t>
            </a:r>
          </a:p>
        </p:txBody>
      </p:sp>
      <p:sp>
        <p:nvSpPr>
          <p:cNvPr id="3" name="Content Placeholder 2"/>
          <p:cNvSpPr>
            <a:spLocks noGrp="1"/>
          </p:cNvSpPr>
          <p:nvPr>
            <p:ph idx="1"/>
          </p:nvPr>
        </p:nvSpPr>
        <p:spPr>
          <a:xfrm>
            <a:off x="457200" y="2541456"/>
            <a:ext cx="4535424" cy="3478344"/>
          </a:xfrm>
        </p:spPr>
        <p:txBody>
          <a:bodyPr>
            <a:norm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Transportation</a:t>
            </a:r>
          </a:p>
          <a:p>
            <a:r>
              <a:rPr lang="en-US" sz="2400" dirty="0">
                <a:latin typeface="Open Sans" panose="020B0606030504020204" pitchFamily="34" charset="0"/>
                <a:ea typeface="Open Sans" panose="020B0606030504020204" pitchFamily="34" charset="0"/>
                <a:cs typeface="Open Sans" panose="020B0606030504020204" pitchFamily="34" charset="0"/>
              </a:rPr>
              <a:t>Child Care</a:t>
            </a:r>
          </a:p>
          <a:p>
            <a:r>
              <a:rPr lang="en-US" sz="2400" dirty="0">
                <a:latin typeface="Open Sans" panose="020B0606030504020204" pitchFamily="34" charset="0"/>
                <a:ea typeface="Open Sans" panose="020B0606030504020204" pitchFamily="34" charset="0"/>
                <a:cs typeface="Open Sans" panose="020B0606030504020204" pitchFamily="34" charset="0"/>
              </a:rPr>
              <a:t>Housing</a:t>
            </a:r>
          </a:p>
          <a:p>
            <a:r>
              <a:rPr lang="en-US" sz="2400" dirty="0">
                <a:latin typeface="Open Sans" panose="020B0606030504020204" pitchFamily="34" charset="0"/>
                <a:ea typeface="Open Sans" panose="020B0606030504020204" pitchFamily="34" charset="0"/>
                <a:cs typeface="Open Sans" panose="020B0606030504020204" pitchFamily="34" charset="0"/>
              </a:rPr>
              <a:t>Financial</a:t>
            </a:r>
          </a:p>
          <a:p>
            <a:r>
              <a:rPr lang="en-US" sz="2400" dirty="0">
                <a:latin typeface="Open Sans" panose="020B0606030504020204" pitchFamily="34" charset="0"/>
                <a:ea typeface="Open Sans" panose="020B0606030504020204" pitchFamily="34" charset="0"/>
                <a:cs typeface="Open Sans" panose="020B0606030504020204" pitchFamily="34" charset="0"/>
              </a:rPr>
              <a:t>Physical Health Conditions</a:t>
            </a:r>
          </a:p>
          <a:p>
            <a:r>
              <a:rPr lang="en-US" sz="2400" dirty="0">
                <a:latin typeface="Open Sans" panose="020B0606030504020204" pitchFamily="34" charset="0"/>
                <a:ea typeface="Open Sans" panose="020B0606030504020204" pitchFamily="34" charset="0"/>
                <a:cs typeface="Open Sans" panose="020B0606030504020204" pitchFamily="34" charset="0"/>
              </a:rPr>
              <a:t>System-Created Barriers</a:t>
            </a:r>
          </a:p>
          <a:p>
            <a:endParaRPr lang="en-US" sz="2400" dirty="0"/>
          </a:p>
        </p:txBody>
      </p:sp>
      <p:pic>
        <p:nvPicPr>
          <p:cNvPr id="11" name="Picture 10">
            <a:extLst>
              <a:ext uri="{FF2B5EF4-FFF2-40B4-BE49-F238E27FC236}">
                <a16:creationId xmlns:a16="http://schemas.microsoft.com/office/drawing/2014/main" xmlns="" id="{138BA0AB-E99A-8C4A-A47B-FEA9E53A9788}"/>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rcRect l="17940" t="446" r="9368" b="-2187"/>
          <a:stretch/>
        </p:blipFill>
        <p:spPr>
          <a:xfrm>
            <a:off x="4992624" y="2590800"/>
            <a:ext cx="3547872" cy="3310128"/>
          </a:xfrm>
          <a:prstGeom prst="rect">
            <a:avLst/>
          </a:prstGeom>
          <a:effectLst>
            <a:softEdge rad="190500"/>
          </a:effectLst>
        </p:spPr>
      </p:pic>
      <p:sp>
        <p:nvSpPr>
          <p:cNvPr id="5" name="Rectangle 4">
            <a:extLst>
              <a:ext uri="{FF2B5EF4-FFF2-40B4-BE49-F238E27FC236}">
                <a16:creationId xmlns:a16="http://schemas.microsoft.com/office/drawing/2014/main" xmlns="" id="{42EF6706-DE70-8D41-9E0F-15170E1A7308}"/>
              </a:ext>
            </a:extLst>
          </p:cNvPr>
          <p:cNvSpPr/>
          <p:nvPr/>
        </p:nvSpPr>
        <p:spPr>
          <a:xfrm>
            <a:off x="6812913" y="6617221"/>
            <a:ext cx="2632452" cy="246221"/>
          </a:xfrm>
          <a:prstGeom prst="rect">
            <a:avLst/>
          </a:prstGeom>
        </p:spPr>
        <p:txBody>
          <a:bodyPr wrap="none">
            <a:spAutoFit/>
          </a:bodyPr>
          <a:lstStyle/>
          <a:p>
            <a:r>
              <a:rPr lang="en-US" sz="1000" dirty="0">
                <a:solidFill>
                  <a:schemeClr val="bg2"/>
                </a:solidFill>
                <a:latin typeface="Open Sans Regular" panose="020B0606030504020204" pitchFamily="34" charset="0"/>
                <a:cs typeface="Open Sans Regular" panose="020B0606030504020204" pitchFamily="34" charset="0"/>
              </a:rPr>
              <a:t>Photo by </a:t>
            </a:r>
            <a:r>
              <a:rPr lang="en-US" sz="1000" dirty="0">
                <a:solidFill>
                  <a:schemeClr val="bg2"/>
                </a:solidFill>
                <a:latin typeface="Open Sans Regular" panose="020B0606030504020204" pitchFamily="34" charset="0"/>
                <a:cs typeface="Open Sans Regular" panose="020B0606030504020204" pitchFamily="34" charset="0"/>
                <a:hlinkClick r:id="rId6">
                  <a:extLst>
                    <a:ext uri="{A12FA001-AC4F-418D-AE19-62706E023703}">
                      <ahyp:hlinkClr xmlns:ahyp="http://schemas.microsoft.com/office/drawing/2018/hyperlinkcolor" xmlns="" val="tx"/>
                    </a:ext>
                  </a:extLst>
                </a:hlinkClick>
              </a:rPr>
              <a:t>Matthew Hamilton</a:t>
            </a:r>
            <a:r>
              <a:rPr lang="en-US" sz="1000" dirty="0">
                <a:solidFill>
                  <a:schemeClr val="bg2"/>
                </a:solidFill>
                <a:latin typeface="Open Sans Regular" panose="020B0606030504020204" pitchFamily="34" charset="0"/>
                <a:cs typeface="Open Sans Regular" panose="020B0606030504020204" pitchFamily="34" charset="0"/>
              </a:rPr>
              <a:t> on </a:t>
            </a:r>
            <a:r>
              <a:rPr lang="en-US" sz="1000" dirty="0">
                <a:solidFill>
                  <a:schemeClr val="bg2"/>
                </a:solidFill>
                <a:latin typeface="Open Sans Regular" panose="020B0606030504020204" pitchFamily="34" charset="0"/>
                <a:cs typeface="Open Sans Regular" panose="020B0606030504020204" pitchFamily="34" charset="0"/>
                <a:hlinkClick r:id="rId7">
                  <a:extLst>
                    <a:ext uri="{A12FA001-AC4F-418D-AE19-62706E023703}">
                      <ahyp:hlinkClr xmlns:ahyp="http://schemas.microsoft.com/office/drawing/2018/hyperlinkcolor" xmlns="" val="tx"/>
                    </a:ext>
                  </a:extLst>
                </a:hlinkClick>
              </a:rPr>
              <a:t>Unsplash</a:t>
            </a:r>
            <a:endParaRPr lang="en-US" sz="1000" dirty="0">
              <a:solidFill>
                <a:schemeClr val="bg2"/>
              </a:solidFill>
              <a:latin typeface="Open Sans Regular" panose="020B0606030504020204" pitchFamily="34" charset="0"/>
              <a:cs typeface="Open Sans Regular" panose="020B0606030504020204" pitchFamily="34" charset="0"/>
            </a:endParaRPr>
          </a:p>
        </p:txBody>
      </p:sp>
    </p:spTree>
    <p:custDataLst>
      <p:tags r:id="rId1"/>
    </p:custDataLst>
    <p:extLst>
      <p:ext uri="{BB962C8B-B14F-4D97-AF65-F5344CB8AC3E}">
        <p14:creationId xmlns:p14="http://schemas.microsoft.com/office/powerpoint/2010/main" val="2440323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Specific Responsivity: </a:t>
            </a:r>
            <a:br>
              <a:rPr lang="en-US" dirty="0"/>
            </a:br>
            <a:r>
              <a:rPr lang="en-US" dirty="0"/>
              <a:t>Internal Considerations</a:t>
            </a:r>
          </a:p>
        </p:txBody>
      </p:sp>
      <p:sp>
        <p:nvSpPr>
          <p:cNvPr id="3" name="Content Placeholder 2"/>
          <p:cNvSpPr>
            <a:spLocks noGrp="1"/>
          </p:cNvSpPr>
          <p:nvPr>
            <p:ph idx="1"/>
          </p:nvPr>
        </p:nvSpPr>
        <p:spPr>
          <a:xfrm>
            <a:off x="457200" y="2438400"/>
            <a:ext cx="8229600" cy="3889248"/>
          </a:xfrm>
        </p:spPr>
        <p:txBody>
          <a:bodyPr>
            <a:no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Motivation </a:t>
            </a:r>
          </a:p>
          <a:p>
            <a:r>
              <a:rPr lang="en-US" sz="2000" dirty="0">
                <a:latin typeface="Open Sans" panose="020B0606030504020204" pitchFamily="34" charset="0"/>
                <a:ea typeface="Open Sans" panose="020B0606030504020204" pitchFamily="34" charset="0"/>
                <a:cs typeface="Open Sans" panose="020B0606030504020204" pitchFamily="34" charset="0"/>
              </a:rPr>
              <a:t>Mental Illness</a:t>
            </a:r>
          </a:p>
          <a:p>
            <a:r>
              <a:rPr lang="en-US" sz="2000" dirty="0">
                <a:latin typeface="Open Sans" panose="020B0606030504020204" pitchFamily="34" charset="0"/>
                <a:ea typeface="Open Sans" panose="020B0606030504020204" pitchFamily="34" charset="0"/>
                <a:cs typeface="Open Sans" panose="020B0606030504020204" pitchFamily="34" charset="0"/>
              </a:rPr>
              <a:t>Trauma</a:t>
            </a:r>
          </a:p>
          <a:p>
            <a:pPr eaLnBrk="1" hangingPunct="1"/>
            <a:r>
              <a:rPr lang="en-US" sz="2000" dirty="0">
                <a:latin typeface="Open Sans" panose="020B0606030504020204" pitchFamily="34" charset="0"/>
                <a:ea typeface="Open Sans" panose="020B0606030504020204" pitchFamily="34" charset="0"/>
                <a:cs typeface="Open Sans" panose="020B0606030504020204" pitchFamily="34" charset="0"/>
              </a:rPr>
              <a:t>Gender Identity</a:t>
            </a:r>
          </a:p>
          <a:p>
            <a:pPr eaLnBrk="1" hangingPunct="1"/>
            <a:r>
              <a:rPr lang="en-US" sz="2000" dirty="0">
                <a:latin typeface="Open Sans" panose="020B0606030504020204" pitchFamily="34" charset="0"/>
                <a:ea typeface="Open Sans" panose="020B0606030504020204" pitchFamily="34" charset="0"/>
                <a:cs typeface="Open Sans" panose="020B0606030504020204" pitchFamily="34" charset="0"/>
              </a:rPr>
              <a:t>Age</a:t>
            </a:r>
          </a:p>
          <a:p>
            <a:pPr eaLnBrk="1" hangingPunct="1"/>
            <a:r>
              <a:rPr lang="en-US" sz="2000" dirty="0">
                <a:latin typeface="Open Sans" panose="020B0606030504020204" pitchFamily="34" charset="0"/>
                <a:ea typeface="Open Sans" panose="020B0606030504020204" pitchFamily="34" charset="0"/>
                <a:cs typeface="Open Sans" panose="020B0606030504020204" pitchFamily="34" charset="0"/>
              </a:rPr>
              <a:t>Maturity</a:t>
            </a:r>
          </a:p>
          <a:p>
            <a:r>
              <a:rPr lang="en-US" sz="2000" dirty="0">
                <a:latin typeface="Open Sans" panose="020B0606030504020204" pitchFamily="34" charset="0"/>
                <a:ea typeface="Open Sans" panose="020B0606030504020204" pitchFamily="34" charset="0"/>
                <a:cs typeface="Open Sans" panose="020B0606030504020204" pitchFamily="34" charset="0"/>
              </a:rPr>
              <a:t>Ethnicity</a:t>
            </a:r>
          </a:p>
          <a:p>
            <a:r>
              <a:rPr lang="en-US" sz="2000" dirty="0">
                <a:latin typeface="Open Sans" panose="020B0606030504020204" pitchFamily="34" charset="0"/>
                <a:ea typeface="Open Sans" panose="020B0606030504020204" pitchFamily="34" charset="0"/>
                <a:cs typeface="Open Sans" panose="020B0606030504020204" pitchFamily="34" charset="0"/>
              </a:rPr>
              <a:t>Culture</a:t>
            </a:r>
          </a:p>
          <a:p>
            <a:r>
              <a:rPr lang="en-US" sz="2000" dirty="0">
                <a:latin typeface="Open Sans" panose="020B0606030504020204" pitchFamily="34" charset="0"/>
                <a:ea typeface="Open Sans" panose="020B0606030504020204" pitchFamily="34" charset="0"/>
                <a:cs typeface="Open Sans" panose="020B0606030504020204" pitchFamily="34" charset="0"/>
              </a:rPr>
              <a:t>Cognitive Skills</a:t>
            </a:r>
          </a:p>
        </p:txBody>
      </p:sp>
      <p:pic>
        <p:nvPicPr>
          <p:cNvPr id="11" name="Picture 10">
            <a:extLst>
              <a:ext uri="{FF2B5EF4-FFF2-40B4-BE49-F238E27FC236}">
                <a16:creationId xmlns:a16="http://schemas.microsoft.com/office/drawing/2014/main" xmlns="" id="{138BA0AB-E99A-8C4A-A47B-FEA9E53A9788}"/>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rcRect l="17940" t="446" r="9368" b="-2187"/>
          <a:stretch/>
        </p:blipFill>
        <p:spPr>
          <a:xfrm>
            <a:off x="4992624" y="2590800"/>
            <a:ext cx="3547872" cy="3310128"/>
          </a:xfrm>
          <a:prstGeom prst="rect">
            <a:avLst/>
          </a:prstGeom>
          <a:effectLst>
            <a:softEdge rad="190500"/>
          </a:effectLst>
        </p:spPr>
      </p:pic>
    </p:spTree>
    <p:custDataLst>
      <p:tags r:id="rId1"/>
    </p:custDataLst>
    <p:extLst>
      <p:ext uri="{BB962C8B-B14F-4D97-AF65-F5344CB8AC3E}">
        <p14:creationId xmlns:p14="http://schemas.microsoft.com/office/powerpoint/2010/main" val="1777187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77D74EE-14D5-1147-8980-7321EF443DE2}"/>
              </a:ext>
            </a:extLst>
          </p:cNvPr>
          <p:cNvSpPr>
            <a:spLocks noGrp="1"/>
          </p:cNvSpPr>
          <p:nvPr>
            <p:ph type="title"/>
          </p:nvPr>
        </p:nvSpPr>
        <p:spPr/>
        <p:txBody>
          <a:bodyPr/>
          <a:lstStyle/>
          <a:p>
            <a:r>
              <a:rPr lang="en-US" dirty="0"/>
              <a:t>General Responsivity</a:t>
            </a:r>
          </a:p>
        </p:txBody>
      </p:sp>
      <p:sp>
        <p:nvSpPr>
          <p:cNvPr id="6" name="Content Placeholder 5">
            <a:extLst>
              <a:ext uri="{FF2B5EF4-FFF2-40B4-BE49-F238E27FC236}">
                <a16:creationId xmlns:a16="http://schemas.microsoft.com/office/drawing/2014/main" xmlns="" id="{2CE0F6C6-30C5-A04F-A9BE-1DD734E3A35A}"/>
              </a:ext>
            </a:extLst>
          </p:cNvPr>
          <p:cNvSpPr>
            <a:spLocks noGrp="1"/>
          </p:cNvSpPr>
          <p:nvPr>
            <p:ph idx="1"/>
          </p:nvPr>
        </p:nvSpPr>
        <p:spPr/>
        <p:txBody>
          <a:bodyPr>
            <a:norm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Use evidence-based approaches</a:t>
            </a:r>
          </a:p>
          <a:p>
            <a:endParaRPr lang="en-US" sz="7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Interventions based on behavioral, cognitive-behavioral and social learning theories are most effective with justice-involved population</a:t>
            </a:r>
          </a:p>
        </p:txBody>
      </p:sp>
    </p:spTree>
    <p:custDataLst>
      <p:tags r:id="rId1"/>
    </p:custDataLst>
    <p:extLst>
      <p:ext uri="{BB962C8B-B14F-4D97-AF65-F5344CB8AC3E}">
        <p14:creationId xmlns:p14="http://schemas.microsoft.com/office/powerpoint/2010/main" val="3960112156"/>
      </p:ext>
    </p:extLst>
  </p:cSld>
  <p:clrMapOvr>
    <a:masterClrMapping/>
  </p:clrMapOvr>
  <p:transition>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Autofit/>
          </a:bodyPr>
          <a:lstStyle/>
          <a:p>
            <a:r>
              <a:rPr lang="en-US" dirty="0"/>
              <a:t>Fidelity and Program Integrity</a:t>
            </a:r>
          </a:p>
        </p:txBody>
      </p:sp>
      <p:sp>
        <p:nvSpPr>
          <p:cNvPr id="21506" name="Rectangle 3"/>
          <p:cNvSpPr>
            <a:spLocks noGrp="1" noChangeArrowheads="1"/>
          </p:cNvSpPr>
          <p:nvPr>
            <p:ph type="body" idx="1"/>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Evidence-Based Practice:</a:t>
            </a:r>
          </a:p>
        </p:txBody>
      </p:sp>
    </p:spTree>
    <p:custDataLst>
      <p:tags r:id="rId1"/>
    </p:custDataLst>
    <p:extLst>
      <p:ext uri="{BB962C8B-B14F-4D97-AF65-F5344CB8AC3E}">
        <p14:creationId xmlns:p14="http://schemas.microsoft.com/office/powerpoint/2010/main" val="176238964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p:txBody>
          <a:bodyPr/>
          <a:lstStyle/>
          <a:p>
            <a:r>
              <a:rPr lang="en-US" altLang="en-US" dirty="0"/>
              <a:t>Fidelity</a:t>
            </a:r>
          </a:p>
        </p:txBody>
      </p:sp>
      <p:sp>
        <p:nvSpPr>
          <p:cNvPr id="16407" name="Rectangle 23"/>
          <p:cNvSpPr>
            <a:spLocks noGrp="1" noChangeArrowheads="1"/>
          </p:cNvSpPr>
          <p:nvPr>
            <p:ph idx="1"/>
          </p:nvPr>
        </p:nvSpPr>
        <p:spPr/>
        <p:txBody>
          <a:bodyPr>
            <a:normAutofit/>
          </a:bodyPr>
          <a:lstStyle/>
          <a:p>
            <a:pPr marL="0" indent="0">
              <a:buNone/>
            </a:pPr>
            <a:r>
              <a:rPr lang="en-US" dirty="0"/>
              <a:t>“How well” programs incorporate risk, need, and responsivity</a:t>
            </a:r>
          </a:p>
          <a:p>
            <a:pPr marL="0" indent="0">
              <a:buNone/>
            </a:pPr>
            <a:endParaRPr lang="en-US" dirty="0"/>
          </a:p>
        </p:txBody>
      </p:sp>
      <p:pic>
        <p:nvPicPr>
          <p:cNvPr id="3" name="Picture 2">
            <a:extLst>
              <a:ext uri="{FF2B5EF4-FFF2-40B4-BE49-F238E27FC236}">
                <a16:creationId xmlns:a16="http://schemas.microsoft.com/office/drawing/2014/main" xmlns="" id="{39E12770-52C0-854C-804B-89666F15F3A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59315" t="30401" b="-2667"/>
          <a:stretch/>
        </p:blipFill>
        <p:spPr>
          <a:xfrm>
            <a:off x="3982326" y="4735887"/>
            <a:ext cx="1383050" cy="1625911"/>
          </a:xfrm>
          <a:prstGeom prst="rect">
            <a:avLst/>
          </a:prstGeom>
        </p:spPr>
      </p:pic>
      <p:sp>
        <p:nvSpPr>
          <p:cNvPr id="4" name="TextBox 3">
            <a:extLst>
              <a:ext uri="{FF2B5EF4-FFF2-40B4-BE49-F238E27FC236}">
                <a16:creationId xmlns:a16="http://schemas.microsoft.com/office/drawing/2014/main" xmlns="" id="{A86818B5-3C67-5048-A42A-CFF1B4024A1A}"/>
              </a:ext>
            </a:extLst>
          </p:cNvPr>
          <p:cNvSpPr txBox="1"/>
          <p:nvPr/>
        </p:nvSpPr>
        <p:spPr>
          <a:xfrm>
            <a:off x="4889004" y="3585421"/>
            <a:ext cx="3164542" cy="1546086"/>
          </a:xfrm>
          <a:prstGeom prst="cloudCallout">
            <a:avLst>
              <a:gd name="adj1" fmla="val -38963"/>
              <a:gd name="adj2" fmla="val 55542"/>
            </a:avLst>
          </a:prstGeom>
          <a:solidFill>
            <a:srgbClr val="000000"/>
          </a:solidFill>
        </p:spPr>
        <p:txBody>
          <a:bodyPr wrap="square" rtlCol="0" anchor="ctr">
            <a:spAutoFit/>
          </a:bodyPr>
          <a:lstStyle/>
          <a:p>
            <a:pPr algn="ct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Am I doing what I am supposed to be doing?</a:t>
            </a:r>
          </a:p>
        </p:txBody>
      </p:sp>
    </p:spTree>
    <p:custDataLst>
      <p:tags r:id="rId1"/>
    </p:custDataLst>
    <p:extLst>
      <p:ext uri="{BB962C8B-B14F-4D97-AF65-F5344CB8AC3E}">
        <p14:creationId xmlns:p14="http://schemas.microsoft.com/office/powerpoint/2010/main" val="205408515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normAutofit/>
          </a:bodyPr>
          <a:lstStyle/>
          <a:p>
            <a:r>
              <a:rPr lang="en-US" dirty="0"/>
              <a:t>Fidelity and Program Drift</a:t>
            </a:r>
          </a:p>
        </p:txBody>
      </p:sp>
      <p:sp>
        <p:nvSpPr>
          <p:cNvPr id="167939" name="Rectangle 3"/>
          <p:cNvSpPr>
            <a:spLocks noGrp="1" noChangeArrowheads="1"/>
          </p:cNvSpPr>
          <p:nvPr>
            <p:ph idx="1"/>
          </p:nvPr>
        </p:nvSpPr>
        <p:spPr/>
        <p:txBody>
          <a:bodyPr>
            <a:normAutofit/>
          </a:bodyPr>
          <a:lstStyle/>
          <a:p>
            <a:r>
              <a:rPr lang="en-US" dirty="0"/>
              <a:t>Accidental adaptation can pose significant problems</a:t>
            </a:r>
          </a:p>
          <a:p>
            <a:endParaRPr lang="en-US" sz="800" dirty="0"/>
          </a:p>
          <a:p>
            <a:r>
              <a:rPr lang="en-US" dirty="0"/>
              <a:t>Too much adaptation might decrease effectiveness</a:t>
            </a:r>
          </a:p>
        </p:txBody>
      </p:sp>
    </p:spTree>
    <p:custDataLst>
      <p:tags r:id="rId1"/>
    </p:custDataLst>
    <p:extLst>
      <p:ext uri="{BB962C8B-B14F-4D97-AF65-F5344CB8AC3E}">
        <p14:creationId xmlns:p14="http://schemas.microsoft.com/office/powerpoint/2010/main" val="2976310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Fidelity: Summary</a:t>
            </a:r>
          </a:p>
        </p:txBody>
      </p:sp>
      <p:sp>
        <p:nvSpPr>
          <p:cNvPr id="3" name="Content Placeholder 2"/>
          <p:cNvSpPr>
            <a:spLocks noGrp="1"/>
          </p:cNvSpPr>
          <p:nvPr>
            <p:ph idx="1"/>
          </p:nvPr>
        </p:nvSpPr>
        <p:spPr/>
        <p:txBody>
          <a:bodyPr>
            <a:normAutofit fontScale="77500" lnSpcReduction="20000"/>
          </a:bodyPr>
          <a:lstStyle/>
          <a:p>
            <a:r>
              <a:rPr lang="en-US" dirty="0"/>
              <a:t>Fidelity is related to successful outcomes (i.e., recidivism reductions)</a:t>
            </a:r>
          </a:p>
          <a:p>
            <a:endParaRPr lang="en-US" dirty="0"/>
          </a:p>
          <a:p>
            <a:r>
              <a:rPr lang="en-US" dirty="0"/>
              <a:t>Poor fidelity can lead to no improvement or even negative effects</a:t>
            </a:r>
          </a:p>
          <a:p>
            <a:pPr marL="0" indent="0">
              <a:buNone/>
            </a:pPr>
            <a:endParaRPr lang="en-US" dirty="0"/>
          </a:p>
          <a:p>
            <a:r>
              <a:rPr lang="en-US" dirty="0"/>
              <a:t>Fidelity cannot be assumed</a:t>
            </a:r>
          </a:p>
          <a:p>
            <a:endParaRPr lang="en-US" dirty="0"/>
          </a:p>
          <a:p>
            <a:r>
              <a:rPr lang="en-US" dirty="0"/>
              <a:t>Fidelity can be measured and monitored</a:t>
            </a:r>
          </a:p>
          <a:p>
            <a:endParaRPr lang="en-US" dirty="0"/>
          </a:p>
        </p:txBody>
      </p:sp>
    </p:spTree>
    <p:custDataLst>
      <p:tags r:id="rId1"/>
    </p:custDataLst>
    <p:extLst>
      <p:ext uri="{BB962C8B-B14F-4D97-AF65-F5344CB8AC3E}">
        <p14:creationId xmlns:p14="http://schemas.microsoft.com/office/powerpoint/2010/main" val="1558100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7FBFB18-3495-E54D-BECB-308114D136BA}"/>
              </a:ext>
            </a:extLst>
          </p:cNvPr>
          <p:cNvSpPr>
            <a:spLocks noGrp="1"/>
          </p:cNvSpPr>
          <p:nvPr>
            <p:ph type="title"/>
          </p:nvPr>
        </p:nvSpPr>
        <p:spPr/>
        <p:txBody>
          <a:bodyPr/>
          <a:lstStyle/>
          <a:p>
            <a:r>
              <a:rPr lang="en-US" dirty="0"/>
              <a:t>Core Correctional </a:t>
            </a:r>
            <a:r>
              <a:rPr lang="en-US" dirty="0" err="1"/>
              <a:t>PracticeS</a:t>
            </a:r>
            <a:endParaRPr lang="en-US" dirty="0"/>
          </a:p>
        </p:txBody>
      </p:sp>
      <p:sp>
        <p:nvSpPr>
          <p:cNvPr id="7" name="Subtitle 6"/>
          <p:cNvSpPr>
            <a:spLocks noGrp="1"/>
          </p:cNvSpPr>
          <p:nvPr>
            <p:ph type="body" idx="1"/>
          </p:nvPr>
        </p:nvSpPr>
        <p:spPr/>
        <p:txBody>
          <a:bodyPr/>
          <a:lstStyle/>
          <a:p>
            <a:r>
              <a:rPr lang="en-US" altLang="en-US" dirty="0"/>
              <a:t>Evidence-Based Practice:</a:t>
            </a:r>
          </a:p>
        </p:txBody>
      </p:sp>
    </p:spTree>
    <p:custDataLst>
      <p:tags r:id="rId1"/>
    </p:custDataLst>
    <p:extLst>
      <p:ext uri="{BB962C8B-B14F-4D97-AF65-F5344CB8AC3E}">
        <p14:creationId xmlns:p14="http://schemas.microsoft.com/office/powerpoint/2010/main" val="224979898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10078-1D43-3549-9095-A4A32592B27B}"/>
              </a:ext>
            </a:extLst>
          </p:cNvPr>
          <p:cNvSpPr>
            <a:spLocks noGrp="1"/>
          </p:cNvSpPr>
          <p:nvPr>
            <p:ph type="title"/>
          </p:nvPr>
        </p:nvSpPr>
        <p:spPr/>
        <p:txBody>
          <a:bodyPr/>
          <a:lstStyle/>
          <a:p>
            <a:r>
              <a:rPr lang="en-US" dirty="0"/>
              <a:t>Learning Objectives</a:t>
            </a:r>
          </a:p>
        </p:txBody>
      </p:sp>
      <p:sp>
        <p:nvSpPr>
          <p:cNvPr id="7" name="Content Placeholder 6"/>
          <p:cNvSpPr>
            <a:spLocks noGrp="1"/>
          </p:cNvSpPr>
          <p:nvPr>
            <p:ph idx="1"/>
          </p:nvPr>
        </p:nvSpPr>
        <p:spPr/>
        <p:txBody>
          <a:bodyPr>
            <a:normAutofit/>
          </a:bodyPr>
          <a:lstStyle/>
          <a:p>
            <a:pPr lvl="0"/>
            <a:endParaRPr lang="en-US" sz="1200" dirty="0">
              <a:latin typeface="Open Sans" panose="020B0606030504020204" pitchFamily="34" charset="0"/>
              <a:ea typeface="Open Sans" panose="020B0606030504020204" pitchFamily="34" charset="0"/>
              <a:cs typeface="Open Sans" panose="020B0606030504020204" pitchFamily="34" charset="0"/>
            </a:endParaRPr>
          </a:p>
          <a:p>
            <a:pPr lvl="0"/>
            <a:r>
              <a:rPr lang="en-US" sz="2800" dirty="0">
                <a:latin typeface="Open Sans" panose="020B0606030504020204" pitchFamily="34" charset="0"/>
                <a:ea typeface="Open Sans" panose="020B0606030504020204" pitchFamily="34" charset="0"/>
                <a:cs typeface="Open Sans" panose="020B0606030504020204" pitchFamily="34" charset="0"/>
              </a:rPr>
              <a:t>Briefly </a:t>
            </a:r>
            <a:r>
              <a:rPr lang="en-US" sz="2800" dirty="0"/>
              <a:t>r</a:t>
            </a:r>
            <a:r>
              <a:rPr lang="en-US" sz="2800" dirty="0">
                <a:latin typeface="Open Sans" panose="020B0606030504020204" pitchFamily="34" charset="0"/>
                <a:ea typeface="Open Sans" panose="020B0606030504020204" pitchFamily="34" charset="0"/>
                <a:cs typeface="Open Sans" panose="020B0606030504020204" pitchFamily="34" charset="0"/>
              </a:rPr>
              <a:t>eview the principles of effective </a:t>
            </a:r>
            <a:r>
              <a:rPr lang="en-US" sz="2800" dirty="0"/>
              <a:t>i</a:t>
            </a:r>
            <a:r>
              <a:rPr lang="en-US" sz="2800" dirty="0">
                <a:latin typeface="Open Sans" panose="020B0606030504020204" pitchFamily="34" charset="0"/>
                <a:ea typeface="Open Sans" panose="020B0606030504020204" pitchFamily="34" charset="0"/>
                <a:cs typeface="Open Sans" panose="020B0606030504020204" pitchFamily="34" charset="0"/>
              </a:rPr>
              <a:t>ntervention</a:t>
            </a:r>
          </a:p>
          <a:p>
            <a:pPr lvl="0"/>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Define structured learning </a:t>
            </a:r>
          </a:p>
          <a:p>
            <a:r>
              <a:rPr lang="en-US" sz="2800" dirty="0"/>
              <a:t>Review examples of how structured learning can be applied to specific skills</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41437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1404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Core Correctional Practice</a:t>
            </a:r>
          </a:p>
        </p:txBody>
      </p:sp>
      <p:sp>
        <p:nvSpPr>
          <p:cNvPr id="4" name="Content Placeholder 3">
            <a:extLst>
              <a:ext uri="{FF2B5EF4-FFF2-40B4-BE49-F238E27FC236}">
                <a16:creationId xmlns:a16="http://schemas.microsoft.com/office/drawing/2014/main" xmlns="" id="{641ACF79-82E2-4B4A-8E7A-0589B3076364}"/>
              </a:ext>
            </a:extLst>
          </p:cNvPr>
          <p:cNvSpPr>
            <a:spLocks noGrp="1"/>
          </p:cNvSpPr>
          <p:nvPr>
            <p:ph idx="1"/>
          </p:nvPr>
        </p:nvSpPr>
        <p:spPr>
          <a:xfrm>
            <a:off x="1079291" y="2453390"/>
            <a:ext cx="6985417" cy="2688236"/>
          </a:xfrm>
          <a:solidFill>
            <a:srgbClr val="314049"/>
          </a:solidFill>
        </p:spPr>
        <p:txBody>
          <a:bodyPr>
            <a:normAutofit fontScale="85000" lnSpcReduction="20000"/>
          </a:bodyPr>
          <a:lstStyle/>
          <a:p>
            <a:pPr marL="0" indent="0" algn="ctr">
              <a:buNone/>
            </a:pPr>
            <a:r>
              <a:rPr lang="en-US" dirty="0">
                <a:solidFill>
                  <a:schemeClr val="bg1"/>
                </a:solidFill>
              </a:rPr>
              <a:t>Components of effective correctional practice designed to increase the therapeutic potential of rehabilitation programs</a:t>
            </a:r>
          </a:p>
          <a:p>
            <a:pPr marL="0" indent="0" algn="ctr">
              <a:buNone/>
            </a:pPr>
            <a:endParaRPr lang="en-US" dirty="0">
              <a:solidFill>
                <a:schemeClr val="bg1"/>
              </a:solidFill>
            </a:endParaRPr>
          </a:p>
          <a:p>
            <a:pPr marL="0" indent="0" algn="ctr">
              <a:buNone/>
            </a:pPr>
            <a:r>
              <a:rPr lang="en-US" dirty="0">
                <a:solidFill>
                  <a:schemeClr val="bg1"/>
                </a:solidFill>
              </a:rPr>
              <a:t>Use of CCPs is associated with greater reductions in recidivism</a:t>
            </a:r>
          </a:p>
        </p:txBody>
      </p:sp>
      <p:sp>
        <p:nvSpPr>
          <p:cNvPr id="3" name="Rectangle 2">
            <a:extLst>
              <a:ext uri="{FF2B5EF4-FFF2-40B4-BE49-F238E27FC236}">
                <a16:creationId xmlns:a16="http://schemas.microsoft.com/office/drawing/2014/main" xmlns="" id="{18BA9E9B-6DBA-0C4A-B8D2-6BFD9DB566C5}"/>
              </a:ext>
            </a:extLst>
          </p:cNvPr>
          <p:cNvSpPr/>
          <p:nvPr/>
        </p:nvSpPr>
        <p:spPr>
          <a:xfrm>
            <a:off x="457199" y="5636691"/>
            <a:ext cx="8229600" cy="707886"/>
          </a:xfrm>
          <a:prstGeom prst="rect">
            <a:avLst/>
          </a:prstGeom>
        </p:spPr>
        <p:txBody>
          <a:bodyPr wrap="square">
            <a:spAutoFit/>
          </a:bodyPr>
          <a:lstStyle/>
          <a:p>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Andrews, D. A., &amp; Kiessling, J. J. (1980). Program structure and effective correctional practices: A summary of the CaVIC research. In R.R. Ross &amp; P. Gendreau (Eds.), </a:t>
            </a:r>
            <a:r>
              <a:rPr lang="en-US" sz="1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Effective correctional treatment</a:t>
            </a: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Toronto, Canada: Butterworth. </a:t>
            </a:r>
          </a:p>
          <a:p>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Dowden, C., &amp; Andrews, D. A. (2004). The importance of staff practice in delivering effective correctional treatment: A meta-analytic review of core correctional practice. </a:t>
            </a:r>
            <a:r>
              <a:rPr lang="en-US" sz="1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International Journal of Offender Therapy and comparative criminology</a:t>
            </a: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48</a:t>
            </a: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(2), 203-214.</a:t>
            </a:r>
          </a:p>
        </p:txBody>
      </p:sp>
    </p:spTree>
    <p:custDataLst>
      <p:tags r:id="rId1"/>
    </p:custDataLst>
    <p:extLst>
      <p:ext uri="{BB962C8B-B14F-4D97-AF65-F5344CB8AC3E}">
        <p14:creationId xmlns:p14="http://schemas.microsoft.com/office/powerpoint/2010/main" val="3635983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4">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55C427F-51D7-5540-BE93-D4CF8B6B4A24}"/>
              </a:ext>
            </a:extLst>
          </p:cNvPr>
          <p:cNvSpPr>
            <a:spLocks noGrp="1"/>
          </p:cNvSpPr>
          <p:nvPr>
            <p:ph type="title"/>
          </p:nvPr>
        </p:nvSpPr>
        <p:spPr>
          <a:xfrm>
            <a:off x="0" y="980037"/>
            <a:ext cx="9144000" cy="1143000"/>
          </a:xfrm>
        </p:spPr>
        <p:txBody>
          <a:bodyPr>
            <a:normAutofit fontScale="90000"/>
          </a:bodyPr>
          <a:lstStyle/>
          <a:p>
            <a:r>
              <a:rPr lang="en-US" dirty="0">
                <a:solidFill>
                  <a:schemeClr val="tx1"/>
                </a:solidFill>
              </a:rPr>
              <a:t>Core Correctional Practice (CCP)</a:t>
            </a:r>
          </a:p>
        </p:txBody>
      </p:sp>
      <p:sp>
        <p:nvSpPr>
          <p:cNvPr id="10" name="Rectangle 9">
            <a:extLst>
              <a:ext uri="{FF2B5EF4-FFF2-40B4-BE49-F238E27FC236}">
                <a16:creationId xmlns:a16="http://schemas.microsoft.com/office/drawing/2014/main" xmlns="" id="{DCE9C391-ACE9-094B-AB6B-17E6FFA89578}"/>
              </a:ext>
            </a:extLst>
          </p:cNvPr>
          <p:cNvSpPr/>
          <p:nvPr/>
        </p:nvSpPr>
        <p:spPr>
          <a:xfrm>
            <a:off x="7080095" y="6611779"/>
            <a:ext cx="2367956" cy="246221"/>
          </a:xfrm>
          <a:prstGeom prst="rect">
            <a:avLst/>
          </a:prstGeom>
        </p:spPr>
        <p:txBody>
          <a:bodyPr wrap="none">
            <a:spAutoFit/>
          </a:bodyPr>
          <a:lstStyle/>
          <a:p>
            <a:r>
              <a:rPr lang="en-US" sz="1000" dirty="0">
                <a:solidFill>
                  <a:schemeClr val="bg2"/>
                </a:solidFill>
                <a:latin typeface="Open Sans Regular" panose="020B0606030504020204" pitchFamily="34" charset="0"/>
                <a:cs typeface="Open Sans Regular" panose="020B0606030504020204" pitchFamily="34" charset="0"/>
              </a:rPr>
              <a:t>Photo by </a:t>
            </a:r>
            <a:r>
              <a:rPr lang="en-US" sz="1000" dirty="0">
                <a:solidFill>
                  <a:schemeClr val="bg2"/>
                </a:solidFill>
                <a:latin typeface="Open Sans Regular" panose="020B0606030504020204" pitchFamily="34" charset="0"/>
                <a:cs typeface="Open Sans Regular" panose="020B0606030504020204" pitchFamily="34" charset="0"/>
                <a:hlinkClick r:id="rId5">
                  <a:extLst>
                    <a:ext uri="{A12FA001-AC4F-418D-AE19-62706E023703}">
                      <ahyp:hlinkClr xmlns:ahyp="http://schemas.microsoft.com/office/drawing/2018/hyperlinkcolor" xmlns="" val="tx"/>
                    </a:ext>
                  </a:extLst>
                </a:hlinkClick>
              </a:rPr>
              <a:t>Hal Gatewood</a:t>
            </a:r>
            <a:r>
              <a:rPr lang="en-US" sz="1000" dirty="0">
                <a:solidFill>
                  <a:schemeClr val="bg2"/>
                </a:solidFill>
                <a:latin typeface="Open Sans Regular" panose="020B0606030504020204" pitchFamily="34" charset="0"/>
                <a:cs typeface="Open Sans Regular" panose="020B0606030504020204" pitchFamily="34" charset="0"/>
              </a:rPr>
              <a:t> on </a:t>
            </a:r>
            <a:r>
              <a:rPr lang="en-US" sz="1000" dirty="0">
                <a:solidFill>
                  <a:schemeClr val="bg2"/>
                </a:solidFill>
                <a:latin typeface="Open Sans Regular" panose="020B0606030504020204" pitchFamily="34" charset="0"/>
                <a:cs typeface="Open Sans Regular" panose="020B0606030504020204" pitchFamily="34" charset="0"/>
                <a:hlinkClick r:id="rId6">
                  <a:extLst>
                    <a:ext uri="{A12FA001-AC4F-418D-AE19-62706E023703}">
                      <ahyp:hlinkClr xmlns:ahyp="http://schemas.microsoft.com/office/drawing/2018/hyperlinkcolor" xmlns="" val="tx"/>
                    </a:ext>
                  </a:extLst>
                </a:hlinkClick>
              </a:rPr>
              <a:t>Unsplash</a:t>
            </a:r>
            <a:endParaRPr lang="en-US" sz="1000" dirty="0">
              <a:solidFill>
                <a:schemeClr val="bg2"/>
              </a:solidFill>
              <a:latin typeface="Open Sans Regular" panose="020B0606030504020204" pitchFamily="34" charset="0"/>
              <a:cs typeface="Open Sans Regular" panose="020B0606030504020204" pitchFamily="34" charset="0"/>
            </a:endParaRPr>
          </a:p>
        </p:txBody>
      </p:sp>
      <p:sp>
        <p:nvSpPr>
          <p:cNvPr id="12" name="Terminator 11">
            <a:extLst>
              <a:ext uri="{FF2B5EF4-FFF2-40B4-BE49-F238E27FC236}">
                <a16:creationId xmlns:a16="http://schemas.microsoft.com/office/drawing/2014/main" xmlns="" id="{C4026B66-1472-AE45-BBE0-575D74AAB67F}"/>
              </a:ext>
            </a:extLst>
          </p:cNvPr>
          <p:cNvSpPr/>
          <p:nvPr/>
        </p:nvSpPr>
        <p:spPr>
          <a:xfrm>
            <a:off x="1292817" y="2293519"/>
            <a:ext cx="2851688" cy="638706"/>
          </a:xfrm>
          <a:prstGeom prst="flowChartTerminator">
            <a:avLst/>
          </a:prstGeom>
          <a:solidFill>
            <a:srgbClr val="314049"/>
          </a:solidFill>
          <a:ln>
            <a:solidFill>
              <a:srgbClr val="314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Quality of Interpersonal Relationships</a:t>
            </a:r>
          </a:p>
        </p:txBody>
      </p:sp>
      <p:sp>
        <p:nvSpPr>
          <p:cNvPr id="32" name="Terminator 31">
            <a:extLst>
              <a:ext uri="{FF2B5EF4-FFF2-40B4-BE49-F238E27FC236}">
                <a16:creationId xmlns:a16="http://schemas.microsoft.com/office/drawing/2014/main" xmlns="" id="{154230E3-C656-2141-8FBC-755992F36DC0}"/>
              </a:ext>
            </a:extLst>
          </p:cNvPr>
          <p:cNvSpPr/>
          <p:nvPr/>
        </p:nvSpPr>
        <p:spPr>
          <a:xfrm>
            <a:off x="1292817" y="4243450"/>
            <a:ext cx="2851688" cy="638706"/>
          </a:xfrm>
          <a:prstGeom prst="flowChartTerminator">
            <a:avLst/>
          </a:prstGeom>
          <a:solidFill>
            <a:srgbClr val="314049"/>
          </a:solidFill>
          <a:ln>
            <a:solidFill>
              <a:srgbClr val="314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Effective Disapproval </a:t>
            </a:r>
          </a:p>
        </p:txBody>
      </p:sp>
      <p:sp>
        <p:nvSpPr>
          <p:cNvPr id="33" name="Terminator 32">
            <a:extLst>
              <a:ext uri="{FF2B5EF4-FFF2-40B4-BE49-F238E27FC236}">
                <a16:creationId xmlns:a16="http://schemas.microsoft.com/office/drawing/2014/main" xmlns="" id="{E3AF8E54-A977-1E48-BF04-CA3DC027375F}"/>
              </a:ext>
            </a:extLst>
          </p:cNvPr>
          <p:cNvSpPr/>
          <p:nvPr/>
        </p:nvSpPr>
        <p:spPr>
          <a:xfrm>
            <a:off x="1277319" y="3273181"/>
            <a:ext cx="2851688" cy="638706"/>
          </a:xfrm>
          <a:prstGeom prst="flowChartTerminator">
            <a:avLst/>
          </a:prstGeom>
          <a:solidFill>
            <a:srgbClr val="314049"/>
          </a:solidFill>
          <a:ln>
            <a:solidFill>
              <a:srgbClr val="314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Effective Reinforcement</a:t>
            </a:r>
          </a:p>
        </p:txBody>
      </p:sp>
      <p:sp>
        <p:nvSpPr>
          <p:cNvPr id="34" name="Terminator 33">
            <a:extLst>
              <a:ext uri="{FF2B5EF4-FFF2-40B4-BE49-F238E27FC236}">
                <a16:creationId xmlns:a16="http://schemas.microsoft.com/office/drawing/2014/main" xmlns="" id="{D81B1B05-FB54-3B4F-BE72-B01127A7738B}"/>
              </a:ext>
            </a:extLst>
          </p:cNvPr>
          <p:cNvSpPr/>
          <p:nvPr/>
        </p:nvSpPr>
        <p:spPr>
          <a:xfrm>
            <a:off x="4778643" y="3238344"/>
            <a:ext cx="2851688" cy="638706"/>
          </a:xfrm>
          <a:prstGeom prst="flowChartTerminator">
            <a:avLst/>
          </a:prstGeom>
          <a:solidFill>
            <a:srgbClr val="314049"/>
          </a:solidFill>
          <a:ln>
            <a:solidFill>
              <a:srgbClr val="314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Cognitive Restructuring</a:t>
            </a:r>
          </a:p>
        </p:txBody>
      </p:sp>
      <p:sp>
        <p:nvSpPr>
          <p:cNvPr id="35" name="Terminator 34">
            <a:extLst>
              <a:ext uri="{FF2B5EF4-FFF2-40B4-BE49-F238E27FC236}">
                <a16:creationId xmlns:a16="http://schemas.microsoft.com/office/drawing/2014/main" xmlns="" id="{6B4D7CEE-543D-ED4D-BF49-AF2BC023AB93}"/>
              </a:ext>
            </a:extLst>
          </p:cNvPr>
          <p:cNvSpPr/>
          <p:nvPr/>
        </p:nvSpPr>
        <p:spPr>
          <a:xfrm>
            <a:off x="4778643" y="2279500"/>
            <a:ext cx="2851688" cy="638706"/>
          </a:xfrm>
          <a:prstGeom prst="flowChartTerminator">
            <a:avLst/>
          </a:prstGeom>
          <a:solidFill>
            <a:srgbClr val="314049"/>
          </a:solidFill>
          <a:ln>
            <a:solidFill>
              <a:srgbClr val="314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Effective Modeling</a:t>
            </a:r>
          </a:p>
        </p:txBody>
      </p:sp>
      <p:sp>
        <p:nvSpPr>
          <p:cNvPr id="36" name="Terminator 35">
            <a:extLst>
              <a:ext uri="{FF2B5EF4-FFF2-40B4-BE49-F238E27FC236}">
                <a16:creationId xmlns:a16="http://schemas.microsoft.com/office/drawing/2014/main" xmlns="" id="{E06F3362-62A6-284E-A672-1134F08EAF15}"/>
              </a:ext>
            </a:extLst>
          </p:cNvPr>
          <p:cNvSpPr/>
          <p:nvPr/>
        </p:nvSpPr>
        <p:spPr>
          <a:xfrm>
            <a:off x="4778643" y="4250126"/>
            <a:ext cx="2851688" cy="638706"/>
          </a:xfrm>
          <a:prstGeom prst="flowChartTerminator">
            <a:avLst/>
          </a:prstGeom>
          <a:solidFill>
            <a:srgbClr val="314049"/>
          </a:solidFill>
          <a:ln>
            <a:solidFill>
              <a:srgbClr val="314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Structured Learning</a:t>
            </a:r>
          </a:p>
        </p:txBody>
      </p:sp>
      <p:sp>
        <p:nvSpPr>
          <p:cNvPr id="37" name="Terminator 36">
            <a:extLst>
              <a:ext uri="{FF2B5EF4-FFF2-40B4-BE49-F238E27FC236}">
                <a16:creationId xmlns:a16="http://schemas.microsoft.com/office/drawing/2014/main" xmlns="" id="{16752428-B761-9F45-9DEB-5CADABDDA30D}"/>
              </a:ext>
            </a:extLst>
          </p:cNvPr>
          <p:cNvSpPr/>
          <p:nvPr/>
        </p:nvSpPr>
        <p:spPr>
          <a:xfrm>
            <a:off x="1277319" y="5229217"/>
            <a:ext cx="2851688" cy="638706"/>
          </a:xfrm>
          <a:prstGeom prst="flowChartTerminator">
            <a:avLst/>
          </a:prstGeom>
          <a:solidFill>
            <a:srgbClr val="314049"/>
          </a:solidFill>
          <a:ln>
            <a:solidFill>
              <a:srgbClr val="314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Effective Use of Authority</a:t>
            </a:r>
          </a:p>
        </p:txBody>
      </p:sp>
      <p:sp>
        <p:nvSpPr>
          <p:cNvPr id="38" name="Terminator 37">
            <a:extLst>
              <a:ext uri="{FF2B5EF4-FFF2-40B4-BE49-F238E27FC236}">
                <a16:creationId xmlns:a16="http://schemas.microsoft.com/office/drawing/2014/main" xmlns="" id="{E26FBD89-97BF-B34C-8C8F-BA6A40EC8FAB}"/>
              </a:ext>
            </a:extLst>
          </p:cNvPr>
          <p:cNvSpPr/>
          <p:nvPr/>
        </p:nvSpPr>
        <p:spPr>
          <a:xfrm>
            <a:off x="4778643" y="5280644"/>
            <a:ext cx="2851688" cy="638706"/>
          </a:xfrm>
          <a:prstGeom prst="flowChartTerminator">
            <a:avLst/>
          </a:prstGeom>
          <a:solidFill>
            <a:srgbClr val="314049"/>
          </a:solidFill>
          <a:ln>
            <a:solidFill>
              <a:srgbClr val="314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Problem Solving</a:t>
            </a:r>
          </a:p>
        </p:txBody>
      </p:sp>
    </p:spTree>
    <p:custDataLst>
      <p:tags r:id="rId1"/>
    </p:custDataLst>
    <p:extLst>
      <p:ext uri="{BB962C8B-B14F-4D97-AF65-F5344CB8AC3E}">
        <p14:creationId xmlns:p14="http://schemas.microsoft.com/office/powerpoint/2010/main" val="3361136608"/>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EDBFCC-8E73-324B-B219-7A89074BF7EE}"/>
              </a:ext>
            </a:extLst>
          </p:cNvPr>
          <p:cNvSpPr>
            <a:spLocks noGrp="1"/>
          </p:cNvSpPr>
          <p:nvPr>
            <p:ph type="title"/>
          </p:nvPr>
        </p:nvSpPr>
        <p:spPr/>
        <p:txBody>
          <a:bodyPr/>
          <a:lstStyle/>
          <a:p>
            <a:r>
              <a:rPr lang="en-US" dirty="0"/>
              <a:t>CCP Produces Results</a:t>
            </a:r>
          </a:p>
        </p:txBody>
      </p:sp>
      <p:sp>
        <p:nvSpPr>
          <p:cNvPr id="3" name="Content Placeholder 2">
            <a:extLst>
              <a:ext uri="{FF2B5EF4-FFF2-40B4-BE49-F238E27FC236}">
                <a16:creationId xmlns:a16="http://schemas.microsoft.com/office/drawing/2014/main" xmlns="" id="{8C71446C-FC71-8348-B2BB-E76983D65B4E}"/>
              </a:ext>
            </a:extLst>
          </p:cNvPr>
          <p:cNvSpPr>
            <a:spLocks noGrp="1"/>
          </p:cNvSpPr>
          <p:nvPr>
            <p:ph idx="1"/>
          </p:nvPr>
        </p:nvSpPr>
        <p:spPr/>
        <p:txBody>
          <a:bodyPr/>
          <a:lstStyle/>
          <a:p>
            <a:r>
              <a:rPr lang="en-US" dirty="0"/>
              <a:t>Use of CCPs improves success rates when adhering to RNR principles</a:t>
            </a:r>
          </a:p>
          <a:p>
            <a:endParaRPr lang="en-US" sz="2000" dirty="0"/>
          </a:p>
          <a:p>
            <a:r>
              <a:rPr lang="en-US" dirty="0"/>
              <a:t>Officers trained in CCPs produce better outcomes than untrained officers</a:t>
            </a:r>
          </a:p>
        </p:txBody>
      </p:sp>
      <p:sp>
        <p:nvSpPr>
          <p:cNvPr id="4" name="Rectangle 3">
            <a:extLst>
              <a:ext uri="{FF2B5EF4-FFF2-40B4-BE49-F238E27FC236}">
                <a16:creationId xmlns:a16="http://schemas.microsoft.com/office/drawing/2014/main" xmlns="" id="{6C01C661-D929-A248-95DA-60DC110C98A5}"/>
              </a:ext>
            </a:extLst>
          </p:cNvPr>
          <p:cNvSpPr/>
          <p:nvPr/>
        </p:nvSpPr>
        <p:spPr>
          <a:xfrm>
            <a:off x="609600" y="5529868"/>
            <a:ext cx="8077200" cy="861774"/>
          </a:xfrm>
          <a:prstGeom prst="rect">
            <a:avLst/>
          </a:prstGeom>
        </p:spPr>
        <p:txBody>
          <a:bodyPr wrap="square">
            <a:spAutoFit/>
          </a:bodyPr>
          <a:lstStyle/>
          <a:p>
            <a:r>
              <a:rPr lang="en-US" sz="1000" dirty="0">
                <a:solidFill>
                  <a:srgbClr val="222222"/>
                </a:solidFill>
                <a:latin typeface="Open Sans" panose="020B0606030504020204" pitchFamily="34" charset="0"/>
                <a:ea typeface="Open Sans" panose="020B0606030504020204" pitchFamily="34" charset="0"/>
                <a:cs typeface="Open Sans" panose="020B0606030504020204" pitchFamily="34" charset="0"/>
              </a:rPr>
              <a:t>Chadwick, N., Dewolf, A., &amp; Serin, R. (2015). Effectively training community supervision officers: A meta-analytic review of the impact on offender outcome. </a:t>
            </a:r>
            <a:r>
              <a:rPr lang="en-US" sz="1000" i="1" dirty="0">
                <a:solidFill>
                  <a:srgbClr val="222222"/>
                </a:solidFill>
                <a:latin typeface="Open Sans" panose="020B0606030504020204" pitchFamily="34" charset="0"/>
                <a:ea typeface="Open Sans" panose="020B0606030504020204" pitchFamily="34" charset="0"/>
                <a:cs typeface="Open Sans" panose="020B0606030504020204" pitchFamily="34" charset="0"/>
              </a:rPr>
              <a:t>Criminal justice and behavior</a:t>
            </a:r>
            <a:r>
              <a:rPr lang="en-US" sz="1000" dirty="0">
                <a:solidFill>
                  <a:srgbClr val="222222"/>
                </a:solidFill>
                <a:latin typeface="Open Sans" panose="020B0606030504020204" pitchFamily="34" charset="0"/>
                <a:ea typeface="Open Sans" panose="020B0606030504020204" pitchFamily="34" charset="0"/>
                <a:cs typeface="Open Sans" panose="020B0606030504020204" pitchFamily="34" charset="0"/>
              </a:rPr>
              <a:t>, </a:t>
            </a:r>
            <a:r>
              <a:rPr lang="en-US" sz="1000" i="1" dirty="0">
                <a:solidFill>
                  <a:srgbClr val="222222"/>
                </a:solidFill>
                <a:latin typeface="Open Sans" panose="020B0606030504020204" pitchFamily="34" charset="0"/>
                <a:ea typeface="Open Sans" panose="020B0606030504020204" pitchFamily="34" charset="0"/>
                <a:cs typeface="Open Sans" panose="020B0606030504020204" pitchFamily="34" charset="0"/>
              </a:rPr>
              <a:t>42</a:t>
            </a:r>
            <a:r>
              <a:rPr lang="en-US" sz="1000" dirty="0">
                <a:solidFill>
                  <a:srgbClr val="222222"/>
                </a:solidFill>
                <a:latin typeface="Open Sans" panose="020B0606030504020204" pitchFamily="34" charset="0"/>
                <a:ea typeface="Open Sans" panose="020B0606030504020204" pitchFamily="34" charset="0"/>
                <a:cs typeface="Open Sans" panose="020B0606030504020204" pitchFamily="34" charset="0"/>
              </a:rPr>
              <a:t>(10), 977-989.</a:t>
            </a:r>
          </a:p>
          <a:p>
            <a:r>
              <a:rPr lang="en-US" sz="1000" dirty="0">
                <a:solidFill>
                  <a:srgbClr val="222222"/>
                </a:solidFill>
                <a:latin typeface="Open Sans" panose="020B0606030504020204" pitchFamily="34" charset="0"/>
                <a:ea typeface="Open Sans" panose="020B0606030504020204" pitchFamily="34" charset="0"/>
                <a:cs typeface="Open Sans" panose="020B0606030504020204" pitchFamily="34" charset="0"/>
              </a:rPr>
              <a:t>D</a:t>
            </a:r>
            <a:r>
              <a:rPr lang="en-US" sz="1000" dirty="0">
                <a:latin typeface="Open Sans" panose="020B0606030504020204" pitchFamily="34" charset="0"/>
                <a:ea typeface="Open Sans" panose="020B0606030504020204" pitchFamily="34" charset="0"/>
                <a:cs typeface="Open Sans" panose="020B0606030504020204" pitchFamily="34" charset="0"/>
              </a:rPr>
              <a:t>owden, C., &amp; Andrews, D. A. (2004). The importance of staff practice in delivering effective correctional treatment: A meta- analytic review of Core Correctional Practice. </a:t>
            </a:r>
            <a:r>
              <a:rPr lang="en-US" sz="1000" i="1" dirty="0">
                <a:latin typeface="Open Sans" panose="020B0606030504020204" pitchFamily="34" charset="0"/>
                <a:ea typeface="Open Sans" panose="020B0606030504020204" pitchFamily="34" charset="0"/>
                <a:cs typeface="Open Sans" panose="020B0606030504020204" pitchFamily="34" charset="0"/>
              </a:rPr>
              <a:t>International Journal of Offender Therapy and Comparative Criminology</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en-US" sz="1000" i="1" dirty="0">
                <a:latin typeface="Open Sans" panose="020B0606030504020204" pitchFamily="34" charset="0"/>
                <a:ea typeface="Open Sans" panose="020B0606030504020204" pitchFamily="34" charset="0"/>
                <a:cs typeface="Open Sans" panose="020B0606030504020204" pitchFamily="34" charset="0"/>
              </a:rPr>
              <a:t>48</a:t>
            </a:r>
            <a:r>
              <a:rPr lang="en-US" sz="1000" dirty="0">
                <a:latin typeface="Open Sans" panose="020B0606030504020204" pitchFamily="34" charset="0"/>
                <a:ea typeface="Open Sans" panose="020B0606030504020204" pitchFamily="34" charset="0"/>
                <a:cs typeface="Open Sans" panose="020B0606030504020204" pitchFamily="34" charset="0"/>
              </a:rPr>
              <a:t>, 203-214. doi:10.1177/0306624X03257765 </a:t>
            </a:r>
          </a:p>
        </p:txBody>
      </p:sp>
    </p:spTree>
    <p:custDataLst>
      <p:tags r:id="rId1"/>
    </p:custDataLst>
    <p:extLst>
      <p:ext uri="{BB962C8B-B14F-4D97-AF65-F5344CB8AC3E}">
        <p14:creationId xmlns:p14="http://schemas.microsoft.com/office/powerpoint/2010/main" val="3239509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226960" y="1223874"/>
            <a:ext cx="8764640" cy="5192095"/>
            <a:chOff x="-131" y="481"/>
            <a:chExt cx="5760" cy="3455"/>
          </a:xfrm>
          <a:solidFill>
            <a:schemeClr val="bg1"/>
          </a:solidFill>
        </p:grpSpPr>
        <p:sp>
          <p:nvSpPr>
            <p:cNvPr id="3" name="AutoShape 3"/>
            <p:cNvSpPr>
              <a:spLocks noChangeAspect="1" noChangeArrowheads="1" noTextEdit="1"/>
            </p:cNvSpPr>
            <p:nvPr/>
          </p:nvSpPr>
          <p:spPr bwMode="auto">
            <a:xfrm>
              <a:off x="-131" y="481"/>
              <a:ext cx="5760" cy="3455"/>
            </a:xfrm>
            <a:prstGeom prst="rect">
              <a:avLst/>
            </a:prstGeom>
            <a:noFill/>
            <a:ln w="9525">
              <a:noFill/>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6" name="Rectangle 7"/>
            <p:cNvSpPr>
              <a:spLocks noChangeArrowheads="1"/>
            </p:cNvSpPr>
            <p:nvPr/>
          </p:nvSpPr>
          <p:spPr bwMode="auto">
            <a:xfrm>
              <a:off x="671" y="1050"/>
              <a:ext cx="4255" cy="2083"/>
            </a:xfrm>
            <a:prstGeom prst="rect">
              <a:avLst/>
            </a:prstGeom>
            <a:grpFill/>
            <a:ln w="9525">
              <a:solidFill>
                <a:srgbClr val="92D5D7"/>
              </a:solidFill>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4" name="Rectangle 15"/>
            <p:cNvSpPr>
              <a:spLocks noChangeArrowheads="1"/>
            </p:cNvSpPr>
            <p:nvPr/>
          </p:nvSpPr>
          <p:spPr bwMode="auto">
            <a:xfrm>
              <a:off x="1277" y="1699"/>
              <a:ext cx="307" cy="1416"/>
            </a:xfrm>
            <a:prstGeom prst="rect">
              <a:avLst/>
            </a:prstGeom>
            <a:solidFill>
              <a:srgbClr val="92D5D7"/>
            </a:solidFill>
            <a:ln w="8">
              <a:solidFill>
                <a:srgbClr val="92D5D7"/>
              </a:solid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6" name="Rectangle 17"/>
            <p:cNvSpPr>
              <a:spLocks noChangeArrowheads="1"/>
            </p:cNvSpPr>
            <p:nvPr/>
          </p:nvSpPr>
          <p:spPr bwMode="auto">
            <a:xfrm>
              <a:off x="2339" y="1990"/>
              <a:ext cx="281" cy="1125"/>
            </a:xfrm>
            <a:prstGeom prst="rect">
              <a:avLst/>
            </a:prstGeom>
            <a:solidFill>
              <a:srgbClr val="92D5D7"/>
            </a:solidFill>
            <a:ln w="8">
              <a:solidFill>
                <a:srgbClr val="92D5D7"/>
              </a:solid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8" name="Rectangle 19"/>
            <p:cNvSpPr>
              <a:spLocks noChangeArrowheads="1"/>
            </p:cNvSpPr>
            <p:nvPr/>
          </p:nvSpPr>
          <p:spPr bwMode="auto">
            <a:xfrm>
              <a:off x="3384" y="1824"/>
              <a:ext cx="302" cy="1291"/>
            </a:xfrm>
            <a:prstGeom prst="rect">
              <a:avLst/>
            </a:prstGeom>
            <a:solidFill>
              <a:srgbClr val="92D5D7"/>
            </a:solidFill>
            <a:ln w="8">
              <a:solidFill>
                <a:srgbClr val="92D5D7"/>
              </a:solid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20" name="Rectangle 21"/>
            <p:cNvSpPr>
              <a:spLocks noChangeArrowheads="1"/>
            </p:cNvSpPr>
            <p:nvPr/>
          </p:nvSpPr>
          <p:spPr bwMode="auto">
            <a:xfrm>
              <a:off x="4437" y="1950"/>
              <a:ext cx="280" cy="1166"/>
            </a:xfrm>
            <a:prstGeom prst="rect">
              <a:avLst/>
            </a:prstGeom>
            <a:solidFill>
              <a:srgbClr val="92D5D7"/>
            </a:solidFill>
            <a:ln w="8">
              <a:solidFill>
                <a:srgbClr val="92D5D7"/>
              </a:solid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30" name="Rectangle 31"/>
            <p:cNvSpPr>
              <a:spLocks noChangeArrowheads="1"/>
            </p:cNvSpPr>
            <p:nvPr/>
          </p:nvSpPr>
          <p:spPr bwMode="auto">
            <a:xfrm>
              <a:off x="898" y="2824"/>
              <a:ext cx="316" cy="291"/>
            </a:xfrm>
            <a:prstGeom prst="rect">
              <a:avLst/>
            </a:prstGeom>
            <a:solidFill>
              <a:srgbClr val="313F48"/>
            </a:solidFill>
            <a:ln w="8">
              <a:no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8432" name="Rectangle 33"/>
            <p:cNvSpPr>
              <a:spLocks noChangeArrowheads="1"/>
            </p:cNvSpPr>
            <p:nvPr/>
          </p:nvSpPr>
          <p:spPr bwMode="auto">
            <a:xfrm>
              <a:off x="1934" y="2865"/>
              <a:ext cx="343" cy="250"/>
            </a:xfrm>
            <a:prstGeom prst="rect">
              <a:avLst/>
            </a:prstGeom>
            <a:solidFill>
              <a:srgbClr val="313F48"/>
            </a:solidFill>
            <a:ln w="8">
              <a:no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8438" name="Rectangle 35"/>
            <p:cNvSpPr>
              <a:spLocks noChangeArrowheads="1"/>
            </p:cNvSpPr>
            <p:nvPr/>
          </p:nvSpPr>
          <p:spPr bwMode="auto">
            <a:xfrm>
              <a:off x="2992" y="2824"/>
              <a:ext cx="322" cy="291"/>
            </a:xfrm>
            <a:prstGeom prst="rect">
              <a:avLst/>
            </a:prstGeom>
            <a:solidFill>
              <a:srgbClr val="313F48"/>
            </a:solidFill>
            <a:ln w="8">
              <a:no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8440" name="Rectangle 37"/>
            <p:cNvSpPr>
              <a:spLocks noChangeArrowheads="1"/>
            </p:cNvSpPr>
            <p:nvPr/>
          </p:nvSpPr>
          <p:spPr bwMode="auto">
            <a:xfrm>
              <a:off x="4089" y="2865"/>
              <a:ext cx="307" cy="250"/>
            </a:xfrm>
            <a:prstGeom prst="rect">
              <a:avLst/>
            </a:prstGeom>
            <a:solidFill>
              <a:srgbClr val="313F48"/>
            </a:solidFill>
            <a:ln w="8">
              <a:no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8445" name="Rectangle 42"/>
            <p:cNvSpPr>
              <a:spLocks noChangeArrowheads="1"/>
            </p:cNvSpPr>
            <p:nvPr/>
          </p:nvSpPr>
          <p:spPr bwMode="auto">
            <a:xfrm>
              <a:off x="3902" y="2865"/>
              <a:ext cx="216" cy="242"/>
            </a:xfrm>
            <a:prstGeom prst="rect">
              <a:avLst/>
            </a:prstGeom>
            <a:grpFill/>
            <a:ln w="9525">
              <a:noFill/>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8450" name="Line 47"/>
            <p:cNvSpPr>
              <a:spLocks noChangeShapeType="1"/>
            </p:cNvSpPr>
            <p:nvPr/>
          </p:nvSpPr>
          <p:spPr bwMode="auto">
            <a:xfrm flipV="1">
              <a:off x="4926" y="1032"/>
              <a:ext cx="0" cy="2083"/>
            </a:xfrm>
            <a:prstGeom prst="line">
              <a:avLst/>
            </a:prstGeom>
            <a:grpFill/>
            <a:ln w="8">
              <a:solidFill>
                <a:srgbClr val="92D5D7"/>
              </a:solidFill>
              <a:prstDash val="solid"/>
              <a:round/>
              <a:headEnd/>
              <a:tailEnd/>
            </a:ln>
          </p:spPr>
          <p:txBody>
            <a:bodyPr/>
            <a:lstStyle/>
            <a:p>
              <a:pPr eaLnBrk="1" hangingPunct="1">
                <a:defRPr/>
              </a:pPr>
              <a:endParaRPr lang="en-US" dirty="0">
                <a:ea typeface="ＭＳ Ｐゴシック" charset="0"/>
                <a:cs typeface="ＭＳ Ｐゴシック" charset="0"/>
              </a:endParaRPr>
            </a:p>
          </p:txBody>
        </p:sp>
        <p:sp>
          <p:nvSpPr>
            <p:cNvPr id="18452" name="Line 49"/>
            <p:cNvSpPr>
              <a:spLocks noChangeShapeType="1"/>
            </p:cNvSpPr>
            <p:nvPr/>
          </p:nvSpPr>
          <p:spPr bwMode="auto">
            <a:xfrm>
              <a:off x="671" y="1032"/>
              <a:ext cx="0" cy="2083"/>
            </a:xfrm>
            <a:prstGeom prst="line">
              <a:avLst/>
            </a:prstGeom>
            <a:grpFill/>
            <a:ln w="8">
              <a:noFill/>
              <a:prstDash val="solid"/>
              <a:round/>
              <a:headEnd/>
              <a:tailEnd/>
            </a:ln>
          </p:spPr>
          <p:txBody>
            <a:bodyPr/>
            <a:lstStyle/>
            <a:p>
              <a:pPr eaLnBrk="1" hangingPunct="1">
                <a:defRPr/>
              </a:pPr>
              <a:endParaRPr lang="en-US" dirty="0">
                <a:ea typeface="ＭＳ Ｐゴシック" charset="0"/>
                <a:cs typeface="ＭＳ Ｐゴシック" charset="0"/>
              </a:endParaRPr>
            </a:p>
          </p:txBody>
        </p:sp>
        <p:sp>
          <p:nvSpPr>
            <p:cNvPr id="18453" name="Rectangle 50"/>
            <p:cNvSpPr>
              <a:spLocks noChangeArrowheads="1"/>
            </p:cNvSpPr>
            <p:nvPr/>
          </p:nvSpPr>
          <p:spPr bwMode="auto">
            <a:xfrm>
              <a:off x="872" y="3210"/>
              <a:ext cx="776" cy="328"/>
            </a:xfrm>
            <a:prstGeom prst="rect">
              <a:avLst/>
            </a:prstGeom>
            <a:grpFill/>
            <a:ln w="9525">
              <a:noFill/>
              <a:miter lim="800000"/>
              <a:headEnd/>
              <a:tailEnd/>
            </a:ln>
          </p:spPr>
          <p:txBody>
            <a:bodyPr wrap="none" lIns="0" tIns="0" rIns="0" bIns="0">
              <a:spAutoFit/>
            </a:bodyPr>
            <a:lstStyle/>
            <a:p>
              <a:pPr algn="ctr" eaLnBrk="1" hangingPunct="1">
                <a:defRP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Relationship</a:t>
              </a:r>
            </a:p>
            <a:p>
              <a:pPr algn="ctr" eaLnBrk="1" hangingPunct="1">
                <a:defRP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Skills</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8454" name="Rectangle 51"/>
            <p:cNvSpPr>
              <a:spLocks noChangeArrowheads="1"/>
            </p:cNvSpPr>
            <p:nvPr/>
          </p:nvSpPr>
          <p:spPr bwMode="auto">
            <a:xfrm>
              <a:off x="1901" y="3218"/>
              <a:ext cx="700" cy="328"/>
            </a:xfrm>
            <a:prstGeom prst="rect">
              <a:avLst/>
            </a:prstGeom>
            <a:grpFill/>
            <a:ln w="9525">
              <a:noFill/>
              <a:miter lim="800000"/>
              <a:headEnd/>
              <a:tailEnd/>
            </a:ln>
          </p:spPr>
          <p:txBody>
            <a:bodyPr wrap="none" lIns="0" tIns="0" rIns="0" bIns="0">
              <a:spAutoFit/>
            </a:bodyPr>
            <a:lstStyle/>
            <a:p>
              <a:pPr algn="ctr" eaLnBrk="1" hangingPunct="1">
                <a:defRP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Structuring</a:t>
              </a:r>
            </a:p>
            <a:p>
              <a:pPr algn="ctr" eaLnBrk="1" hangingPunct="1">
                <a:defRP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Skills</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8455" name="Rectangle 52"/>
            <p:cNvSpPr>
              <a:spLocks noChangeArrowheads="1"/>
            </p:cNvSpPr>
            <p:nvPr/>
          </p:nvSpPr>
          <p:spPr bwMode="auto">
            <a:xfrm>
              <a:off x="2881" y="3210"/>
              <a:ext cx="926" cy="328"/>
            </a:xfrm>
            <a:prstGeom prst="rect">
              <a:avLst/>
            </a:prstGeom>
            <a:noFill/>
            <a:ln w="9525">
              <a:noFill/>
              <a:miter lim="800000"/>
              <a:headEnd/>
              <a:tailEnd/>
            </a:ln>
          </p:spPr>
          <p:txBody>
            <a:bodyPr wrap="none" lIns="0" tIns="0" rIns="0" bIns="0">
              <a:spAutoFit/>
            </a:bodyPr>
            <a:lstStyle/>
            <a:p>
              <a:pPr algn="ctr" eaLnBrk="1" hangingPunct="1">
                <a:defRP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Effective</a:t>
              </a:r>
            </a:p>
            <a:p>
              <a:pPr algn="ctr" eaLnBrk="1" hangingPunct="1">
                <a:defRP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Reinforcement</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8456" name="Rectangle 53"/>
            <p:cNvSpPr>
              <a:spLocks noChangeArrowheads="1"/>
            </p:cNvSpPr>
            <p:nvPr/>
          </p:nvSpPr>
          <p:spPr bwMode="auto">
            <a:xfrm>
              <a:off x="4092" y="3211"/>
              <a:ext cx="586" cy="328"/>
            </a:xfrm>
            <a:prstGeom prst="rect">
              <a:avLst/>
            </a:prstGeom>
            <a:grpFill/>
            <a:ln w="9525">
              <a:noFill/>
              <a:miter lim="800000"/>
              <a:headEnd/>
              <a:tailEnd/>
            </a:ln>
          </p:spPr>
          <p:txBody>
            <a:bodyPr wrap="none" lIns="0" tIns="0" rIns="0" bIns="0">
              <a:spAutoFit/>
            </a:bodyPr>
            <a:lstStyle/>
            <a:p>
              <a:pPr algn="ctr" eaLnBrk="1" hangingPunct="1">
                <a:defRP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Effective</a:t>
              </a:r>
            </a:p>
            <a:p>
              <a:pPr algn="ctr" eaLnBrk="1" hangingPunct="1">
                <a:defRP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Modeling</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8462" name="Rectangle 59"/>
            <p:cNvSpPr>
              <a:spLocks noChangeArrowheads="1"/>
            </p:cNvSpPr>
            <p:nvPr/>
          </p:nvSpPr>
          <p:spPr bwMode="auto">
            <a:xfrm>
              <a:off x="408" y="2639"/>
              <a:ext cx="213" cy="184"/>
            </a:xfrm>
            <a:prstGeom prst="rect">
              <a:avLst/>
            </a:prstGeom>
            <a:grpFill/>
            <a:ln w="9525">
              <a:noFill/>
              <a:miter lim="800000"/>
              <a:headEnd/>
              <a:tailEnd/>
            </a:ln>
          </p:spPr>
          <p:txBody>
            <a:bodyPr wrap="none" lIns="0" tIns="0" rIns="0" bIns="0">
              <a:spAutoFit/>
            </a:bodyPr>
            <a:lstStyle/>
            <a:p>
              <a:pPr eaLnBrk="1" hangingPunct="1">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0.1</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8463" name="Rectangle 60"/>
            <p:cNvSpPr>
              <a:spLocks noChangeArrowheads="1"/>
            </p:cNvSpPr>
            <p:nvPr/>
          </p:nvSpPr>
          <p:spPr bwMode="auto">
            <a:xfrm>
              <a:off x="408" y="2246"/>
              <a:ext cx="213" cy="184"/>
            </a:xfrm>
            <a:prstGeom prst="rect">
              <a:avLst/>
            </a:prstGeom>
            <a:grpFill/>
            <a:ln w="9525">
              <a:noFill/>
              <a:miter lim="800000"/>
              <a:headEnd/>
              <a:tailEnd/>
            </a:ln>
          </p:spPr>
          <p:txBody>
            <a:bodyPr wrap="none" lIns="0" tIns="0" rIns="0" bIns="0">
              <a:spAutoFit/>
            </a:bodyPr>
            <a:lstStyle/>
            <a:p>
              <a:pPr eaLnBrk="1" hangingPunct="1">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0.2</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8464" name="Rectangle 61"/>
            <p:cNvSpPr>
              <a:spLocks noChangeArrowheads="1"/>
            </p:cNvSpPr>
            <p:nvPr/>
          </p:nvSpPr>
          <p:spPr bwMode="auto">
            <a:xfrm>
              <a:off x="408" y="1864"/>
              <a:ext cx="213" cy="184"/>
            </a:xfrm>
            <a:prstGeom prst="rect">
              <a:avLst/>
            </a:prstGeom>
            <a:grpFill/>
            <a:ln w="9525">
              <a:noFill/>
              <a:miter lim="800000"/>
              <a:headEnd/>
              <a:tailEnd/>
            </a:ln>
          </p:spPr>
          <p:txBody>
            <a:bodyPr wrap="none" lIns="0" tIns="0" rIns="0" bIns="0">
              <a:spAutoFit/>
            </a:bodyPr>
            <a:lstStyle/>
            <a:p>
              <a:pPr eaLnBrk="1" hangingPunct="1">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0.3</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8465" name="Rectangle 62"/>
            <p:cNvSpPr>
              <a:spLocks noChangeArrowheads="1"/>
            </p:cNvSpPr>
            <p:nvPr/>
          </p:nvSpPr>
          <p:spPr bwMode="auto">
            <a:xfrm>
              <a:off x="408" y="1481"/>
              <a:ext cx="213" cy="184"/>
            </a:xfrm>
            <a:prstGeom prst="rect">
              <a:avLst/>
            </a:prstGeom>
            <a:grpFill/>
            <a:ln w="9525">
              <a:noFill/>
              <a:miter lim="800000"/>
              <a:headEnd/>
              <a:tailEnd/>
            </a:ln>
          </p:spPr>
          <p:txBody>
            <a:bodyPr wrap="none" lIns="0" tIns="0" rIns="0" bIns="0">
              <a:spAutoFit/>
            </a:bodyPr>
            <a:lstStyle/>
            <a:p>
              <a:pPr eaLnBrk="1" hangingPunct="1">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0.4</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8466" name="Rectangle 63"/>
            <p:cNvSpPr>
              <a:spLocks noChangeArrowheads="1"/>
            </p:cNvSpPr>
            <p:nvPr/>
          </p:nvSpPr>
          <p:spPr bwMode="auto">
            <a:xfrm>
              <a:off x="408" y="1098"/>
              <a:ext cx="213" cy="184"/>
            </a:xfrm>
            <a:prstGeom prst="rect">
              <a:avLst/>
            </a:prstGeom>
            <a:grpFill/>
            <a:ln w="9525">
              <a:noFill/>
              <a:miter lim="800000"/>
              <a:headEnd/>
              <a:tailEnd/>
            </a:ln>
          </p:spPr>
          <p:txBody>
            <a:bodyPr wrap="none" lIns="0" tIns="0" rIns="0" bIns="0">
              <a:spAutoFit/>
            </a:bodyPr>
            <a:lstStyle/>
            <a:p>
              <a:pPr eaLnBrk="1" hangingPunct="1">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0.5</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8468" name="Rectangle 65"/>
            <p:cNvSpPr>
              <a:spLocks noChangeArrowheads="1"/>
            </p:cNvSpPr>
            <p:nvPr/>
          </p:nvSpPr>
          <p:spPr bwMode="auto">
            <a:xfrm>
              <a:off x="5017" y="1702"/>
              <a:ext cx="602" cy="756"/>
            </a:xfrm>
            <a:prstGeom prst="rect">
              <a:avLst/>
            </a:prstGeom>
            <a:grpFill/>
            <a:ln w="8">
              <a:no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8469" name="Rectangle 66"/>
            <p:cNvSpPr>
              <a:spLocks noChangeArrowheads="1"/>
            </p:cNvSpPr>
            <p:nvPr/>
          </p:nvSpPr>
          <p:spPr bwMode="auto">
            <a:xfrm>
              <a:off x="5205" y="1816"/>
              <a:ext cx="318" cy="205"/>
            </a:xfrm>
            <a:prstGeom prst="rect">
              <a:avLst/>
            </a:prstGeom>
            <a:grpFill/>
            <a:ln w="9525">
              <a:noFill/>
              <a:miter lim="800000"/>
              <a:headEnd/>
              <a:tailEnd/>
            </a:ln>
          </p:spPr>
          <p:txBody>
            <a:bodyPr lIns="0" tIns="0" rIns="0" bIns="0">
              <a:spAutoFit/>
            </a:bodyPr>
            <a:lstStyle/>
            <a:p>
              <a:pPr eaLnBrk="1" hangingPunct="1">
                <a:defRPr/>
              </a:pPr>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No</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8470" name="Rectangle 67"/>
            <p:cNvSpPr>
              <a:spLocks noChangeArrowheads="1"/>
            </p:cNvSpPr>
            <p:nvPr/>
          </p:nvSpPr>
          <p:spPr bwMode="auto">
            <a:xfrm>
              <a:off x="5205" y="2149"/>
              <a:ext cx="261" cy="205"/>
            </a:xfrm>
            <a:prstGeom prst="rect">
              <a:avLst/>
            </a:prstGeom>
            <a:grpFill/>
            <a:ln w="9525">
              <a:noFill/>
              <a:miter lim="800000"/>
              <a:headEnd/>
              <a:tailEnd/>
            </a:ln>
          </p:spPr>
          <p:txBody>
            <a:bodyPr wrap="none" lIns="0" tIns="0" rIns="0" bIns="0">
              <a:spAutoFit/>
            </a:bodyPr>
            <a:lstStyle/>
            <a:p>
              <a:pPr eaLnBrk="1" hangingPunct="1">
                <a:defRPr/>
              </a:pPr>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Yes</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8472" name="Rectangle 69"/>
            <p:cNvSpPr>
              <a:spLocks noChangeArrowheads="1"/>
            </p:cNvSpPr>
            <p:nvPr/>
          </p:nvSpPr>
          <p:spPr bwMode="auto">
            <a:xfrm>
              <a:off x="5074" y="1824"/>
              <a:ext cx="110" cy="166"/>
            </a:xfrm>
            <a:prstGeom prst="rect">
              <a:avLst/>
            </a:prstGeom>
            <a:solidFill>
              <a:srgbClr val="313F48"/>
            </a:solidFill>
            <a:ln w="8">
              <a:no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8474" name="Rectangle 71"/>
            <p:cNvSpPr>
              <a:spLocks noChangeArrowheads="1"/>
            </p:cNvSpPr>
            <p:nvPr/>
          </p:nvSpPr>
          <p:spPr bwMode="auto">
            <a:xfrm flipV="1">
              <a:off x="5074" y="2160"/>
              <a:ext cx="110" cy="150"/>
            </a:xfrm>
            <a:prstGeom prst="rect">
              <a:avLst/>
            </a:prstGeom>
            <a:solidFill>
              <a:srgbClr val="92D5D7"/>
            </a:solidFill>
            <a:ln w="8">
              <a:solidFill>
                <a:srgbClr val="92D5D7"/>
              </a:solid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8475" name="Rectangle 72"/>
            <p:cNvSpPr>
              <a:spLocks noChangeArrowheads="1"/>
            </p:cNvSpPr>
            <p:nvPr/>
          </p:nvSpPr>
          <p:spPr bwMode="auto">
            <a:xfrm rot="16200000">
              <a:off x="-851" y="1959"/>
              <a:ext cx="2068" cy="243"/>
            </a:xfrm>
            <a:prstGeom prst="rect">
              <a:avLst/>
            </a:prstGeom>
            <a:grpFill/>
            <a:ln w="9525">
              <a:noFill/>
              <a:miter lim="800000"/>
              <a:headEnd/>
              <a:tailEnd/>
            </a:ln>
          </p:spPr>
          <p:txBody>
            <a:bodyPr wrap="square" lIns="0" tIns="0" rIns="0" bIns="0">
              <a:spAutoFit/>
            </a:bodyPr>
            <a:lstStyle/>
            <a:p>
              <a:pPr algn="ctr" eaLnBrk="1" hangingPunct="1">
                <a:defRPr/>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Effect Size</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4" name="Title 3">
            <a:extLst>
              <a:ext uri="{FF2B5EF4-FFF2-40B4-BE49-F238E27FC236}">
                <a16:creationId xmlns:a16="http://schemas.microsoft.com/office/drawing/2014/main" xmlns="" id="{9B8EA3A3-7D67-9245-904C-8052B5947F00}"/>
              </a:ext>
            </a:extLst>
          </p:cNvPr>
          <p:cNvSpPr>
            <a:spLocks noGrp="1"/>
          </p:cNvSpPr>
          <p:nvPr>
            <p:ph type="title"/>
          </p:nvPr>
        </p:nvSpPr>
        <p:spPr>
          <a:xfrm>
            <a:off x="0" y="1223874"/>
            <a:ext cx="9144000" cy="1143000"/>
          </a:xfrm>
        </p:spPr>
        <p:txBody>
          <a:bodyPr>
            <a:normAutofit fontScale="90000"/>
          </a:bodyPr>
          <a:lstStyle/>
          <a:p>
            <a:r>
              <a:rPr lang="en-US" dirty="0"/>
              <a:t>CCP and Recidivism</a:t>
            </a:r>
            <a:br>
              <a:rPr lang="en-US" dirty="0"/>
            </a:br>
            <a:endParaRPr lang="en-US" dirty="0"/>
          </a:p>
        </p:txBody>
      </p:sp>
      <p:sp>
        <p:nvSpPr>
          <p:cNvPr id="35" name="Rectangle 6">
            <a:extLst>
              <a:ext uri="{FF2B5EF4-FFF2-40B4-BE49-F238E27FC236}">
                <a16:creationId xmlns:a16="http://schemas.microsoft.com/office/drawing/2014/main" xmlns="" id="{6D03C8BD-F940-5748-982A-65CA36CC9456}"/>
              </a:ext>
            </a:extLst>
          </p:cNvPr>
          <p:cNvSpPr>
            <a:spLocks noChangeArrowheads="1"/>
          </p:cNvSpPr>
          <p:nvPr/>
        </p:nvSpPr>
        <p:spPr bwMode="auto">
          <a:xfrm>
            <a:off x="751925" y="6172200"/>
            <a:ext cx="5647380" cy="153888"/>
          </a:xfrm>
          <a:prstGeom prst="rect">
            <a:avLst/>
          </a:prstGeom>
          <a:solidFill>
            <a:schemeClr val="bg1"/>
          </a:solidFill>
          <a:ln w="9525">
            <a:noFill/>
            <a:miter lim="800000"/>
            <a:headEnd/>
            <a:tailEnd/>
          </a:ln>
        </p:spPr>
        <p:txBody>
          <a:bodyPr wrap="none" lIns="0" tIns="0" rIns="0" bIns="0">
            <a:spAutoFit/>
          </a:bodyPr>
          <a:lstStyle/>
          <a:p>
            <a:pPr eaLnBrk="1" hangingPunct="1">
              <a:defRPr/>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Gendreau, P. (2003). Invited Address, Division 18, APA Annual Convention, Toronto, CA.</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226960" y="1356431"/>
            <a:ext cx="8764640" cy="5023730"/>
            <a:chOff x="-131" y="481"/>
            <a:chExt cx="5760" cy="3486"/>
          </a:xfrm>
          <a:solidFill>
            <a:schemeClr val="bg1"/>
          </a:solidFill>
        </p:grpSpPr>
        <p:sp>
          <p:nvSpPr>
            <p:cNvPr id="3" name="AutoShape 3"/>
            <p:cNvSpPr>
              <a:spLocks noChangeAspect="1" noChangeArrowheads="1" noTextEdit="1"/>
            </p:cNvSpPr>
            <p:nvPr/>
          </p:nvSpPr>
          <p:spPr bwMode="auto">
            <a:xfrm>
              <a:off x="-131" y="481"/>
              <a:ext cx="5760" cy="3455"/>
            </a:xfrm>
            <a:prstGeom prst="rect">
              <a:avLst/>
            </a:prstGeom>
            <a:noFill/>
            <a:ln w="9525">
              <a:noFill/>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5" name="Rectangle 6"/>
            <p:cNvSpPr>
              <a:spLocks noChangeArrowheads="1"/>
            </p:cNvSpPr>
            <p:nvPr/>
          </p:nvSpPr>
          <p:spPr bwMode="auto">
            <a:xfrm>
              <a:off x="214" y="3860"/>
              <a:ext cx="3711" cy="107"/>
            </a:xfrm>
            <a:prstGeom prst="rect">
              <a:avLst/>
            </a:prstGeom>
            <a:grpFill/>
            <a:ln w="9525">
              <a:noFill/>
              <a:miter lim="800000"/>
              <a:headEnd/>
              <a:tailEnd/>
            </a:ln>
          </p:spPr>
          <p:txBody>
            <a:bodyPr wrap="none" lIns="0" tIns="0" rIns="0" bIns="0">
              <a:spAutoFit/>
            </a:bodyPr>
            <a:lstStyle/>
            <a:p>
              <a:pPr eaLnBrk="1" hangingPunct="1">
                <a:defRPr/>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Gendreau, P. (2003). Invited Address, Division 18, APA Annual Convention, Toronto, CA.</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7"/>
            <p:cNvSpPr>
              <a:spLocks noChangeArrowheads="1"/>
            </p:cNvSpPr>
            <p:nvPr/>
          </p:nvSpPr>
          <p:spPr bwMode="auto">
            <a:xfrm>
              <a:off x="671" y="1050"/>
              <a:ext cx="4255" cy="2083"/>
            </a:xfrm>
            <a:prstGeom prst="rect">
              <a:avLst/>
            </a:prstGeom>
            <a:grpFill/>
            <a:ln w="9525">
              <a:solidFill>
                <a:srgbClr val="92D5D7"/>
              </a:solidFill>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4" name="Rectangle 15"/>
            <p:cNvSpPr>
              <a:spLocks noChangeArrowheads="1"/>
            </p:cNvSpPr>
            <p:nvPr/>
          </p:nvSpPr>
          <p:spPr bwMode="auto">
            <a:xfrm>
              <a:off x="1277" y="1650"/>
              <a:ext cx="307" cy="1465"/>
            </a:xfrm>
            <a:prstGeom prst="rect">
              <a:avLst/>
            </a:prstGeom>
            <a:solidFill>
              <a:srgbClr val="92D5D7"/>
            </a:solidFill>
            <a:ln w="8">
              <a:solidFill>
                <a:srgbClr val="92D5D7"/>
              </a:solid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6" name="Rectangle 17"/>
            <p:cNvSpPr>
              <a:spLocks noChangeArrowheads="1"/>
            </p:cNvSpPr>
            <p:nvPr/>
          </p:nvSpPr>
          <p:spPr bwMode="auto">
            <a:xfrm>
              <a:off x="2339" y="1650"/>
              <a:ext cx="281" cy="1465"/>
            </a:xfrm>
            <a:prstGeom prst="rect">
              <a:avLst/>
            </a:prstGeom>
            <a:solidFill>
              <a:srgbClr val="92D5D7"/>
            </a:solidFill>
            <a:ln w="8">
              <a:solidFill>
                <a:srgbClr val="92D5D7"/>
              </a:solid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8" name="Rectangle 19"/>
            <p:cNvSpPr>
              <a:spLocks noChangeArrowheads="1"/>
            </p:cNvSpPr>
            <p:nvPr/>
          </p:nvSpPr>
          <p:spPr bwMode="auto">
            <a:xfrm>
              <a:off x="3384" y="1824"/>
              <a:ext cx="302" cy="1291"/>
            </a:xfrm>
            <a:prstGeom prst="rect">
              <a:avLst/>
            </a:prstGeom>
            <a:solidFill>
              <a:srgbClr val="92D5D7"/>
            </a:solidFill>
            <a:ln w="8">
              <a:solidFill>
                <a:srgbClr val="92D5D7"/>
              </a:solid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20" name="Rectangle 21"/>
            <p:cNvSpPr>
              <a:spLocks noChangeArrowheads="1"/>
            </p:cNvSpPr>
            <p:nvPr/>
          </p:nvSpPr>
          <p:spPr bwMode="auto">
            <a:xfrm>
              <a:off x="4437" y="1768"/>
              <a:ext cx="280" cy="1348"/>
            </a:xfrm>
            <a:prstGeom prst="rect">
              <a:avLst/>
            </a:prstGeom>
            <a:solidFill>
              <a:srgbClr val="92D5D7"/>
            </a:solidFill>
            <a:ln w="8">
              <a:solidFill>
                <a:srgbClr val="92D5D7"/>
              </a:solid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30" name="Rectangle 31"/>
            <p:cNvSpPr>
              <a:spLocks noChangeArrowheads="1"/>
            </p:cNvSpPr>
            <p:nvPr/>
          </p:nvSpPr>
          <p:spPr bwMode="auto">
            <a:xfrm>
              <a:off x="898" y="2581"/>
              <a:ext cx="316" cy="534"/>
            </a:xfrm>
            <a:prstGeom prst="rect">
              <a:avLst/>
            </a:prstGeom>
            <a:solidFill>
              <a:srgbClr val="313F48"/>
            </a:solidFill>
            <a:ln w="8">
              <a:no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8432" name="Rectangle 33"/>
            <p:cNvSpPr>
              <a:spLocks noChangeArrowheads="1"/>
            </p:cNvSpPr>
            <p:nvPr/>
          </p:nvSpPr>
          <p:spPr bwMode="auto">
            <a:xfrm>
              <a:off x="1934" y="2725"/>
              <a:ext cx="343" cy="390"/>
            </a:xfrm>
            <a:prstGeom prst="rect">
              <a:avLst/>
            </a:prstGeom>
            <a:solidFill>
              <a:srgbClr val="313F48"/>
            </a:solidFill>
            <a:ln w="8">
              <a:no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8438" name="Rectangle 35"/>
            <p:cNvSpPr>
              <a:spLocks noChangeArrowheads="1"/>
            </p:cNvSpPr>
            <p:nvPr/>
          </p:nvSpPr>
          <p:spPr bwMode="auto">
            <a:xfrm>
              <a:off x="2992" y="2725"/>
              <a:ext cx="322" cy="390"/>
            </a:xfrm>
            <a:prstGeom prst="rect">
              <a:avLst/>
            </a:prstGeom>
            <a:solidFill>
              <a:srgbClr val="313F48"/>
            </a:solidFill>
            <a:ln w="8">
              <a:no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8440" name="Rectangle 37"/>
            <p:cNvSpPr>
              <a:spLocks noChangeArrowheads="1"/>
            </p:cNvSpPr>
            <p:nvPr/>
          </p:nvSpPr>
          <p:spPr bwMode="auto">
            <a:xfrm>
              <a:off x="4089" y="2581"/>
              <a:ext cx="307" cy="534"/>
            </a:xfrm>
            <a:prstGeom prst="rect">
              <a:avLst/>
            </a:prstGeom>
            <a:solidFill>
              <a:srgbClr val="313F48"/>
            </a:solidFill>
            <a:ln w="8">
              <a:no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8450" name="Line 47"/>
            <p:cNvSpPr>
              <a:spLocks noChangeShapeType="1"/>
            </p:cNvSpPr>
            <p:nvPr/>
          </p:nvSpPr>
          <p:spPr bwMode="auto">
            <a:xfrm flipV="1">
              <a:off x="4926" y="1032"/>
              <a:ext cx="0" cy="2083"/>
            </a:xfrm>
            <a:prstGeom prst="line">
              <a:avLst/>
            </a:prstGeom>
            <a:grpFill/>
            <a:ln w="8">
              <a:solidFill>
                <a:srgbClr val="92D5D7"/>
              </a:solidFill>
              <a:prstDash val="solid"/>
              <a:round/>
              <a:headEnd/>
              <a:tailEnd/>
            </a:ln>
          </p:spPr>
          <p:txBody>
            <a:bodyPr/>
            <a:lstStyle/>
            <a:p>
              <a:pPr eaLnBrk="1" hangingPunct="1">
                <a:defRPr/>
              </a:pPr>
              <a:endParaRPr lang="en-US" dirty="0">
                <a:ea typeface="ＭＳ Ｐゴシック" charset="0"/>
                <a:cs typeface="ＭＳ Ｐゴシック" charset="0"/>
              </a:endParaRPr>
            </a:p>
          </p:txBody>
        </p:sp>
        <p:sp>
          <p:nvSpPr>
            <p:cNvPr id="18452" name="Line 49"/>
            <p:cNvSpPr>
              <a:spLocks noChangeShapeType="1"/>
            </p:cNvSpPr>
            <p:nvPr/>
          </p:nvSpPr>
          <p:spPr bwMode="auto">
            <a:xfrm>
              <a:off x="671" y="1032"/>
              <a:ext cx="0" cy="2083"/>
            </a:xfrm>
            <a:prstGeom prst="line">
              <a:avLst/>
            </a:prstGeom>
            <a:grpFill/>
            <a:ln w="8">
              <a:noFill/>
              <a:prstDash val="solid"/>
              <a:round/>
              <a:headEnd/>
              <a:tailEnd/>
            </a:ln>
          </p:spPr>
          <p:txBody>
            <a:bodyPr/>
            <a:lstStyle/>
            <a:p>
              <a:pPr eaLnBrk="1" hangingPunct="1">
                <a:defRPr/>
              </a:pPr>
              <a:endParaRPr lang="en-US" dirty="0">
                <a:ea typeface="ＭＳ Ｐゴシック" charset="0"/>
                <a:cs typeface="ＭＳ Ｐゴシック" charset="0"/>
              </a:endParaRPr>
            </a:p>
          </p:txBody>
        </p:sp>
        <p:sp>
          <p:nvSpPr>
            <p:cNvPr id="18453" name="Rectangle 50"/>
            <p:cNvSpPr>
              <a:spLocks noChangeArrowheads="1"/>
            </p:cNvSpPr>
            <p:nvPr/>
          </p:nvSpPr>
          <p:spPr bwMode="auto">
            <a:xfrm>
              <a:off x="889" y="3210"/>
              <a:ext cx="742" cy="342"/>
            </a:xfrm>
            <a:prstGeom prst="rect">
              <a:avLst/>
            </a:prstGeom>
            <a:grpFill/>
            <a:ln w="9525">
              <a:noFill/>
              <a:miter lim="800000"/>
              <a:headEnd/>
              <a:tailEnd/>
            </a:ln>
          </p:spPr>
          <p:txBody>
            <a:bodyPr wrap="none" lIns="0" tIns="0" rIns="0" bIns="0">
              <a:spAutoFit/>
            </a:bodyPr>
            <a:lstStyle/>
            <a:p>
              <a:pPr algn="ctr" eaLnBrk="1" hangingPunct="1">
                <a:defRP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Effective </a:t>
              </a:r>
            </a:p>
            <a:p>
              <a:pPr algn="ctr" eaLnBrk="1" hangingPunct="1">
                <a:defRP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Disapproval</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8454" name="Rectangle 51"/>
            <p:cNvSpPr>
              <a:spLocks noChangeArrowheads="1"/>
            </p:cNvSpPr>
            <p:nvPr/>
          </p:nvSpPr>
          <p:spPr bwMode="auto">
            <a:xfrm>
              <a:off x="1837" y="3218"/>
              <a:ext cx="829" cy="342"/>
            </a:xfrm>
            <a:prstGeom prst="rect">
              <a:avLst/>
            </a:prstGeom>
            <a:grpFill/>
            <a:ln w="9525">
              <a:noFill/>
              <a:miter lim="800000"/>
              <a:headEnd/>
              <a:tailEnd/>
            </a:ln>
          </p:spPr>
          <p:txBody>
            <a:bodyPr wrap="none" lIns="0" tIns="0" rIns="0" bIns="0">
              <a:spAutoFit/>
            </a:bodyPr>
            <a:lstStyle/>
            <a:p>
              <a:pPr algn="ctr" eaLnBrk="1" hangingPunct="1">
                <a:defRP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Structuring</a:t>
              </a:r>
            </a:p>
            <a:p>
              <a:pPr algn="ctr" eaLnBrk="1" hangingPunct="1">
                <a:defRP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Skill Learning</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8455" name="Rectangle 52"/>
            <p:cNvSpPr>
              <a:spLocks noChangeArrowheads="1"/>
            </p:cNvSpPr>
            <p:nvPr/>
          </p:nvSpPr>
          <p:spPr bwMode="auto">
            <a:xfrm>
              <a:off x="3080" y="3210"/>
              <a:ext cx="531" cy="342"/>
            </a:xfrm>
            <a:prstGeom prst="rect">
              <a:avLst/>
            </a:prstGeom>
            <a:noFill/>
            <a:ln w="9525">
              <a:noFill/>
              <a:miter lim="800000"/>
              <a:headEnd/>
              <a:tailEnd/>
            </a:ln>
          </p:spPr>
          <p:txBody>
            <a:bodyPr wrap="none" lIns="0" tIns="0" rIns="0" bIns="0">
              <a:spAutoFit/>
            </a:bodyPr>
            <a:lstStyle/>
            <a:p>
              <a:pPr algn="ctr" eaLnBrk="1" hangingPunct="1">
                <a:defRP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Problem</a:t>
              </a:r>
            </a:p>
            <a:p>
              <a:pPr algn="ctr" eaLnBrk="1" hangingPunct="1">
                <a:defRP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Solving</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8456" name="Rectangle 53"/>
            <p:cNvSpPr>
              <a:spLocks noChangeArrowheads="1"/>
            </p:cNvSpPr>
            <p:nvPr/>
          </p:nvSpPr>
          <p:spPr bwMode="auto">
            <a:xfrm>
              <a:off x="4093" y="3211"/>
              <a:ext cx="585" cy="342"/>
            </a:xfrm>
            <a:prstGeom prst="rect">
              <a:avLst/>
            </a:prstGeom>
            <a:grpFill/>
            <a:ln w="9525">
              <a:noFill/>
              <a:miter lim="800000"/>
              <a:headEnd/>
              <a:tailEnd/>
            </a:ln>
          </p:spPr>
          <p:txBody>
            <a:bodyPr wrap="none" lIns="0" tIns="0" rIns="0" bIns="0">
              <a:spAutoFit/>
            </a:bodyPr>
            <a:lstStyle/>
            <a:p>
              <a:pPr algn="ctr" eaLnBrk="1" hangingPunct="1">
                <a:defRP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Effective</a:t>
              </a:r>
            </a:p>
            <a:p>
              <a:pPr algn="ctr" eaLnBrk="1" hangingPunct="1">
                <a:defRP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Authority</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8462" name="Rectangle 59"/>
            <p:cNvSpPr>
              <a:spLocks noChangeArrowheads="1"/>
            </p:cNvSpPr>
            <p:nvPr/>
          </p:nvSpPr>
          <p:spPr bwMode="auto">
            <a:xfrm>
              <a:off x="408" y="2639"/>
              <a:ext cx="213" cy="192"/>
            </a:xfrm>
            <a:prstGeom prst="rect">
              <a:avLst/>
            </a:prstGeom>
            <a:grpFill/>
            <a:ln w="9525">
              <a:noFill/>
              <a:miter lim="800000"/>
              <a:headEnd/>
              <a:tailEnd/>
            </a:ln>
          </p:spPr>
          <p:txBody>
            <a:bodyPr wrap="none" lIns="0" tIns="0" rIns="0" bIns="0">
              <a:spAutoFit/>
            </a:bodyPr>
            <a:lstStyle/>
            <a:p>
              <a:pPr eaLnBrk="1" hangingPunct="1">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0.1</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8463" name="Rectangle 60"/>
            <p:cNvSpPr>
              <a:spLocks noChangeArrowheads="1"/>
            </p:cNvSpPr>
            <p:nvPr/>
          </p:nvSpPr>
          <p:spPr bwMode="auto">
            <a:xfrm>
              <a:off x="408" y="2246"/>
              <a:ext cx="213" cy="192"/>
            </a:xfrm>
            <a:prstGeom prst="rect">
              <a:avLst/>
            </a:prstGeom>
            <a:grpFill/>
            <a:ln w="9525">
              <a:noFill/>
              <a:miter lim="800000"/>
              <a:headEnd/>
              <a:tailEnd/>
            </a:ln>
          </p:spPr>
          <p:txBody>
            <a:bodyPr wrap="none" lIns="0" tIns="0" rIns="0" bIns="0">
              <a:spAutoFit/>
            </a:bodyPr>
            <a:lstStyle/>
            <a:p>
              <a:pPr eaLnBrk="1" hangingPunct="1">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0.2</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8464" name="Rectangle 61"/>
            <p:cNvSpPr>
              <a:spLocks noChangeArrowheads="1"/>
            </p:cNvSpPr>
            <p:nvPr/>
          </p:nvSpPr>
          <p:spPr bwMode="auto">
            <a:xfrm>
              <a:off x="408" y="1864"/>
              <a:ext cx="213" cy="192"/>
            </a:xfrm>
            <a:prstGeom prst="rect">
              <a:avLst/>
            </a:prstGeom>
            <a:grpFill/>
            <a:ln w="9525">
              <a:noFill/>
              <a:miter lim="800000"/>
              <a:headEnd/>
              <a:tailEnd/>
            </a:ln>
          </p:spPr>
          <p:txBody>
            <a:bodyPr wrap="none" lIns="0" tIns="0" rIns="0" bIns="0">
              <a:spAutoFit/>
            </a:bodyPr>
            <a:lstStyle/>
            <a:p>
              <a:pPr eaLnBrk="1" hangingPunct="1">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0.3</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8465" name="Rectangle 62"/>
            <p:cNvSpPr>
              <a:spLocks noChangeArrowheads="1"/>
            </p:cNvSpPr>
            <p:nvPr/>
          </p:nvSpPr>
          <p:spPr bwMode="auto">
            <a:xfrm>
              <a:off x="408" y="1481"/>
              <a:ext cx="213" cy="192"/>
            </a:xfrm>
            <a:prstGeom prst="rect">
              <a:avLst/>
            </a:prstGeom>
            <a:grpFill/>
            <a:ln w="9525">
              <a:noFill/>
              <a:miter lim="800000"/>
              <a:headEnd/>
              <a:tailEnd/>
            </a:ln>
          </p:spPr>
          <p:txBody>
            <a:bodyPr wrap="none" lIns="0" tIns="0" rIns="0" bIns="0">
              <a:spAutoFit/>
            </a:bodyPr>
            <a:lstStyle/>
            <a:p>
              <a:pPr eaLnBrk="1" hangingPunct="1">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0.4</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8466" name="Rectangle 63"/>
            <p:cNvSpPr>
              <a:spLocks noChangeArrowheads="1"/>
            </p:cNvSpPr>
            <p:nvPr/>
          </p:nvSpPr>
          <p:spPr bwMode="auto">
            <a:xfrm>
              <a:off x="408" y="1098"/>
              <a:ext cx="213" cy="192"/>
            </a:xfrm>
            <a:prstGeom prst="rect">
              <a:avLst/>
            </a:prstGeom>
            <a:grpFill/>
            <a:ln w="9525">
              <a:noFill/>
              <a:miter lim="800000"/>
              <a:headEnd/>
              <a:tailEnd/>
            </a:ln>
          </p:spPr>
          <p:txBody>
            <a:bodyPr wrap="none" lIns="0" tIns="0" rIns="0" bIns="0">
              <a:spAutoFit/>
            </a:bodyPr>
            <a:lstStyle/>
            <a:p>
              <a:pPr eaLnBrk="1" hangingPunct="1">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0.5</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8469" name="Rectangle 66"/>
            <p:cNvSpPr>
              <a:spLocks noChangeArrowheads="1"/>
            </p:cNvSpPr>
            <p:nvPr/>
          </p:nvSpPr>
          <p:spPr bwMode="auto">
            <a:xfrm>
              <a:off x="5205" y="1816"/>
              <a:ext cx="318" cy="214"/>
            </a:xfrm>
            <a:prstGeom prst="rect">
              <a:avLst/>
            </a:prstGeom>
            <a:grpFill/>
            <a:ln w="9525">
              <a:noFill/>
              <a:miter lim="800000"/>
              <a:headEnd/>
              <a:tailEnd/>
            </a:ln>
          </p:spPr>
          <p:txBody>
            <a:bodyPr lIns="0" tIns="0" rIns="0" bIns="0">
              <a:spAutoFit/>
            </a:bodyPr>
            <a:lstStyle/>
            <a:p>
              <a:pPr eaLnBrk="1" hangingPunct="1">
                <a:defRPr/>
              </a:pPr>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No</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8470" name="Rectangle 67"/>
            <p:cNvSpPr>
              <a:spLocks noChangeArrowheads="1"/>
            </p:cNvSpPr>
            <p:nvPr/>
          </p:nvSpPr>
          <p:spPr bwMode="auto">
            <a:xfrm>
              <a:off x="5205" y="2149"/>
              <a:ext cx="261" cy="214"/>
            </a:xfrm>
            <a:prstGeom prst="rect">
              <a:avLst/>
            </a:prstGeom>
            <a:grpFill/>
            <a:ln w="9525">
              <a:noFill/>
              <a:miter lim="800000"/>
              <a:headEnd/>
              <a:tailEnd/>
            </a:ln>
          </p:spPr>
          <p:txBody>
            <a:bodyPr wrap="none" lIns="0" tIns="0" rIns="0" bIns="0">
              <a:spAutoFit/>
            </a:bodyPr>
            <a:lstStyle/>
            <a:p>
              <a:pPr eaLnBrk="1" hangingPunct="1">
                <a:defRPr/>
              </a:pPr>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Yes</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8472" name="Rectangle 69"/>
            <p:cNvSpPr>
              <a:spLocks noChangeArrowheads="1"/>
            </p:cNvSpPr>
            <p:nvPr/>
          </p:nvSpPr>
          <p:spPr bwMode="auto">
            <a:xfrm>
              <a:off x="5074" y="1824"/>
              <a:ext cx="110" cy="166"/>
            </a:xfrm>
            <a:prstGeom prst="rect">
              <a:avLst/>
            </a:prstGeom>
            <a:solidFill>
              <a:srgbClr val="313F48"/>
            </a:solidFill>
            <a:ln w="8">
              <a:no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8474" name="Rectangle 71"/>
            <p:cNvSpPr>
              <a:spLocks noChangeArrowheads="1"/>
            </p:cNvSpPr>
            <p:nvPr/>
          </p:nvSpPr>
          <p:spPr bwMode="auto">
            <a:xfrm flipV="1">
              <a:off x="5074" y="2160"/>
              <a:ext cx="110" cy="150"/>
            </a:xfrm>
            <a:prstGeom prst="rect">
              <a:avLst/>
            </a:prstGeom>
            <a:solidFill>
              <a:srgbClr val="92D5D7"/>
            </a:solidFill>
            <a:ln w="8">
              <a:solidFill>
                <a:srgbClr val="92D5D7"/>
              </a:solidFill>
              <a:prstDash val="solid"/>
              <a:miter lim="800000"/>
              <a:headEnd/>
              <a:tailEnd/>
            </a:ln>
          </p:spPr>
          <p:txBody>
            <a:bodyPr/>
            <a:lstStyle/>
            <a:p>
              <a:pPr eaLnBrk="1" hangingPunct="1">
                <a:defRPr/>
              </a:pPr>
              <a:endParaRPr lang="en-US" dirty="0">
                <a:ea typeface="ＭＳ Ｐゴシック" charset="0"/>
                <a:cs typeface="ＭＳ Ｐゴシック" charset="0"/>
              </a:endParaRPr>
            </a:p>
          </p:txBody>
        </p:sp>
        <p:sp>
          <p:nvSpPr>
            <p:cNvPr id="18475" name="Rectangle 72"/>
            <p:cNvSpPr>
              <a:spLocks noChangeArrowheads="1"/>
            </p:cNvSpPr>
            <p:nvPr/>
          </p:nvSpPr>
          <p:spPr bwMode="auto">
            <a:xfrm rot="16200000">
              <a:off x="-851" y="1959"/>
              <a:ext cx="2068" cy="243"/>
            </a:xfrm>
            <a:prstGeom prst="rect">
              <a:avLst/>
            </a:prstGeom>
            <a:grpFill/>
            <a:ln w="9525">
              <a:noFill/>
              <a:miter lim="800000"/>
              <a:headEnd/>
              <a:tailEnd/>
            </a:ln>
          </p:spPr>
          <p:txBody>
            <a:bodyPr wrap="square" lIns="0" tIns="0" rIns="0" bIns="0">
              <a:spAutoFit/>
            </a:bodyPr>
            <a:lstStyle/>
            <a:p>
              <a:pPr algn="ctr" eaLnBrk="1" hangingPunct="1">
                <a:defRPr/>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Effect Size</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35" name="Title 3">
            <a:extLst>
              <a:ext uri="{FF2B5EF4-FFF2-40B4-BE49-F238E27FC236}">
                <a16:creationId xmlns:a16="http://schemas.microsoft.com/office/drawing/2014/main" xmlns="" id="{12551796-C8F6-D642-8B02-933B8A4F59EF}"/>
              </a:ext>
            </a:extLst>
          </p:cNvPr>
          <p:cNvSpPr txBox="1">
            <a:spLocks noGrp="1"/>
          </p:cNvSpPr>
          <p:nvPr>
            <p:ph type="title"/>
          </p:nvPr>
        </p:nvSpPr>
        <p:spPr/>
        <p:txBody>
          <a:bodyPr>
            <a:normAutofit fontScale="90000"/>
          </a:bodyPr>
          <a:lstStyle>
            <a:lvl1pPr algn="ctr" rtl="0" eaLnBrk="0" fontAlgn="base" hangingPunct="0">
              <a:spcBef>
                <a:spcPct val="0"/>
              </a:spcBef>
              <a:spcAft>
                <a:spcPct val="0"/>
              </a:spcAft>
              <a:defRPr sz="4400">
                <a:solidFill>
                  <a:srgbClr val="CF0000"/>
                </a:solidFill>
                <a:latin typeface="Century Gothic" panose="020B0502020202020204" pitchFamily="34" charset="0"/>
                <a:ea typeface="ＭＳ Ｐゴシック" charset="-128"/>
                <a:cs typeface="Calibri" panose="020F0502020204030204" pitchFamily="34" charset="0"/>
              </a:defRPr>
            </a:lvl1pPr>
            <a:lvl2pPr algn="ctr" rtl="0" eaLnBrk="0" fontAlgn="base" hangingPunct="0">
              <a:spcBef>
                <a:spcPct val="0"/>
              </a:spcBef>
              <a:spcAft>
                <a:spcPct val="0"/>
              </a:spcAft>
              <a:defRPr sz="4400">
                <a:solidFill>
                  <a:schemeClr val="tx2"/>
                </a:solidFill>
                <a:latin typeface="Tahoma"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ahoma"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ahoma"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ahoma"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dirty="0">
                <a:solidFill>
                  <a:srgbClr val="00A085"/>
                </a:solidFill>
                <a:cs typeface="Open Sans Regular" panose="020B0606030504020204" pitchFamily="34" charset="0"/>
              </a:rPr>
              <a:t>CCP and Recidivism</a:t>
            </a:r>
            <a:br>
              <a:rPr lang="en-US" dirty="0">
                <a:solidFill>
                  <a:srgbClr val="00A085"/>
                </a:solidFill>
                <a:cs typeface="Open Sans Regular" panose="020B0606030504020204" pitchFamily="34" charset="0"/>
              </a:rPr>
            </a:br>
            <a:endParaRPr lang="en-US" dirty="0">
              <a:solidFill>
                <a:srgbClr val="00A085"/>
              </a:solidFill>
              <a:cs typeface="Open Sans Regular" panose="020B0606030504020204" pitchFamily="34" charset="0"/>
            </a:endParaRPr>
          </a:p>
        </p:txBody>
      </p:sp>
    </p:spTree>
    <p:custDataLst>
      <p:tags r:id="rId1"/>
    </p:custDataLst>
    <p:extLst>
      <p:ext uri="{BB962C8B-B14F-4D97-AF65-F5344CB8AC3E}">
        <p14:creationId xmlns:p14="http://schemas.microsoft.com/office/powerpoint/2010/main" val="3346202029"/>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4">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55C427F-51D7-5540-BE93-D4CF8B6B4A24}"/>
              </a:ext>
            </a:extLst>
          </p:cNvPr>
          <p:cNvSpPr>
            <a:spLocks noGrp="1"/>
          </p:cNvSpPr>
          <p:nvPr>
            <p:ph type="title"/>
          </p:nvPr>
        </p:nvSpPr>
        <p:spPr>
          <a:xfrm>
            <a:off x="0" y="980037"/>
            <a:ext cx="9144000" cy="1143000"/>
          </a:xfrm>
        </p:spPr>
        <p:txBody>
          <a:bodyPr>
            <a:normAutofit fontScale="90000"/>
          </a:bodyPr>
          <a:lstStyle/>
          <a:p>
            <a:r>
              <a:rPr lang="en-US" dirty="0">
                <a:solidFill>
                  <a:schemeClr val="tx1"/>
                </a:solidFill>
              </a:rPr>
              <a:t>Core Correctional Practice (CCP)</a:t>
            </a:r>
          </a:p>
        </p:txBody>
      </p:sp>
      <p:sp>
        <p:nvSpPr>
          <p:cNvPr id="10" name="Rectangle 9">
            <a:extLst>
              <a:ext uri="{FF2B5EF4-FFF2-40B4-BE49-F238E27FC236}">
                <a16:creationId xmlns:a16="http://schemas.microsoft.com/office/drawing/2014/main" xmlns="" id="{DCE9C391-ACE9-094B-AB6B-17E6FFA89578}"/>
              </a:ext>
            </a:extLst>
          </p:cNvPr>
          <p:cNvSpPr/>
          <p:nvPr/>
        </p:nvSpPr>
        <p:spPr>
          <a:xfrm>
            <a:off x="7080095" y="6611779"/>
            <a:ext cx="2367956" cy="24622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u="none" strike="noStrike" kern="1200" cap="none" spc="0" normalizeH="0" baseline="0" noProof="0" dirty="0">
                <a:ln>
                  <a:noFill/>
                </a:ln>
                <a:solidFill>
                  <a:srgbClr val="000000"/>
                </a:solidFill>
                <a:effectLst/>
                <a:uLnTx/>
                <a:uFillTx/>
                <a:latin typeface="Open Sans Regular" panose="020B0606030504020204" pitchFamily="34" charset="0"/>
                <a:ea typeface="MS PGothic" charset="0"/>
                <a:cs typeface="Open Sans Regular" panose="020B0606030504020204" pitchFamily="34" charset="0"/>
              </a:rPr>
              <a:t>Photo by </a:t>
            </a:r>
            <a:r>
              <a:rPr kumimoji="0" lang="en-US" sz="1000" u="none" strike="noStrike" kern="1200" cap="none" spc="0" normalizeH="0" baseline="0" noProof="0" dirty="0">
                <a:ln>
                  <a:noFill/>
                </a:ln>
                <a:solidFill>
                  <a:srgbClr val="000000"/>
                </a:solidFill>
                <a:effectLst/>
                <a:uLnTx/>
                <a:uFillTx/>
                <a:latin typeface="Open Sans Regular" panose="020B0606030504020204" pitchFamily="34" charset="0"/>
                <a:ea typeface="MS PGothic" charset="0"/>
                <a:cs typeface="Open Sans Regular" panose="020B0606030504020204" pitchFamily="34" charset="0"/>
                <a:hlinkClick r:id="rId5">
                  <a:extLst>
                    <a:ext uri="{A12FA001-AC4F-418D-AE19-62706E023703}">
                      <ahyp:hlinkClr xmlns:ahyp="http://schemas.microsoft.com/office/drawing/2018/hyperlinkcolor" xmlns="" val="tx"/>
                    </a:ext>
                  </a:extLst>
                </a:hlinkClick>
              </a:rPr>
              <a:t>Hal Gatewood</a:t>
            </a:r>
            <a:r>
              <a:rPr kumimoji="0" lang="en-US" sz="1000" u="none" strike="noStrike" kern="1200" cap="none" spc="0" normalizeH="0" baseline="0" noProof="0" dirty="0">
                <a:ln>
                  <a:noFill/>
                </a:ln>
                <a:solidFill>
                  <a:srgbClr val="000000"/>
                </a:solidFill>
                <a:effectLst/>
                <a:uLnTx/>
                <a:uFillTx/>
                <a:latin typeface="Open Sans Regular" panose="020B0606030504020204" pitchFamily="34" charset="0"/>
                <a:ea typeface="MS PGothic" charset="0"/>
                <a:cs typeface="Open Sans Regular" panose="020B0606030504020204" pitchFamily="34" charset="0"/>
              </a:rPr>
              <a:t> on </a:t>
            </a:r>
            <a:r>
              <a:rPr kumimoji="0" lang="en-US" sz="1000" u="none" strike="noStrike" kern="1200" cap="none" spc="0" normalizeH="0" baseline="0" noProof="0" dirty="0">
                <a:ln>
                  <a:noFill/>
                </a:ln>
                <a:solidFill>
                  <a:srgbClr val="000000"/>
                </a:solidFill>
                <a:effectLst/>
                <a:uLnTx/>
                <a:uFillTx/>
                <a:latin typeface="Open Sans Regular" panose="020B0606030504020204" pitchFamily="34" charset="0"/>
                <a:ea typeface="MS PGothic" charset="0"/>
                <a:cs typeface="Open Sans Regular" panose="020B0606030504020204" pitchFamily="34" charset="0"/>
                <a:hlinkClick r:id="rId6">
                  <a:extLst>
                    <a:ext uri="{A12FA001-AC4F-418D-AE19-62706E023703}">
                      <ahyp:hlinkClr xmlns:ahyp="http://schemas.microsoft.com/office/drawing/2018/hyperlinkcolor" xmlns="" val="tx"/>
                    </a:ext>
                  </a:extLst>
                </a:hlinkClick>
              </a:rPr>
              <a:t>Unsplash</a:t>
            </a:r>
            <a:endParaRPr kumimoji="0" lang="en-US" sz="1000" u="none" strike="noStrike" kern="1200" cap="none" spc="0" normalizeH="0" baseline="0" noProof="0" dirty="0">
              <a:ln>
                <a:noFill/>
              </a:ln>
              <a:solidFill>
                <a:srgbClr val="000000"/>
              </a:solidFill>
              <a:effectLst/>
              <a:uLnTx/>
              <a:uFillTx/>
              <a:latin typeface="Open Sans Regular" panose="020B0606030504020204" pitchFamily="34" charset="0"/>
              <a:ea typeface="MS PGothic" charset="0"/>
              <a:cs typeface="Open Sans Regular" panose="020B0606030504020204" pitchFamily="34" charset="0"/>
            </a:endParaRPr>
          </a:p>
        </p:txBody>
      </p:sp>
      <p:sp>
        <p:nvSpPr>
          <p:cNvPr id="12" name="Terminator 11">
            <a:extLst>
              <a:ext uri="{FF2B5EF4-FFF2-40B4-BE49-F238E27FC236}">
                <a16:creationId xmlns:a16="http://schemas.microsoft.com/office/drawing/2014/main" xmlns="" id="{C4026B66-1472-AE45-BBE0-575D74AAB67F}"/>
              </a:ext>
            </a:extLst>
          </p:cNvPr>
          <p:cNvSpPr/>
          <p:nvPr/>
        </p:nvSpPr>
        <p:spPr>
          <a:xfrm>
            <a:off x="1292817" y="2293519"/>
            <a:ext cx="2851688" cy="638706"/>
          </a:xfrm>
          <a:prstGeom prst="flowChartTerminator">
            <a:avLst/>
          </a:prstGeom>
          <a:solidFill>
            <a:srgbClr val="314049">
              <a:alpha val="20000"/>
            </a:srgbClr>
          </a:solidFill>
          <a:ln>
            <a:solidFill>
              <a:srgbClr val="314049">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Quality of Interpersonal Relationships</a:t>
            </a:r>
          </a:p>
        </p:txBody>
      </p:sp>
      <p:sp>
        <p:nvSpPr>
          <p:cNvPr id="32" name="Terminator 31">
            <a:extLst>
              <a:ext uri="{FF2B5EF4-FFF2-40B4-BE49-F238E27FC236}">
                <a16:creationId xmlns:a16="http://schemas.microsoft.com/office/drawing/2014/main" xmlns="" id="{154230E3-C656-2141-8FBC-755992F36DC0}"/>
              </a:ext>
            </a:extLst>
          </p:cNvPr>
          <p:cNvSpPr/>
          <p:nvPr/>
        </p:nvSpPr>
        <p:spPr>
          <a:xfrm>
            <a:off x="1292817" y="4243450"/>
            <a:ext cx="2851688" cy="638706"/>
          </a:xfrm>
          <a:prstGeom prst="flowChartTerminator">
            <a:avLst/>
          </a:prstGeom>
          <a:solidFill>
            <a:srgbClr val="314049">
              <a:alpha val="20000"/>
            </a:srgbClr>
          </a:solidFill>
          <a:ln>
            <a:solidFill>
              <a:srgbClr val="314049">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Effective Disapproval </a:t>
            </a:r>
          </a:p>
        </p:txBody>
      </p:sp>
      <p:sp>
        <p:nvSpPr>
          <p:cNvPr id="33" name="Terminator 32">
            <a:extLst>
              <a:ext uri="{FF2B5EF4-FFF2-40B4-BE49-F238E27FC236}">
                <a16:creationId xmlns:a16="http://schemas.microsoft.com/office/drawing/2014/main" xmlns="" id="{E3AF8E54-A977-1E48-BF04-CA3DC027375F}"/>
              </a:ext>
            </a:extLst>
          </p:cNvPr>
          <p:cNvSpPr/>
          <p:nvPr/>
        </p:nvSpPr>
        <p:spPr>
          <a:xfrm>
            <a:off x="1277319" y="3273181"/>
            <a:ext cx="2851688" cy="638706"/>
          </a:xfrm>
          <a:prstGeom prst="flowChartTerminator">
            <a:avLst/>
          </a:prstGeom>
          <a:solidFill>
            <a:srgbClr val="314049">
              <a:alpha val="20000"/>
            </a:srgbClr>
          </a:solidFill>
          <a:ln>
            <a:solidFill>
              <a:srgbClr val="314049">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Effective Reinforcement</a:t>
            </a:r>
          </a:p>
        </p:txBody>
      </p:sp>
      <p:sp>
        <p:nvSpPr>
          <p:cNvPr id="34" name="Terminator 33">
            <a:extLst>
              <a:ext uri="{FF2B5EF4-FFF2-40B4-BE49-F238E27FC236}">
                <a16:creationId xmlns:a16="http://schemas.microsoft.com/office/drawing/2014/main" xmlns="" id="{D81B1B05-FB54-3B4F-BE72-B01127A7738B}"/>
              </a:ext>
            </a:extLst>
          </p:cNvPr>
          <p:cNvSpPr/>
          <p:nvPr/>
        </p:nvSpPr>
        <p:spPr>
          <a:xfrm>
            <a:off x="4778643" y="3238344"/>
            <a:ext cx="2851688" cy="638706"/>
          </a:xfrm>
          <a:prstGeom prst="flowChartTerminator">
            <a:avLst/>
          </a:prstGeom>
          <a:solidFill>
            <a:srgbClr val="314049">
              <a:alpha val="20000"/>
            </a:srgbClr>
          </a:solidFill>
          <a:ln>
            <a:solidFill>
              <a:srgbClr val="314049">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Cognitive Restructuring</a:t>
            </a:r>
          </a:p>
        </p:txBody>
      </p:sp>
      <p:sp>
        <p:nvSpPr>
          <p:cNvPr id="35" name="Terminator 34">
            <a:extLst>
              <a:ext uri="{FF2B5EF4-FFF2-40B4-BE49-F238E27FC236}">
                <a16:creationId xmlns:a16="http://schemas.microsoft.com/office/drawing/2014/main" xmlns="" id="{6B4D7CEE-543D-ED4D-BF49-AF2BC023AB93}"/>
              </a:ext>
            </a:extLst>
          </p:cNvPr>
          <p:cNvSpPr/>
          <p:nvPr/>
        </p:nvSpPr>
        <p:spPr>
          <a:xfrm>
            <a:off x="4778643" y="2279500"/>
            <a:ext cx="2851688" cy="638706"/>
          </a:xfrm>
          <a:prstGeom prst="flowChartTerminator">
            <a:avLst/>
          </a:prstGeom>
          <a:solidFill>
            <a:srgbClr val="314049">
              <a:alpha val="20000"/>
            </a:srgbClr>
          </a:solidFill>
          <a:ln>
            <a:solidFill>
              <a:srgbClr val="314049">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Effective Modeling</a:t>
            </a:r>
          </a:p>
        </p:txBody>
      </p:sp>
      <p:sp>
        <p:nvSpPr>
          <p:cNvPr id="36" name="Terminator 35">
            <a:extLst>
              <a:ext uri="{FF2B5EF4-FFF2-40B4-BE49-F238E27FC236}">
                <a16:creationId xmlns:a16="http://schemas.microsoft.com/office/drawing/2014/main" xmlns="" id="{E06F3362-62A6-284E-A672-1134F08EAF15}"/>
              </a:ext>
            </a:extLst>
          </p:cNvPr>
          <p:cNvSpPr/>
          <p:nvPr/>
        </p:nvSpPr>
        <p:spPr>
          <a:xfrm>
            <a:off x="4778643" y="4250126"/>
            <a:ext cx="2851688" cy="638706"/>
          </a:xfrm>
          <a:prstGeom prst="flowChartTerminator">
            <a:avLst/>
          </a:prstGeom>
          <a:solidFill>
            <a:srgbClr val="314049"/>
          </a:solidFill>
          <a:ln>
            <a:solidFill>
              <a:srgbClr val="314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Structured Learning</a:t>
            </a:r>
          </a:p>
        </p:txBody>
      </p:sp>
      <p:sp>
        <p:nvSpPr>
          <p:cNvPr id="37" name="Terminator 36">
            <a:extLst>
              <a:ext uri="{FF2B5EF4-FFF2-40B4-BE49-F238E27FC236}">
                <a16:creationId xmlns:a16="http://schemas.microsoft.com/office/drawing/2014/main" xmlns="" id="{16752428-B761-9F45-9DEB-5CADABDDA30D}"/>
              </a:ext>
            </a:extLst>
          </p:cNvPr>
          <p:cNvSpPr/>
          <p:nvPr/>
        </p:nvSpPr>
        <p:spPr>
          <a:xfrm>
            <a:off x="1277319" y="5229217"/>
            <a:ext cx="2851688" cy="638706"/>
          </a:xfrm>
          <a:prstGeom prst="flowChartTerminator">
            <a:avLst/>
          </a:prstGeom>
          <a:solidFill>
            <a:srgbClr val="314049">
              <a:alpha val="20000"/>
            </a:srgbClr>
          </a:solidFill>
          <a:ln>
            <a:solidFill>
              <a:srgbClr val="314049">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Effective Use of Authority</a:t>
            </a:r>
          </a:p>
        </p:txBody>
      </p:sp>
      <p:sp>
        <p:nvSpPr>
          <p:cNvPr id="38" name="Terminator 37">
            <a:extLst>
              <a:ext uri="{FF2B5EF4-FFF2-40B4-BE49-F238E27FC236}">
                <a16:creationId xmlns:a16="http://schemas.microsoft.com/office/drawing/2014/main" xmlns="" id="{E26FBD89-97BF-B34C-8C8F-BA6A40EC8FAB}"/>
              </a:ext>
            </a:extLst>
          </p:cNvPr>
          <p:cNvSpPr/>
          <p:nvPr/>
        </p:nvSpPr>
        <p:spPr>
          <a:xfrm>
            <a:off x="4778643" y="5280644"/>
            <a:ext cx="2851688" cy="638706"/>
          </a:xfrm>
          <a:prstGeom prst="flowChartTerminator">
            <a:avLst/>
          </a:prstGeom>
          <a:solidFill>
            <a:srgbClr val="314049">
              <a:alpha val="20000"/>
            </a:srgbClr>
          </a:solidFill>
          <a:ln>
            <a:solidFill>
              <a:srgbClr val="314049">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Problem Solving</a:t>
            </a:r>
          </a:p>
        </p:txBody>
      </p:sp>
    </p:spTree>
    <p:custDataLst>
      <p:tags r:id="rId1"/>
    </p:custDataLst>
    <p:extLst>
      <p:ext uri="{BB962C8B-B14F-4D97-AF65-F5344CB8AC3E}">
        <p14:creationId xmlns:p14="http://schemas.microsoft.com/office/powerpoint/2010/main" val="3738112864"/>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14049"/>
        </a:solidFill>
        <a:effectLst/>
      </p:bgPr>
    </p:bg>
    <p:spTree>
      <p:nvGrpSpPr>
        <p:cNvPr id="1" name=""/>
        <p:cNvGrpSpPr/>
        <p:nvPr/>
      </p:nvGrpSpPr>
      <p:grpSpPr>
        <a:xfrm>
          <a:off x="0" y="0"/>
          <a:ext cx="0" cy="0"/>
          <a:chOff x="0" y="0"/>
          <a:chExt cx="0" cy="0"/>
        </a:xfrm>
      </p:grpSpPr>
      <p:sp>
        <p:nvSpPr>
          <p:cNvPr id="31745" name="Rectangle 3"/>
          <p:cNvSpPr>
            <a:spLocks noGrp="1" noChangeArrowheads="1"/>
          </p:cNvSpPr>
          <p:nvPr>
            <p:ph idx="1"/>
          </p:nvPr>
        </p:nvSpPr>
        <p:spPr>
          <a:xfrm>
            <a:off x="652395" y="2050009"/>
            <a:ext cx="7858664" cy="2926080"/>
          </a:xfrm>
          <a:solidFill>
            <a:schemeClr val="bg1"/>
          </a:solidFill>
          <a:effectLst>
            <a:softEdge rad="254000"/>
          </a:effectLst>
        </p:spPr>
        <p:txBody>
          <a:bodyPr anchor="ctr">
            <a:normAutofit/>
          </a:bodyPr>
          <a:lstStyle/>
          <a:p>
            <a:pPr marL="0" indent="0" algn="ctr">
              <a:buNone/>
            </a:pPr>
            <a:r>
              <a:rPr lang="en-US" sz="4000" dirty="0">
                <a:solidFill>
                  <a:srgbClr val="000000"/>
                </a:solidFill>
                <a:latin typeface="Century Gothic" panose="020B0502020202020204" pitchFamily="34" charset="0"/>
              </a:rPr>
              <a:t>Structured Learning: Method to teach new skills in an organized, stepwise process</a:t>
            </a:r>
            <a:endParaRPr lang="en-US" sz="2800" dirty="0"/>
          </a:p>
        </p:txBody>
      </p:sp>
    </p:spTree>
    <p:custDataLst>
      <p:tags r:id="rId1"/>
    </p:custDataLst>
    <p:extLst>
      <p:ext uri="{BB962C8B-B14F-4D97-AF65-F5344CB8AC3E}">
        <p14:creationId xmlns:p14="http://schemas.microsoft.com/office/powerpoint/2010/main" val="2026659208"/>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2D5D7">
            <a:alpha val="25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4ED680-E565-1A46-83AE-5D4FCEC3498E}"/>
              </a:ext>
            </a:extLst>
          </p:cNvPr>
          <p:cNvSpPr>
            <a:spLocks noGrp="1"/>
          </p:cNvSpPr>
          <p:nvPr>
            <p:ph type="title" idx="4294967295"/>
          </p:nvPr>
        </p:nvSpPr>
        <p:spPr>
          <a:xfrm>
            <a:off x="914400" y="1052513"/>
            <a:ext cx="8229600" cy="1143000"/>
          </a:xfrm>
        </p:spPr>
        <p:txBody>
          <a:bodyPr/>
          <a:lstStyle/>
          <a:p>
            <a:r>
              <a:rPr lang="en-US" dirty="0"/>
              <a:t>Structured Learning</a:t>
            </a:r>
          </a:p>
        </p:txBody>
      </p:sp>
      <p:grpSp>
        <p:nvGrpSpPr>
          <p:cNvPr id="6" name="Group 5">
            <a:extLst>
              <a:ext uri="{FF2B5EF4-FFF2-40B4-BE49-F238E27FC236}">
                <a16:creationId xmlns:a16="http://schemas.microsoft.com/office/drawing/2014/main" xmlns="" id="{DE50DE62-D6EE-D24D-8188-49365EEA86C0}"/>
              </a:ext>
            </a:extLst>
          </p:cNvPr>
          <p:cNvGrpSpPr/>
          <p:nvPr/>
        </p:nvGrpSpPr>
        <p:grpSpPr>
          <a:xfrm>
            <a:off x="1304170" y="2498726"/>
            <a:ext cx="1777555" cy="1562553"/>
            <a:chOff x="365570" y="2386013"/>
            <a:chExt cx="1777555" cy="1562553"/>
          </a:xfrm>
        </p:grpSpPr>
        <p:pic>
          <p:nvPicPr>
            <p:cNvPr id="16" name="Graphic 15">
              <a:extLst>
                <a:ext uri="{FF2B5EF4-FFF2-40B4-BE49-F238E27FC236}">
                  <a16:creationId xmlns:a16="http://schemas.microsoft.com/office/drawing/2014/main" xmlns="" id="{5B0D4E5A-7BED-6C44-A17C-D36D7AC80478}"/>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65570" y="2386013"/>
              <a:ext cx="1777555" cy="1562553"/>
            </a:xfrm>
            <a:prstGeom prst="rect">
              <a:avLst/>
            </a:prstGeom>
          </p:spPr>
        </p:pic>
        <p:sp>
          <p:nvSpPr>
            <p:cNvPr id="17" name="TextBox 16">
              <a:extLst>
                <a:ext uri="{FF2B5EF4-FFF2-40B4-BE49-F238E27FC236}">
                  <a16:creationId xmlns:a16="http://schemas.microsoft.com/office/drawing/2014/main" xmlns="" id="{8D312F34-55DE-1E47-8624-B0ECC136F6B5}"/>
                </a:ext>
              </a:extLst>
            </p:cNvPr>
            <p:cNvSpPr txBox="1"/>
            <p:nvPr/>
          </p:nvSpPr>
          <p:spPr>
            <a:xfrm>
              <a:off x="365570" y="2630487"/>
              <a:ext cx="1720405"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1. Define the skill</a:t>
              </a:r>
            </a:p>
          </p:txBody>
        </p:sp>
      </p:grpSp>
      <p:sp>
        <p:nvSpPr>
          <p:cNvPr id="20" name="Rectangle 19">
            <a:extLst>
              <a:ext uri="{FF2B5EF4-FFF2-40B4-BE49-F238E27FC236}">
                <a16:creationId xmlns:a16="http://schemas.microsoft.com/office/drawing/2014/main" xmlns="" id="{075819C7-EDC4-AE47-AA10-2B916DD8D900}"/>
              </a:ext>
            </a:extLst>
          </p:cNvPr>
          <p:cNvSpPr/>
          <p:nvPr/>
        </p:nvSpPr>
        <p:spPr>
          <a:xfrm>
            <a:off x="6300788" y="6585941"/>
            <a:ext cx="2843212" cy="400110"/>
          </a:xfrm>
          <a:prstGeom prst="rect">
            <a:avLst/>
          </a:prstGeom>
          <a:noFill/>
        </p:spPr>
        <p:txBody>
          <a:bodyPr wrap="square">
            <a:spAutoFit/>
          </a:bodyPr>
          <a:lstStyle/>
          <a:p>
            <a:r>
              <a:rPr lang="en-US" sz="1000" dirty="0">
                <a:solidFill>
                  <a:schemeClr val="tx1">
                    <a:lumMod val="50000"/>
                    <a:lumOff val="50000"/>
                  </a:schemeClr>
                </a:solidFill>
                <a:latin typeface="Open Sans Regular" panose="020B0606030504020204" pitchFamily="34" charset="0"/>
                <a:cs typeface="Open Sans Regular" panose="020B0606030504020204" pitchFamily="34" charset="0"/>
              </a:rPr>
              <a:t>Image by </a:t>
            </a:r>
            <a:r>
              <a:rPr lang="en-US" sz="1000" u="sng" dirty="0">
                <a:solidFill>
                  <a:schemeClr val="tx1">
                    <a:lumMod val="50000"/>
                    <a:lumOff val="50000"/>
                  </a:schemeClr>
                </a:solidFill>
                <a:latin typeface="Open Sans Regular" panose="020B0606030504020204" pitchFamily="34" charset="0"/>
                <a:cs typeface="Open Sans Regular" panose="020B0606030504020204" pitchFamily="34" charset="0"/>
                <a:hlinkClick r:id="rId6">
                  <a:extLst>
                    <a:ext uri="{A12FA001-AC4F-418D-AE19-62706E023703}">
                      <ahyp:hlinkClr xmlns:ahyp="http://schemas.microsoft.com/office/drawing/2018/hyperlinkcolor" xmlns="" val="tx"/>
                    </a:ext>
                  </a:extLst>
                </a:hlinkClick>
              </a:rPr>
              <a:t>Clker-Free-Vector-Images</a:t>
            </a:r>
            <a:r>
              <a:rPr lang="en-US" sz="1000" dirty="0">
                <a:solidFill>
                  <a:schemeClr val="tx1">
                    <a:lumMod val="50000"/>
                    <a:lumOff val="50000"/>
                  </a:schemeClr>
                </a:solidFill>
                <a:latin typeface="Open Sans Regular" panose="020B0606030504020204" pitchFamily="34" charset="0"/>
                <a:cs typeface="Open Sans Regular" panose="020B0606030504020204" pitchFamily="34" charset="0"/>
              </a:rPr>
              <a:t> from </a:t>
            </a:r>
            <a:r>
              <a:rPr lang="en-US" sz="1000" u="sng" dirty="0">
                <a:solidFill>
                  <a:schemeClr val="tx1">
                    <a:lumMod val="50000"/>
                    <a:lumOff val="50000"/>
                  </a:schemeClr>
                </a:solidFill>
                <a:latin typeface="Open Sans Regular" panose="020B0606030504020204" pitchFamily="34" charset="0"/>
                <a:cs typeface="Open Sans Regular" panose="020B0606030504020204" pitchFamily="34" charset="0"/>
                <a:hlinkClick r:id="rId7">
                  <a:extLst>
                    <a:ext uri="{A12FA001-AC4F-418D-AE19-62706E023703}">
                      <ahyp:hlinkClr xmlns:ahyp="http://schemas.microsoft.com/office/drawing/2018/hyperlinkcolor" xmlns="" val="tx"/>
                    </a:ext>
                  </a:extLst>
                </a:hlinkClick>
              </a:rPr>
              <a:t>Pixabay</a:t>
            </a:r>
            <a:r>
              <a:rPr lang="en-US" sz="1000" dirty="0">
                <a:solidFill>
                  <a:schemeClr val="tx1">
                    <a:lumMod val="50000"/>
                    <a:lumOff val="50000"/>
                  </a:schemeClr>
                </a:solidFill>
                <a:latin typeface="Open Sans Regular" panose="020B0606030504020204" pitchFamily="34" charset="0"/>
                <a:cs typeface="Open Sans Regular" panose="020B0606030504020204" pitchFamily="34" charset="0"/>
              </a:rPr>
              <a:t> </a:t>
            </a:r>
          </a:p>
        </p:txBody>
      </p:sp>
      <p:grpSp>
        <p:nvGrpSpPr>
          <p:cNvPr id="2" name="Group 1">
            <a:extLst>
              <a:ext uri="{FF2B5EF4-FFF2-40B4-BE49-F238E27FC236}">
                <a16:creationId xmlns:a16="http://schemas.microsoft.com/office/drawing/2014/main" xmlns="" id="{2472F9B1-3679-6F42-B403-C9DC88C2C1AB}"/>
              </a:ext>
            </a:extLst>
          </p:cNvPr>
          <p:cNvGrpSpPr/>
          <p:nvPr/>
        </p:nvGrpSpPr>
        <p:grpSpPr>
          <a:xfrm>
            <a:off x="3713256" y="4844888"/>
            <a:ext cx="1777555" cy="1562553"/>
            <a:chOff x="503682" y="4524376"/>
            <a:chExt cx="1777555" cy="1562553"/>
          </a:xfrm>
        </p:grpSpPr>
        <p:pic>
          <p:nvPicPr>
            <p:cNvPr id="10" name="Graphic 9">
              <a:extLst>
                <a:ext uri="{FF2B5EF4-FFF2-40B4-BE49-F238E27FC236}">
                  <a16:creationId xmlns:a16="http://schemas.microsoft.com/office/drawing/2014/main" xmlns="" id="{88F478A1-2A25-1245-89CD-3EA3605783E0}"/>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03682" y="4524376"/>
              <a:ext cx="1777555" cy="1562553"/>
            </a:xfrm>
            <a:prstGeom prst="rect">
              <a:avLst/>
            </a:prstGeom>
          </p:spPr>
        </p:pic>
        <p:sp>
          <p:nvSpPr>
            <p:cNvPr id="11" name="TextBox 10">
              <a:extLst>
                <a:ext uri="{FF2B5EF4-FFF2-40B4-BE49-F238E27FC236}">
                  <a16:creationId xmlns:a16="http://schemas.microsoft.com/office/drawing/2014/main" xmlns="" id="{498F0965-DB3D-0140-8AD8-AFAFBEFAD476}"/>
                </a:ext>
              </a:extLst>
            </p:cNvPr>
            <p:cNvSpPr txBox="1"/>
            <p:nvPr/>
          </p:nvSpPr>
          <p:spPr>
            <a:xfrm>
              <a:off x="511046" y="4762802"/>
              <a:ext cx="1755906"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5.Graduated Practice</a:t>
              </a:r>
            </a:p>
          </p:txBody>
        </p:sp>
      </p:grpSp>
      <p:grpSp>
        <p:nvGrpSpPr>
          <p:cNvPr id="7" name="Group 6">
            <a:extLst>
              <a:ext uri="{FF2B5EF4-FFF2-40B4-BE49-F238E27FC236}">
                <a16:creationId xmlns:a16="http://schemas.microsoft.com/office/drawing/2014/main" xmlns="" id="{6C7C9691-EEC4-9A47-A0DE-02D7246892D1}"/>
              </a:ext>
            </a:extLst>
          </p:cNvPr>
          <p:cNvGrpSpPr/>
          <p:nvPr/>
        </p:nvGrpSpPr>
        <p:grpSpPr>
          <a:xfrm>
            <a:off x="3770406" y="2132947"/>
            <a:ext cx="1777555" cy="1562553"/>
            <a:chOff x="2965385" y="2330904"/>
            <a:chExt cx="1777555" cy="1562553"/>
          </a:xfrm>
        </p:grpSpPr>
        <p:pic>
          <p:nvPicPr>
            <p:cNvPr id="12" name="Graphic 11">
              <a:extLst>
                <a:ext uri="{FF2B5EF4-FFF2-40B4-BE49-F238E27FC236}">
                  <a16:creationId xmlns:a16="http://schemas.microsoft.com/office/drawing/2014/main" xmlns="" id="{90E1BEBD-4BB3-1B4C-8E1C-5D4CEA630CEF}"/>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5385" y="2330904"/>
              <a:ext cx="1777555" cy="1562553"/>
            </a:xfrm>
            <a:prstGeom prst="rect">
              <a:avLst/>
            </a:prstGeom>
          </p:spPr>
        </p:pic>
        <p:sp>
          <p:nvSpPr>
            <p:cNvPr id="13" name="TextBox 12">
              <a:extLst>
                <a:ext uri="{FF2B5EF4-FFF2-40B4-BE49-F238E27FC236}">
                  <a16:creationId xmlns:a16="http://schemas.microsoft.com/office/drawing/2014/main" xmlns="" id="{F5680E5D-EA06-B241-99F6-7470F0CCAFF1}"/>
                </a:ext>
              </a:extLst>
            </p:cNvPr>
            <p:cNvSpPr txBox="1"/>
            <p:nvPr/>
          </p:nvSpPr>
          <p:spPr>
            <a:xfrm>
              <a:off x="2965385" y="2538071"/>
              <a:ext cx="1720405"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2. Model the skill</a:t>
              </a:r>
            </a:p>
          </p:txBody>
        </p:sp>
      </p:grpSp>
      <p:grpSp>
        <p:nvGrpSpPr>
          <p:cNvPr id="21" name="Group 20">
            <a:extLst>
              <a:ext uri="{FF2B5EF4-FFF2-40B4-BE49-F238E27FC236}">
                <a16:creationId xmlns:a16="http://schemas.microsoft.com/office/drawing/2014/main" xmlns="" id="{8AB60E8A-702B-7740-9459-DC9E28A1383B}"/>
              </a:ext>
            </a:extLst>
          </p:cNvPr>
          <p:cNvGrpSpPr/>
          <p:nvPr/>
        </p:nvGrpSpPr>
        <p:grpSpPr>
          <a:xfrm>
            <a:off x="6201142" y="2496217"/>
            <a:ext cx="1777555" cy="1562553"/>
            <a:chOff x="5405086" y="2370138"/>
            <a:chExt cx="1777555" cy="1562553"/>
          </a:xfrm>
        </p:grpSpPr>
        <p:pic>
          <p:nvPicPr>
            <p:cNvPr id="14" name="Graphic 13">
              <a:extLst>
                <a:ext uri="{FF2B5EF4-FFF2-40B4-BE49-F238E27FC236}">
                  <a16:creationId xmlns:a16="http://schemas.microsoft.com/office/drawing/2014/main" xmlns="" id="{9D27602B-4A12-CC47-9E17-6A613F1588D7}"/>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405086" y="2370138"/>
              <a:ext cx="1777555" cy="1562553"/>
            </a:xfrm>
            <a:prstGeom prst="rect">
              <a:avLst/>
            </a:prstGeom>
          </p:spPr>
        </p:pic>
        <p:sp>
          <p:nvSpPr>
            <p:cNvPr id="15" name="TextBox 14">
              <a:extLst>
                <a:ext uri="{FF2B5EF4-FFF2-40B4-BE49-F238E27FC236}">
                  <a16:creationId xmlns:a16="http://schemas.microsoft.com/office/drawing/2014/main" xmlns="" id="{9D603F11-3616-AB4E-9EA6-49DF7E068D41}"/>
                </a:ext>
              </a:extLst>
            </p:cNvPr>
            <p:cNvSpPr txBox="1"/>
            <p:nvPr/>
          </p:nvSpPr>
          <p:spPr>
            <a:xfrm>
              <a:off x="5405086" y="2595035"/>
              <a:ext cx="1720405"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3. Practice the skill</a:t>
              </a:r>
            </a:p>
          </p:txBody>
        </p:sp>
      </p:grpSp>
      <p:grpSp>
        <p:nvGrpSpPr>
          <p:cNvPr id="22" name="Group 21">
            <a:extLst>
              <a:ext uri="{FF2B5EF4-FFF2-40B4-BE49-F238E27FC236}">
                <a16:creationId xmlns:a16="http://schemas.microsoft.com/office/drawing/2014/main" xmlns="" id="{9B5A7CB4-E533-8743-82E2-EF3AE1990FB5}"/>
              </a:ext>
            </a:extLst>
          </p:cNvPr>
          <p:cNvGrpSpPr/>
          <p:nvPr/>
        </p:nvGrpSpPr>
        <p:grpSpPr>
          <a:xfrm>
            <a:off x="6143992" y="4541079"/>
            <a:ext cx="1777555" cy="1562553"/>
            <a:chOff x="7190356" y="4100966"/>
            <a:chExt cx="1777555" cy="1562553"/>
          </a:xfrm>
        </p:grpSpPr>
        <p:pic>
          <p:nvPicPr>
            <p:cNvPr id="18" name="Graphic 17">
              <a:extLst>
                <a:ext uri="{FF2B5EF4-FFF2-40B4-BE49-F238E27FC236}">
                  <a16:creationId xmlns:a16="http://schemas.microsoft.com/office/drawing/2014/main" xmlns="" id="{4FD40A81-818C-8C44-AB32-356D9473DBD2}"/>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190356" y="4100966"/>
              <a:ext cx="1777555" cy="1562553"/>
            </a:xfrm>
            <a:prstGeom prst="rect">
              <a:avLst/>
            </a:prstGeom>
          </p:spPr>
        </p:pic>
        <p:sp>
          <p:nvSpPr>
            <p:cNvPr id="19" name="TextBox 18">
              <a:extLst>
                <a:ext uri="{FF2B5EF4-FFF2-40B4-BE49-F238E27FC236}">
                  <a16:creationId xmlns:a16="http://schemas.microsoft.com/office/drawing/2014/main" xmlns="" id="{1CD40E74-8B3C-0F4F-8AEB-15CD69603991}"/>
                </a:ext>
              </a:extLst>
            </p:cNvPr>
            <p:cNvSpPr txBox="1"/>
            <p:nvPr/>
          </p:nvSpPr>
          <p:spPr>
            <a:xfrm>
              <a:off x="7190356" y="4338401"/>
              <a:ext cx="1720405"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4. Provide feedback</a:t>
              </a:r>
            </a:p>
          </p:txBody>
        </p:sp>
      </p:grpSp>
      <p:grpSp>
        <p:nvGrpSpPr>
          <p:cNvPr id="25" name="Group 24">
            <a:extLst>
              <a:ext uri="{FF2B5EF4-FFF2-40B4-BE49-F238E27FC236}">
                <a16:creationId xmlns:a16="http://schemas.microsoft.com/office/drawing/2014/main" xmlns="" id="{5D996B8E-4E58-CC45-9E32-EACCE42CADBE}"/>
              </a:ext>
            </a:extLst>
          </p:cNvPr>
          <p:cNvGrpSpPr/>
          <p:nvPr/>
        </p:nvGrpSpPr>
        <p:grpSpPr>
          <a:xfrm>
            <a:off x="1304169" y="4546142"/>
            <a:ext cx="1777555" cy="1562553"/>
            <a:chOff x="2897567" y="4400551"/>
            <a:chExt cx="1777555" cy="1562553"/>
          </a:xfrm>
        </p:grpSpPr>
        <p:pic>
          <p:nvPicPr>
            <p:cNvPr id="23" name="Graphic 22">
              <a:extLst>
                <a:ext uri="{FF2B5EF4-FFF2-40B4-BE49-F238E27FC236}">
                  <a16:creationId xmlns:a16="http://schemas.microsoft.com/office/drawing/2014/main" xmlns="" id="{3B50F873-27C9-2248-B22F-0E44687D7C13}"/>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97567" y="4400551"/>
              <a:ext cx="1777555" cy="1562553"/>
            </a:xfrm>
            <a:prstGeom prst="rect">
              <a:avLst/>
            </a:prstGeom>
          </p:spPr>
        </p:pic>
        <p:sp>
          <p:nvSpPr>
            <p:cNvPr id="24" name="TextBox 23">
              <a:extLst>
                <a:ext uri="{FF2B5EF4-FFF2-40B4-BE49-F238E27FC236}">
                  <a16:creationId xmlns:a16="http://schemas.microsoft.com/office/drawing/2014/main" xmlns="" id="{03725632-6ACF-5049-AEA6-B0EDE0901E97}"/>
                </a:ext>
              </a:extLst>
            </p:cNvPr>
            <p:cNvSpPr txBox="1"/>
            <p:nvPr/>
          </p:nvSpPr>
          <p:spPr>
            <a:xfrm>
              <a:off x="2897567" y="4632923"/>
              <a:ext cx="1720405"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6. Provide feedback</a:t>
              </a:r>
            </a:p>
          </p:txBody>
        </p:sp>
      </p:grpSp>
    </p:spTree>
    <p:custDataLst>
      <p:tags r:id="rId1"/>
    </p:custDataLst>
    <p:extLst>
      <p:ext uri="{BB962C8B-B14F-4D97-AF65-F5344CB8AC3E}">
        <p14:creationId xmlns:p14="http://schemas.microsoft.com/office/powerpoint/2010/main" val="291272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2D5D7">
            <a:alpha val="25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4ED680-E565-1A46-83AE-5D4FCEC3498E}"/>
              </a:ext>
            </a:extLst>
          </p:cNvPr>
          <p:cNvSpPr>
            <a:spLocks noGrp="1"/>
          </p:cNvSpPr>
          <p:nvPr>
            <p:ph type="title" idx="4294967295"/>
          </p:nvPr>
        </p:nvSpPr>
        <p:spPr>
          <a:xfrm>
            <a:off x="914400" y="870331"/>
            <a:ext cx="8229600" cy="1143000"/>
          </a:xfrm>
        </p:spPr>
        <p:txBody>
          <a:bodyPr/>
          <a:lstStyle/>
          <a:p>
            <a:r>
              <a:rPr lang="en-US" dirty="0"/>
              <a:t>Structured Learning</a:t>
            </a:r>
          </a:p>
        </p:txBody>
      </p:sp>
      <p:sp>
        <p:nvSpPr>
          <p:cNvPr id="20" name="Rectangle 19">
            <a:extLst>
              <a:ext uri="{FF2B5EF4-FFF2-40B4-BE49-F238E27FC236}">
                <a16:creationId xmlns:a16="http://schemas.microsoft.com/office/drawing/2014/main" xmlns="" id="{075819C7-EDC4-AE47-AA10-2B916DD8D900}"/>
              </a:ext>
            </a:extLst>
          </p:cNvPr>
          <p:cNvSpPr/>
          <p:nvPr/>
        </p:nvSpPr>
        <p:spPr>
          <a:xfrm>
            <a:off x="6929438" y="6520522"/>
            <a:ext cx="2169384" cy="246221"/>
          </a:xfrm>
          <a:prstGeom prst="rect">
            <a:avLst/>
          </a:prstGeom>
        </p:spPr>
        <p:txBody>
          <a:bodyPr wrap="square">
            <a:spAutoFit/>
          </a:bodyPr>
          <a:lstStyle/>
          <a:p>
            <a:pPr algn="r"/>
            <a:r>
              <a:rPr lang="en-US" sz="1000" dirty="0">
                <a:solidFill>
                  <a:schemeClr val="bg2"/>
                </a:solidFill>
                <a:latin typeface="Open Sans Regular" panose="020B0606030504020204" pitchFamily="34" charset="0"/>
                <a:cs typeface="Open Sans Regular" panose="020B0606030504020204" pitchFamily="34" charset="0"/>
              </a:rPr>
              <a:t>Images  from </a:t>
            </a:r>
            <a:r>
              <a:rPr lang="en-US" sz="1000" u="sng" dirty="0">
                <a:solidFill>
                  <a:schemeClr val="bg2"/>
                </a:solidFill>
                <a:latin typeface="Open Sans Regular" panose="020B0606030504020204" pitchFamily="34" charset="0"/>
                <a:cs typeface="Open Sans Regular" panose="020B0606030504020204" pitchFamily="34" charset="0"/>
                <a:hlinkClick r:id="rId4">
                  <a:extLst>
                    <a:ext uri="{A12FA001-AC4F-418D-AE19-62706E023703}">
                      <ahyp:hlinkClr xmlns:ahyp="http://schemas.microsoft.com/office/drawing/2018/hyperlinkcolor" xmlns="" val="tx"/>
                    </a:ext>
                  </a:extLst>
                </a:hlinkClick>
              </a:rPr>
              <a:t>Pixabay</a:t>
            </a:r>
            <a:r>
              <a:rPr lang="en-US" sz="1000" dirty="0">
                <a:solidFill>
                  <a:schemeClr val="bg2"/>
                </a:solidFill>
                <a:latin typeface="Open Sans Regular" panose="020B0606030504020204" pitchFamily="34" charset="0"/>
                <a:cs typeface="Open Sans Regular" panose="020B0606030504020204" pitchFamily="34" charset="0"/>
              </a:rPr>
              <a:t> </a:t>
            </a:r>
          </a:p>
        </p:txBody>
      </p:sp>
      <p:grpSp>
        <p:nvGrpSpPr>
          <p:cNvPr id="24" name="Group 23">
            <a:extLst>
              <a:ext uri="{FF2B5EF4-FFF2-40B4-BE49-F238E27FC236}">
                <a16:creationId xmlns:a16="http://schemas.microsoft.com/office/drawing/2014/main" xmlns="" id="{F4D85E54-F1C8-684F-96F7-2741E00CDE13}"/>
              </a:ext>
            </a:extLst>
          </p:cNvPr>
          <p:cNvGrpSpPr/>
          <p:nvPr/>
        </p:nvGrpSpPr>
        <p:grpSpPr>
          <a:xfrm>
            <a:off x="6066281" y="4260478"/>
            <a:ext cx="2163318" cy="1958809"/>
            <a:chOff x="365570" y="2328861"/>
            <a:chExt cx="2163318" cy="1958809"/>
          </a:xfrm>
        </p:grpSpPr>
        <p:pic>
          <p:nvPicPr>
            <p:cNvPr id="16" name="Graphic 15">
              <a:extLst>
                <a:ext uri="{FF2B5EF4-FFF2-40B4-BE49-F238E27FC236}">
                  <a16:creationId xmlns:a16="http://schemas.microsoft.com/office/drawing/2014/main" xmlns="" id="{5B0D4E5A-7BED-6C44-A17C-D36D7AC80478}"/>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65570" y="2386013"/>
              <a:ext cx="2163318" cy="1901657"/>
            </a:xfrm>
            <a:prstGeom prst="rect">
              <a:avLst/>
            </a:prstGeom>
          </p:spPr>
        </p:pic>
        <p:pic>
          <p:nvPicPr>
            <p:cNvPr id="23" name="Graphic 22">
              <a:extLst>
                <a:ext uri="{FF2B5EF4-FFF2-40B4-BE49-F238E27FC236}">
                  <a16:creationId xmlns:a16="http://schemas.microsoft.com/office/drawing/2014/main" xmlns="" id="{3FB4DCE3-DB48-D545-B8EC-ADBCA605BC9B}"/>
                </a:ext>
              </a:extLst>
            </p:cNvPr>
            <p:cNvPicPr>
              <a:picLocks noChangeAspect="1"/>
            </p:cNvPicPr>
            <p:nvPr/>
          </p:nvPicPr>
          <p:blipFill rotWithShape="1">
            <a:blip r:embed="rId7" cstate="email">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25826" b="1818"/>
            <a:stretch/>
          </p:blipFill>
          <p:spPr>
            <a:xfrm>
              <a:off x="379858" y="2328861"/>
              <a:ext cx="2106168" cy="1400175"/>
            </a:xfrm>
            <a:prstGeom prst="rect">
              <a:avLst/>
            </a:prstGeom>
          </p:spPr>
        </p:pic>
      </p:grpSp>
      <p:grpSp>
        <p:nvGrpSpPr>
          <p:cNvPr id="48" name="Group 47">
            <a:extLst>
              <a:ext uri="{FF2B5EF4-FFF2-40B4-BE49-F238E27FC236}">
                <a16:creationId xmlns:a16="http://schemas.microsoft.com/office/drawing/2014/main" xmlns="" id="{8B60E10D-4743-0C4A-BF31-AFD6AB34DE8F}"/>
              </a:ext>
            </a:extLst>
          </p:cNvPr>
          <p:cNvGrpSpPr/>
          <p:nvPr/>
        </p:nvGrpSpPr>
        <p:grpSpPr>
          <a:xfrm>
            <a:off x="3494533" y="4480476"/>
            <a:ext cx="2163318" cy="1901657"/>
            <a:chOff x="3494533" y="4523340"/>
            <a:chExt cx="2163318" cy="1901657"/>
          </a:xfrm>
        </p:grpSpPr>
        <p:pic>
          <p:nvPicPr>
            <p:cNvPr id="32" name="Graphic 31">
              <a:extLst>
                <a:ext uri="{FF2B5EF4-FFF2-40B4-BE49-F238E27FC236}">
                  <a16:creationId xmlns:a16="http://schemas.microsoft.com/office/drawing/2014/main" xmlns="" id="{8DFE226F-0A3A-E840-BD1D-78EE38D3A237}"/>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494533" y="4523340"/>
              <a:ext cx="2163318" cy="1901657"/>
            </a:xfrm>
            <a:prstGeom prst="rect">
              <a:avLst/>
            </a:prstGeom>
          </p:spPr>
        </p:pic>
        <p:pic>
          <p:nvPicPr>
            <p:cNvPr id="29" name="Graphic 28">
              <a:extLst>
                <a:ext uri="{FF2B5EF4-FFF2-40B4-BE49-F238E27FC236}">
                  <a16:creationId xmlns:a16="http://schemas.microsoft.com/office/drawing/2014/main" xmlns="" id="{EA766F38-9334-1B42-A0B6-A690D7CCC66A}"/>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flipH="1">
              <a:off x="3927896" y="4619173"/>
              <a:ext cx="1353741" cy="1194310"/>
            </a:xfrm>
            <a:prstGeom prst="rect">
              <a:avLst/>
            </a:prstGeom>
          </p:spPr>
        </p:pic>
      </p:grpSp>
      <p:grpSp>
        <p:nvGrpSpPr>
          <p:cNvPr id="47" name="Group 46">
            <a:extLst>
              <a:ext uri="{FF2B5EF4-FFF2-40B4-BE49-F238E27FC236}">
                <a16:creationId xmlns:a16="http://schemas.microsoft.com/office/drawing/2014/main" xmlns="" id="{D1EBF5B5-4AF3-6046-9E09-04B7065D0E23}"/>
              </a:ext>
            </a:extLst>
          </p:cNvPr>
          <p:cNvGrpSpPr/>
          <p:nvPr/>
        </p:nvGrpSpPr>
        <p:grpSpPr>
          <a:xfrm>
            <a:off x="6066282" y="2177084"/>
            <a:ext cx="2163318" cy="1901657"/>
            <a:chOff x="6066282" y="2319964"/>
            <a:chExt cx="2163318" cy="1901657"/>
          </a:xfrm>
        </p:grpSpPr>
        <p:pic>
          <p:nvPicPr>
            <p:cNvPr id="30" name="Graphic 29">
              <a:extLst>
                <a:ext uri="{FF2B5EF4-FFF2-40B4-BE49-F238E27FC236}">
                  <a16:creationId xmlns:a16="http://schemas.microsoft.com/office/drawing/2014/main" xmlns="" id="{E7266A00-1F37-FB4A-A388-10E8A908D339}"/>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66282" y="2319964"/>
              <a:ext cx="2163318" cy="1901657"/>
            </a:xfrm>
            <a:prstGeom prst="rect">
              <a:avLst/>
            </a:prstGeom>
          </p:spPr>
        </p:pic>
        <p:pic>
          <p:nvPicPr>
            <p:cNvPr id="35" name="Graphic 34">
              <a:extLst>
                <a:ext uri="{FF2B5EF4-FFF2-40B4-BE49-F238E27FC236}">
                  <a16:creationId xmlns:a16="http://schemas.microsoft.com/office/drawing/2014/main" xmlns="" id="{CD93BF6C-4400-064C-B58E-7CFFAC51A4CE}"/>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110422" y="2471733"/>
              <a:ext cx="2119177" cy="1083135"/>
            </a:xfrm>
            <a:prstGeom prst="rect">
              <a:avLst/>
            </a:prstGeom>
          </p:spPr>
        </p:pic>
      </p:grpSp>
      <p:grpSp>
        <p:nvGrpSpPr>
          <p:cNvPr id="46" name="Group 45">
            <a:extLst>
              <a:ext uri="{FF2B5EF4-FFF2-40B4-BE49-F238E27FC236}">
                <a16:creationId xmlns:a16="http://schemas.microsoft.com/office/drawing/2014/main" xmlns="" id="{C52EBE79-A90E-B340-8D7B-8A694A7AF17A}"/>
              </a:ext>
            </a:extLst>
          </p:cNvPr>
          <p:cNvGrpSpPr/>
          <p:nvPr/>
        </p:nvGrpSpPr>
        <p:grpSpPr>
          <a:xfrm>
            <a:off x="3488628" y="1860498"/>
            <a:ext cx="2163318" cy="1901657"/>
            <a:chOff x="3488628" y="1860498"/>
            <a:chExt cx="2163318" cy="1901657"/>
          </a:xfrm>
        </p:grpSpPr>
        <p:pic>
          <p:nvPicPr>
            <p:cNvPr id="33" name="Graphic 32">
              <a:extLst>
                <a:ext uri="{FF2B5EF4-FFF2-40B4-BE49-F238E27FC236}">
                  <a16:creationId xmlns:a16="http://schemas.microsoft.com/office/drawing/2014/main" xmlns="" id="{1C4158C0-98CA-CC40-8051-BB69ACFF4F28}"/>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488628" y="1860498"/>
              <a:ext cx="2163318" cy="1901657"/>
            </a:xfrm>
            <a:prstGeom prst="rect">
              <a:avLst/>
            </a:prstGeom>
          </p:spPr>
        </p:pic>
        <p:pic>
          <p:nvPicPr>
            <p:cNvPr id="37" name="Graphic 36">
              <a:extLst>
                <a:ext uri="{FF2B5EF4-FFF2-40B4-BE49-F238E27FC236}">
                  <a16:creationId xmlns:a16="http://schemas.microsoft.com/office/drawing/2014/main" xmlns="" id="{E0ABAF2C-99F0-4D49-A88E-BE2C8309C46D}"/>
                </a:ext>
              </a:extLst>
            </p:cNvPr>
            <p:cNvPicPr>
              <a:picLocks noChangeAspect="1"/>
            </p:cNvPicPr>
            <p:nvPr/>
          </p:nvPicPr>
          <p:blipFill>
            <a:blip r:embed="rId13" cstate="email">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3996011" y="1956331"/>
              <a:ext cx="1246085" cy="1173507"/>
            </a:xfrm>
            <a:prstGeom prst="rect">
              <a:avLst/>
            </a:prstGeom>
          </p:spPr>
        </p:pic>
      </p:grpSp>
      <p:grpSp>
        <p:nvGrpSpPr>
          <p:cNvPr id="38" name="Group 37">
            <a:extLst>
              <a:ext uri="{FF2B5EF4-FFF2-40B4-BE49-F238E27FC236}">
                <a16:creationId xmlns:a16="http://schemas.microsoft.com/office/drawing/2014/main" xmlns="" id="{682B69BB-ADFB-E840-B596-BE4523D4E6AB}"/>
              </a:ext>
            </a:extLst>
          </p:cNvPr>
          <p:cNvGrpSpPr/>
          <p:nvPr/>
        </p:nvGrpSpPr>
        <p:grpSpPr>
          <a:xfrm>
            <a:off x="1008508" y="4274033"/>
            <a:ext cx="2163318" cy="1958809"/>
            <a:chOff x="365570" y="2328861"/>
            <a:chExt cx="2163318" cy="1958809"/>
          </a:xfrm>
        </p:grpSpPr>
        <p:pic>
          <p:nvPicPr>
            <p:cNvPr id="39" name="Graphic 38">
              <a:extLst>
                <a:ext uri="{FF2B5EF4-FFF2-40B4-BE49-F238E27FC236}">
                  <a16:creationId xmlns:a16="http://schemas.microsoft.com/office/drawing/2014/main" xmlns="" id="{D09B0BC8-ADBF-3B4A-B5D3-9ABD549E9B29}"/>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65570" y="2386013"/>
              <a:ext cx="2163318" cy="1901657"/>
            </a:xfrm>
            <a:prstGeom prst="rect">
              <a:avLst/>
            </a:prstGeom>
          </p:spPr>
        </p:pic>
        <p:pic>
          <p:nvPicPr>
            <p:cNvPr id="40" name="Graphic 39">
              <a:extLst>
                <a:ext uri="{FF2B5EF4-FFF2-40B4-BE49-F238E27FC236}">
                  <a16:creationId xmlns:a16="http://schemas.microsoft.com/office/drawing/2014/main" xmlns="" id="{F24529DF-D0F0-734A-827A-C53BE7019419}"/>
                </a:ext>
              </a:extLst>
            </p:cNvPr>
            <p:cNvPicPr>
              <a:picLocks noChangeAspect="1"/>
            </p:cNvPicPr>
            <p:nvPr/>
          </p:nvPicPr>
          <p:blipFill rotWithShape="1">
            <a:blip r:embed="rId7" cstate="email">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25826" b="1818"/>
            <a:stretch/>
          </p:blipFill>
          <p:spPr>
            <a:xfrm>
              <a:off x="379858" y="2328861"/>
              <a:ext cx="2106168" cy="1400175"/>
            </a:xfrm>
            <a:prstGeom prst="rect">
              <a:avLst/>
            </a:prstGeom>
          </p:spPr>
        </p:pic>
      </p:grpSp>
      <p:grpSp>
        <p:nvGrpSpPr>
          <p:cNvPr id="45" name="Group 44">
            <a:extLst>
              <a:ext uri="{FF2B5EF4-FFF2-40B4-BE49-F238E27FC236}">
                <a16:creationId xmlns:a16="http://schemas.microsoft.com/office/drawing/2014/main" xmlns="" id="{74F10D75-C020-5F45-929E-0EA2524113DA}"/>
              </a:ext>
            </a:extLst>
          </p:cNvPr>
          <p:cNvGrpSpPr/>
          <p:nvPr/>
        </p:nvGrpSpPr>
        <p:grpSpPr>
          <a:xfrm>
            <a:off x="1008508" y="2177084"/>
            <a:ext cx="2163318" cy="1901657"/>
            <a:chOff x="1008508" y="2319964"/>
            <a:chExt cx="2163318" cy="1901657"/>
          </a:xfrm>
        </p:grpSpPr>
        <p:pic>
          <p:nvPicPr>
            <p:cNvPr id="26" name="Graphic 25">
              <a:extLst>
                <a:ext uri="{FF2B5EF4-FFF2-40B4-BE49-F238E27FC236}">
                  <a16:creationId xmlns:a16="http://schemas.microsoft.com/office/drawing/2014/main" xmlns="" id="{C457FB33-6230-0841-9282-1D31DEC46FC4}"/>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08508" y="2319964"/>
              <a:ext cx="2163318" cy="1901657"/>
            </a:xfrm>
            <a:prstGeom prst="rect">
              <a:avLst/>
            </a:prstGeom>
          </p:spPr>
        </p:pic>
        <p:pic>
          <p:nvPicPr>
            <p:cNvPr id="44" name="Graphic 43">
              <a:extLst>
                <a:ext uri="{FF2B5EF4-FFF2-40B4-BE49-F238E27FC236}">
                  <a16:creationId xmlns:a16="http://schemas.microsoft.com/office/drawing/2014/main" xmlns="" id="{0001ED78-93FE-1540-8544-6170C9217502}"/>
                </a:ext>
              </a:extLst>
            </p:cNvPr>
            <p:cNvPicPr>
              <a:picLocks noChangeAspect="1"/>
            </p:cNvPicPr>
            <p:nvPr/>
          </p:nvPicPr>
          <p:blipFill>
            <a:blip r:embed="rId15" cstate="email">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flipH="1">
              <a:off x="1120236" y="2457446"/>
              <a:ext cx="1938406" cy="1106806"/>
            </a:xfrm>
            <a:prstGeom prst="rect">
              <a:avLst/>
            </a:prstGeom>
          </p:spPr>
        </p:pic>
      </p:grpSp>
    </p:spTree>
    <p:custDataLst>
      <p:tags r:id="rId1"/>
    </p:custDataLst>
    <p:extLst>
      <p:ext uri="{BB962C8B-B14F-4D97-AF65-F5344CB8AC3E}">
        <p14:creationId xmlns:p14="http://schemas.microsoft.com/office/powerpoint/2010/main" val="277848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1343D08-82E7-C344-A145-C0D60E965A8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7121" r="7100" b="1674"/>
          <a:stretch/>
        </p:blipFill>
        <p:spPr>
          <a:xfrm>
            <a:off x="3114674" y="1292855"/>
            <a:ext cx="2928938" cy="5036508"/>
          </a:xfrm>
          <a:prstGeom prst="rect">
            <a:avLst/>
          </a:prstGeom>
        </p:spPr>
      </p:pic>
      <p:pic>
        <p:nvPicPr>
          <p:cNvPr id="9" name="Picture 8">
            <a:extLst>
              <a:ext uri="{FF2B5EF4-FFF2-40B4-BE49-F238E27FC236}">
                <a16:creationId xmlns:a16="http://schemas.microsoft.com/office/drawing/2014/main" xmlns="" id="{29B6E743-994C-CA4D-B0CB-588A976DF39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7121" r="7100" b="1674"/>
          <a:stretch/>
        </p:blipFill>
        <p:spPr>
          <a:xfrm>
            <a:off x="185736" y="1292855"/>
            <a:ext cx="2928938" cy="5036508"/>
          </a:xfrm>
          <a:prstGeom prst="rect">
            <a:avLst/>
          </a:prstGeom>
        </p:spPr>
      </p:pic>
      <p:pic>
        <p:nvPicPr>
          <p:cNvPr id="10" name="Picture 9">
            <a:extLst>
              <a:ext uri="{FF2B5EF4-FFF2-40B4-BE49-F238E27FC236}">
                <a16:creationId xmlns:a16="http://schemas.microsoft.com/office/drawing/2014/main" xmlns="" id="{A9A35A86-1990-694D-9100-B0B8CDF1A6E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7121" r="7100" b="1674"/>
          <a:stretch/>
        </p:blipFill>
        <p:spPr>
          <a:xfrm>
            <a:off x="6043612" y="1292855"/>
            <a:ext cx="2928938" cy="5036508"/>
          </a:xfrm>
          <a:prstGeom prst="rect">
            <a:avLst/>
          </a:prstGeom>
        </p:spPr>
      </p:pic>
      <p:sp>
        <p:nvSpPr>
          <p:cNvPr id="11" name="Rectangle 10">
            <a:extLst>
              <a:ext uri="{FF2B5EF4-FFF2-40B4-BE49-F238E27FC236}">
                <a16:creationId xmlns:a16="http://schemas.microsoft.com/office/drawing/2014/main" xmlns="" id="{18127B1B-6763-EB41-8A8F-0E3EF4C1CDB3}"/>
              </a:ext>
            </a:extLst>
          </p:cNvPr>
          <p:cNvSpPr/>
          <p:nvPr/>
        </p:nvSpPr>
        <p:spPr>
          <a:xfrm>
            <a:off x="7184809" y="6611779"/>
            <a:ext cx="2234907" cy="246221"/>
          </a:xfrm>
          <a:prstGeom prst="rect">
            <a:avLst/>
          </a:prstGeom>
        </p:spPr>
        <p:txBody>
          <a:bodyPr wrap="none">
            <a:spAutoFit/>
          </a:bodyPr>
          <a:lstStyle/>
          <a:p>
            <a:r>
              <a:rPr lang="en-US" sz="1000" dirty="0">
                <a:solidFill>
                  <a:schemeClr val="bg2"/>
                </a:solidFill>
                <a:latin typeface="Open Sans Regular" panose="020B0606030504020204" pitchFamily="34" charset="0"/>
                <a:cs typeface="Open Sans Regular" panose="020B0606030504020204" pitchFamily="34" charset="0"/>
              </a:rPr>
              <a:t>Photo by </a:t>
            </a:r>
            <a:r>
              <a:rPr lang="en-US" sz="1000" dirty="0">
                <a:solidFill>
                  <a:schemeClr val="bg2"/>
                </a:solidFill>
                <a:latin typeface="Open Sans Regular" panose="020B0606030504020204" pitchFamily="34" charset="0"/>
                <a:cs typeface="Open Sans Regular" panose="020B0606030504020204" pitchFamily="34" charset="0"/>
                <a:hlinkClick r:id="rId5">
                  <a:extLst>
                    <a:ext uri="{A12FA001-AC4F-418D-AE19-62706E023703}">
                      <ahyp:hlinkClr xmlns:ahyp="http://schemas.microsoft.com/office/drawing/2018/hyperlinkcolor" xmlns="" val="tx"/>
                    </a:ext>
                  </a:extLst>
                </a:hlinkClick>
              </a:rPr>
              <a:t>Sophie Dale</a:t>
            </a:r>
            <a:r>
              <a:rPr lang="en-US" sz="1000" dirty="0">
                <a:solidFill>
                  <a:schemeClr val="bg2"/>
                </a:solidFill>
                <a:latin typeface="Open Sans Regular" panose="020B0606030504020204" pitchFamily="34" charset="0"/>
                <a:cs typeface="Open Sans Regular" panose="020B0606030504020204" pitchFamily="34" charset="0"/>
              </a:rPr>
              <a:t> on </a:t>
            </a:r>
            <a:r>
              <a:rPr lang="en-US" sz="1000" dirty="0">
                <a:solidFill>
                  <a:schemeClr val="bg2"/>
                </a:solidFill>
                <a:latin typeface="Open Sans Regular" panose="020B0606030504020204" pitchFamily="34" charset="0"/>
                <a:cs typeface="Open Sans Regular" panose="020B0606030504020204" pitchFamily="34" charset="0"/>
                <a:hlinkClick r:id="rId6">
                  <a:extLst>
                    <a:ext uri="{A12FA001-AC4F-418D-AE19-62706E023703}">
                      <ahyp:hlinkClr xmlns:ahyp="http://schemas.microsoft.com/office/drawing/2018/hyperlinkcolor" xmlns="" val="tx"/>
                    </a:ext>
                  </a:extLst>
                </a:hlinkClick>
              </a:rPr>
              <a:t>Unsplash</a:t>
            </a:r>
            <a:endParaRPr lang="en-US" sz="1000" dirty="0">
              <a:solidFill>
                <a:schemeClr val="bg2"/>
              </a:solidFill>
              <a:latin typeface="Open Sans Regular" panose="020B0606030504020204" pitchFamily="34" charset="0"/>
              <a:cs typeface="Open Sans Regular" panose="020B0606030504020204" pitchFamily="34" charset="0"/>
            </a:endParaRPr>
          </a:p>
        </p:txBody>
      </p:sp>
      <p:grpSp>
        <p:nvGrpSpPr>
          <p:cNvPr id="17" name="Group 16">
            <a:extLst>
              <a:ext uri="{FF2B5EF4-FFF2-40B4-BE49-F238E27FC236}">
                <a16:creationId xmlns:a16="http://schemas.microsoft.com/office/drawing/2014/main" xmlns="" id="{D20EDC71-1652-A04E-9F8C-D208E84AF77F}"/>
              </a:ext>
            </a:extLst>
          </p:cNvPr>
          <p:cNvGrpSpPr/>
          <p:nvPr/>
        </p:nvGrpSpPr>
        <p:grpSpPr>
          <a:xfrm>
            <a:off x="3698675" y="2137110"/>
            <a:ext cx="1689497" cy="1280160"/>
            <a:chOff x="805456" y="2427625"/>
            <a:chExt cx="1689497" cy="1280160"/>
          </a:xfrm>
        </p:grpSpPr>
        <p:pic>
          <p:nvPicPr>
            <p:cNvPr id="18" name="Picture 17">
              <a:extLst>
                <a:ext uri="{FF2B5EF4-FFF2-40B4-BE49-F238E27FC236}">
                  <a16:creationId xmlns:a16="http://schemas.microsoft.com/office/drawing/2014/main" xmlns="" id="{977DC76F-D4ED-DE4D-81C5-B93835C05FCF}"/>
                </a:ext>
              </a:extLst>
            </p:cNvPr>
            <p:cNvPicPr>
              <a:picLocks/>
            </p:cNvPicPr>
            <p:nvPr/>
          </p:nvPicPr>
          <p:blipFill rotWithShape="1">
            <a:blip r:embed="rId7" cstate="email">
              <a:extLst>
                <a:ext uri="{28A0092B-C50C-407E-A947-70E740481C1C}">
                  <a14:useLocalDpi xmlns:a14="http://schemas.microsoft.com/office/drawing/2010/main" val="0"/>
                </a:ext>
              </a:extLst>
            </a:blip>
            <a:srcRect l="37656" t="36834" r="37969" b="34847"/>
            <a:stretch/>
          </p:blipFill>
          <p:spPr>
            <a:xfrm>
              <a:off x="850105" y="2427625"/>
              <a:ext cx="1600200" cy="1280160"/>
            </a:xfrm>
            <a:prstGeom prst="rect">
              <a:avLst/>
            </a:prstGeom>
          </p:spPr>
        </p:pic>
        <p:sp>
          <p:nvSpPr>
            <p:cNvPr id="19" name="TextBox 18">
              <a:extLst>
                <a:ext uri="{FF2B5EF4-FFF2-40B4-BE49-F238E27FC236}">
                  <a16:creationId xmlns:a16="http://schemas.microsoft.com/office/drawing/2014/main" xmlns="" id="{29757F25-EB6B-0549-8263-9E29D1EF4ED0}"/>
                </a:ext>
              </a:extLst>
            </p:cNvPr>
            <p:cNvSpPr txBox="1"/>
            <p:nvPr/>
          </p:nvSpPr>
          <p:spPr>
            <a:xfrm>
              <a:off x="805456" y="2566097"/>
              <a:ext cx="1689497" cy="1077218"/>
            </a:xfrm>
            <a:prstGeom prst="rect">
              <a:avLst/>
            </a:prstGeom>
            <a:noFill/>
            <a:effectLst>
              <a:reflection blurRad="1231900" stA="45000" endPos="65000" dist="50800" dir="5400000" sy="-100000" algn="bl" rotWithShape="0"/>
            </a:effectLst>
          </p:spPr>
          <p:txBody>
            <a:bodyPr wrap="square" rtlCol="0">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PAVLOV</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Knock.</a:t>
              </a:r>
              <a:r>
                <a:rPr lang="en-US" sz="1600" dirty="0">
                  <a:latin typeface="Open Sans" panose="020B0606030504020204" pitchFamily="34" charset="0"/>
                  <a:ea typeface="Open Sans" panose="020B0606030504020204" pitchFamily="34" charset="0"/>
                  <a:cs typeface="Open Sans" panose="020B0606030504020204" pitchFamily="34" charset="0"/>
                </a:rPr>
                <a:t> Do not ring bell. Dog inside.</a:t>
              </a:r>
              <a:endParaRPr lang="en-US" sz="16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xmlns="" id="{0AD32993-D4CA-6542-AD3E-0D0F69E3667A}"/>
              </a:ext>
            </a:extLst>
          </p:cNvPr>
          <p:cNvGrpSpPr/>
          <p:nvPr/>
        </p:nvGrpSpPr>
        <p:grpSpPr>
          <a:xfrm>
            <a:off x="867964" y="2137110"/>
            <a:ext cx="1600200" cy="1280160"/>
            <a:chOff x="850105" y="2427625"/>
            <a:chExt cx="1600200" cy="1280160"/>
          </a:xfrm>
        </p:grpSpPr>
        <p:pic>
          <p:nvPicPr>
            <p:cNvPr id="21" name="Picture 20">
              <a:extLst>
                <a:ext uri="{FF2B5EF4-FFF2-40B4-BE49-F238E27FC236}">
                  <a16:creationId xmlns:a16="http://schemas.microsoft.com/office/drawing/2014/main" xmlns="" id="{8300A002-00E9-3348-B7AB-AFF44AEEF3E9}"/>
                </a:ext>
              </a:extLst>
            </p:cNvPr>
            <p:cNvPicPr>
              <a:picLocks/>
            </p:cNvPicPr>
            <p:nvPr/>
          </p:nvPicPr>
          <p:blipFill rotWithShape="1">
            <a:blip r:embed="rId7" cstate="email">
              <a:extLst>
                <a:ext uri="{28A0092B-C50C-407E-A947-70E740481C1C}">
                  <a14:useLocalDpi xmlns:a14="http://schemas.microsoft.com/office/drawing/2010/main" val="0"/>
                </a:ext>
              </a:extLst>
            </a:blip>
            <a:srcRect l="37656" t="36834" r="37969" b="34847"/>
            <a:stretch/>
          </p:blipFill>
          <p:spPr>
            <a:xfrm>
              <a:off x="850105" y="2427625"/>
              <a:ext cx="1600200" cy="1280160"/>
            </a:xfrm>
            <a:prstGeom prst="rect">
              <a:avLst/>
            </a:prstGeom>
          </p:spPr>
        </p:pic>
        <p:sp>
          <p:nvSpPr>
            <p:cNvPr id="22" name="TextBox 21">
              <a:extLst>
                <a:ext uri="{FF2B5EF4-FFF2-40B4-BE49-F238E27FC236}">
                  <a16:creationId xmlns:a16="http://schemas.microsoft.com/office/drawing/2014/main" xmlns="" id="{C934FBD6-E41A-534C-9059-17AEBB7D81EF}"/>
                </a:ext>
              </a:extLst>
            </p:cNvPr>
            <p:cNvSpPr txBox="1"/>
            <p:nvPr/>
          </p:nvSpPr>
          <p:spPr>
            <a:xfrm>
              <a:off x="893679" y="2652715"/>
              <a:ext cx="1554480" cy="830997"/>
            </a:xfrm>
            <a:prstGeom prst="rect">
              <a:avLst/>
            </a:prstGeom>
            <a:noFill/>
            <a:effectLst>
              <a:reflection blurRad="1231900" stA="45000" endPos="65000" dist="50800" dir="5400000" sy="-100000" algn="bl" rotWithShape="0"/>
            </a:effectLst>
          </p:spPr>
          <p:txBody>
            <a:bodyPr wrap="square" rtlCol="0">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SKINNER</a:t>
              </a:r>
            </a:p>
            <a:p>
              <a:pPr algn="ctr"/>
              <a:r>
                <a:rPr lang="en-US" sz="1600" dirty="0">
                  <a:latin typeface="Open Sans" panose="020B0606030504020204" pitchFamily="34" charset="0"/>
                  <a:ea typeface="Open Sans" panose="020B0606030504020204" pitchFamily="34" charset="0"/>
                  <a:cs typeface="Open Sans" panose="020B0606030504020204" pitchFamily="34" charset="0"/>
                </a:rPr>
                <a:t>To enter, press lever.</a:t>
              </a:r>
            </a:p>
          </p:txBody>
        </p:sp>
      </p:grpSp>
      <p:grpSp>
        <p:nvGrpSpPr>
          <p:cNvPr id="23" name="Group 22">
            <a:extLst>
              <a:ext uri="{FF2B5EF4-FFF2-40B4-BE49-F238E27FC236}">
                <a16:creationId xmlns:a16="http://schemas.microsoft.com/office/drawing/2014/main" xmlns="" id="{809BA706-28F1-984C-B910-E55364D3A384}"/>
              </a:ext>
            </a:extLst>
          </p:cNvPr>
          <p:cNvGrpSpPr/>
          <p:nvPr/>
        </p:nvGrpSpPr>
        <p:grpSpPr>
          <a:xfrm>
            <a:off x="6656189" y="2150147"/>
            <a:ext cx="1689497" cy="1280160"/>
            <a:chOff x="805456" y="2427625"/>
            <a:chExt cx="1689497" cy="1280160"/>
          </a:xfrm>
        </p:grpSpPr>
        <p:pic>
          <p:nvPicPr>
            <p:cNvPr id="24" name="Picture 23">
              <a:extLst>
                <a:ext uri="{FF2B5EF4-FFF2-40B4-BE49-F238E27FC236}">
                  <a16:creationId xmlns:a16="http://schemas.microsoft.com/office/drawing/2014/main" xmlns="" id="{5AA047FE-FF9C-7040-8FF4-5207BE8137D3}"/>
                </a:ext>
              </a:extLst>
            </p:cNvPr>
            <p:cNvPicPr>
              <a:picLocks/>
            </p:cNvPicPr>
            <p:nvPr/>
          </p:nvPicPr>
          <p:blipFill rotWithShape="1">
            <a:blip r:embed="rId7" cstate="email">
              <a:extLst>
                <a:ext uri="{28A0092B-C50C-407E-A947-70E740481C1C}">
                  <a14:useLocalDpi xmlns:a14="http://schemas.microsoft.com/office/drawing/2010/main" val="0"/>
                </a:ext>
              </a:extLst>
            </a:blip>
            <a:srcRect l="37656" t="36834" r="37969" b="34847"/>
            <a:stretch/>
          </p:blipFill>
          <p:spPr>
            <a:xfrm>
              <a:off x="850105" y="2427625"/>
              <a:ext cx="1600200" cy="1280160"/>
            </a:xfrm>
            <a:prstGeom prst="rect">
              <a:avLst/>
            </a:prstGeom>
          </p:spPr>
        </p:pic>
        <p:sp>
          <p:nvSpPr>
            <p:cNvPr id="25" name="TextBox 24">
              <a:extLst>
                <a:ext uri="{FF2B5EF4-FFF2-40B4-BE49-F238E27FC236}">
                  <a16:creationId xmlns:a16="http://schemas.microsoft.com/office/drawing/2014/main" xmlns="" id="{F72791CC-C7E8-C340-B32B-E7BFFA8AF6CF}"/>
                </a:ext>
              </a:extLst>
            </p:cNvPr>
            <p:cNvSpPr txBox="1"/>
            <p:nvPr/>
          </p:nvSpPr>
          <p:spPr>
            <a:xfrm>
              <a:off x="805456" y="2553060"/>
              <a:ext cx="1689497" cy="1077218"/>
            </a:xfrm>
            <a:prstGeom prst="rect">
              <a:avLst/>
            </a:prstGeom>
            <a:noFill/>
            <a:effectLst>
              <a:reflection blurRad="1231900" stA="45000" endPos="65000" dist="50800" dir="5400000" sy="-100000" algn="bl" rotWithShape="0"/>
            </a:effectLst>
          </p:spPr>
          <p:txBody>
            <a:bodyPr wrap="square" rtlCol="0">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BANDURA</a:t>
              </a:r>
            </a:p>
            <a:p>
              <a:pPr algn="ctr"/>
              <a:r>
                <a:rPr lang="en-US" sz="1600" dirty="0">
                  <a:latin typeface="Open Sans" panose="020B0606030504020204" pitchFamily="34" charset="0"/>
                  <a:ea typeface="Open Sans" panose="020B0606030504020204" pitchFamily="34" charset="0"/>
                  <a:cs typeface="Open Sans" panose="020B0606030504020204" pitchFamily="34" charset="0"/>
                </a:rPr>
                <a:t>Please watch video tape on how to knock.</a:t>
              </a:r>
            </a:p>
          </p:txBody>
        </p:sp>
      </p:grpSp>
    </p:spTree>
    <p:custDataLst>
      <p:tags r:id="rId1"/>
    </p:custDataLst>
    <p:extLst>
      <p:ext uri="{BB962C8B-B14F-4D97-AF65-F5344CB8AC3E}">
        <p14:creationId xmlns:p14="http://schemas.microsoft.com/office/powerpoint/2010/main" val="2789427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F7E062-D6F6-5343-882D-CFB2252F8377}"/>
              </a:ext>
            </a:extLst>
          </p:cNvPr>
          <p:cNvSpPr>
            <a:spLocks noGrp="1"/>
          </p:cNvSpPr>
          <p:nvPr>
            <p:ph type="title"/>
          </p:nvPr>
        </p:nvSpPr>
        <p:spPr/>
        <p:txBody>
          <a:bodyPr/>
          <a:lstStyle/>
          <a:p>
            <a:r>
              <a:rPr lang="en-US" dirty="0"/>
              <a:t>Evidence-Based Practice</a:t>
            </a:r>
          </a:p>
        </p:txBody>
      </p:sp>
      <p:sp>
        <p:nvSpPr>
          <p:cNvPr id="5" name="Text Placeholder 4">
            <a:extLst>
              <a:ext uri="{FF2B5EF4-FFF2-40B4-BE49-F238E27FC236}">
                <a16:creationId xmlns:a16="http://schemas.microsoft.com/office/drawing/2014/main" xmlns="" id="{F0575F16-3720-3143-9954-FA12C62B64D6}"/>
              </a:ext>
            </a:extLst>
          </p:cNvPr>
          <p:cNvSpPr>
            <a:spLocks noGrp="1"/>
          </p:cNvSpPr>
          <p:nvPr>
            <p:ph type="body" idx="1"/>
          </p:nvPr>
        </p:nvSpPr>
        <p:spPr/>
        <p:txBody>
          <a:bodyPr/>
          <a:lstStyle/>
          <a:p>
            <a:endParaRPr lang="en-US" dirty="0"/>
          </a:p>
        </p:txBody>
      </p:sp>
    </p:spTree>
    <p:custDataLst>
      <p:tags r:id="rId1"/>
    </p:custDataLst>
    <p:extLst>
      <p:ext uri="{BB962C8B-B14F-4D97-AF65-F5344CB8AC3E}">
        <p14:creationId xmlns:p14="http://schemas.microsoft.com/office/powerpoint/2010/main" val="3209711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14049"/>
        </a:solidFill>
        <a:effectLst/>
      </p:bgPr>
    </p:bg>
    <p:spTree>
      <p:nvGrpSpPr>
        <p:cNvPr id="1" name=""/>
        <p:cNvGrpSpPr/>
        <p:nvPr/>
      </p:nvGrpSpPr>
      <p:grpSpPr>
        <a:xfrm>
          <a:off x="0" y="0"/>
          <a:ext cx="0" cy="0"/>
          <a:chOff x="0" y="0"/>
          <a:chExt cx="0" cy="0"/>
        </a:xfrm>
      </p:grpSpPr>
      <p:sp>
        <p:nvSpPr>
          <p:cNvPr id="31745" name="Rectangle 3"/>
          <p:cNvSpPr>
            <a:spLocks noGrp="1" noChangeArrowheads="1"/>
          </p:cNvSpPr>
          <p:nvPr>
            <p:ph idx="1"/>
          </p:nvPr>
        </p:nvSpPr>
        <p:spPr>
          <a:xfrm>
            <a:off x="652395" y="2050009"/>
            <a:ext cx="7858664" cy="2926080"/>
          </a:xfrm>
          <a:solidFill>
            <a:schemeClr val="bg1"/>
          </a:solidFill>
          <a:effectLst>
            <a:softEdge rad="254000"/>
          </a:effectLst>
        </p:spPr>
        <p:txBody>
          <a:bodyPr anchor="ctr">
            <a:normAutofit/>
          </a:bodyPr>
          <a:lstStyle/>
          <a:p>
            <a:pPr marL="0" indent="0" algn="ctr">
              <a:buNone/>
            </a:pPr>
            <a:r>
              <a:rPr lang="en-US" sz="4000" dirty="0">
                <a:solidFill>
                  <a:srgbClr val="000000"/>
                </a:solidFill>
                <a:latin typeface="Century Gothic" panose="020B0502020202020204" pitchFamily="34" charset="0"/>
              </a:rPr>
              <a:t>Role Play: Method to </a:t>
            </a:r>
          </a:p>
          <a:p>
            <a:pPr marL="0" indent="0" algn="ctr">
              <a:buNone/>
            </a:pPr>
            <a:r>
              <a:rPr lang="en-US" sz="4000" dirty="0">
                <a:solidFill>
                  <a:srgbClr val="000000"/>
                </a:solidFill>
                <a:latin typeface="Century Gothic" panose="020B0502020202020204" pitchFamily="34" charset="0"/>
              </a:rPr>
              <a:t>practice new skills in a</a:t>
            </a:r>
          </a:p>
          <a:p>
            <a:pPr marL="0" indent="0" algn="ctr">
              <a:buNone/>
            </a:pPr>
            <a:r>
              <a:rPr lang="en-US" sz="4000" dirty="0">
                <a:solidFill>
                  <a:srgbClr val="000000"/>
                </a:solidFill>
                <a:latin typeface="Century Gothic" panose="020B0502020202020204" pitchFamily="34" charset="0"/>
              </a:rPr>
              <a:t> controlled environment</a:t>
            </a:r>
          </a:p>
        </p:txBody>
      </p:sp>
    </p:spTree>
    <p:custDataLst>
      <p:tags r:id="rId1"/>
    </p:custDataLst>
    <p:extLst>
      <p:ext uri="{BB962C8B-B14F-4D97-AF65-F5344CB8AC3E}">
        <p14:creationId xmlns:p14="http://schemas.microsoft.com/office/powerpoint/2010/main" val="377626492"/>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Role Playing and Recidivism</a:t>
            </a:r>
          </a:p>
        </p:txBody>
      </p:sp>
      <p:sp>
        <p:nvSpPr>
          <p:cNvPr id="3" name="Content Placeholder 2"/>
          <p:cNvSpPr>
            <a:spLocks noGrp="1"/>
          </p:cNvSpPr>
          <p:nvPr>
            <p:ph idx="1"/>
          </p:nvPr>
        </p:nvSpPr>
        <p:spPr/>
        <p:txBody>
          <a:bodyPr/>
          <a:lstStyle/>
          <a:p>
            <a:r>
              <a:rPr lang="en-CA" dirty="0"/>
              <a:t>Many justice-involved individuals lack social and emotion regulation skills</a:t>
            </a:r>
          </a:p>
          <a:p>
            <a:endParaRPr lang="en-CA" sz="800" dirty="0"/>
          </a:p>
          <a:p>
            <a:r>
              <a:rPr lang="en-CA" dirty="0"/>
              <a:t>A recent study examined how dosage interacts with the use of role plays to influence recidivism</a:t>
            </a:r>
          </a:p>
        </p:txBody>
      </p:sp>
      <p:sp>
        <p:nvSpPr>
          <p:cNvPr id="6" name="Text Box 6">
            <a:extLst>
              <a:ext uri="{FF2B5EF4-FFF2-40B4-BE49-F238E27FC236}">
                <a16:creationId xmlns:a16="http://schemas.microsoft.com/office/drawing/2014/main" xmlns="" id="{1D526E3A-19EE-F54A-8EB2-869CA0F32759}"/>
              </a:ext>
            </a:extLst>
          </p:cNvPr>
          <p:cNvSpPr txBox="1">
            <a:spLocks noChangeArrowheads="1"/>
          </p:cNvSpPr>
          <p:nvPr/>
        </p:nvSpPr>
        <p:spPr bwMode="auto">
          <a:xfrm>
            <a:off x="457200" y="5999412"/>
            <a:ext cx="82296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har char="–"/>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50000"/>
              </a:spcBef>
              <a:buFontTx/>
              <a:buNone/>
            </a:pPr>
            <a:r>
              <a:rPr lang="en-US" altLang="en-US" sz="1000" dirty="0">
                <a:latin typeface="Open Sans Regular" panose="020B0606030504020204" pitchFamily="34" charset="0"/>
                <a:cs typeface="Open Sans Regular" panose="020B0606030504020204" pitchFamily="34" charset="0"/>
              </a:rPr>
              <a:t>Sperber, K. G. &amp; Lowenkamp, C. T. (2017). Dosage is more than just counting program hours: The importance of role-playing in treatment outcomes.  Journal of Offender Rehabilitation, 57 (7): 433-451.</a:t>
            </a:r>
          </a:p>
        </p:txBody>
      </p:sp>
    </p:spTree>
    <p:custDataLst>
      <p:tags r:id="rId1"/>
    </p:custDataLst>
    <p:extLst>
      <p:ext uri="{BB962C8B-B14F-4D97-AF65-F5344CB8AC3E}">
        <p14:creationId xmlns:p14="http://schemas.microsoft.com/office/powerpoint/2010/main" val="17369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46E35B7E-2FA5-FA37-5BA8-01779B5EE387}"/>
              </a:ext>
            </a:extLst>
          </p:cNvPr>
          <p:cNvSpPr>
            <a:spLocks noGrp="1"/>
          </p:cNvSpPr>
          <p:nvPr>
            <p:ph type="ftr" sz="quarter" idx="11"/>
          </p:nvPr>
        </p:nvSpPr>
        <p:spPr/>
        <p:txBody>
          <a:bodyPr/>
          <a:lstStyle/>
          <a:p>
            <a:endParaRPr lang="en-US" dirty="0"/>
          </a:p>
        </p:txBody>
      </p:sp>
      <p:pic>
        <p:nvPicPr>
          <p:cNvPr id="6" name="Picture 5">
            <a:extLst>
              <a:ext uri="{FF2B5EF4-FFF2-40B4-BE49-F238E27FC236}">
                <a16:creationId xmlns:a16="http://schemas.microsoft.com/office/drawing/2014/main" xmlns="" id="{2F2CEEA5-7A42-83DC-7DC7-F1DC6DF0E428}"/>
              </a:ext>
            </a:extLst>
          </p:cNvPr>
          <p:cNvPicPr>
            <a:picLocks noChangeAspect="1"/>
          </p:cNvPicPr>
          <p:nvPr/>
        </p:nvPicPr>
        <p:blipFill>
          <a:blip r:embed="rId2"/>
          <a:stretch>
            <a:fillRect/>
          </a:stretch>
        </p:blipFill>
        <p:spPr>
          <a:xfrm>
            <a:off x="0" y="1"/>
            <a:ext cx="9144000" cy="6858000"/>
          </a:xfrm>
          <a:prstGeom prst="rect">
            <a:avLst/>
          </a:prstGeom>
        </p:spPr>
      </p:pic>
    </p:spTree>
    <p:extLst>
      <p:ext uri="{BB962C8B-B14F-4D97-AF65-F5344CB8AC3E}">
        <p14:creationId xmlns:p14="http://schemas.microsoft.com/office/powerpoint/2010/main" val="2897535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0E4F59-AA34-6973-51DF-355C66A55B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E350254A-1B8B-7EF6-ABFF-565AE52B048F}"/>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xmlns="" id="{F8D8D352-2A86-404D-FCA5-CDD1100D6CB4}"/>
              </a:ext>
            </a:extLst>
          </p:cNvPr>
          <p:cNvSpPr>
            <a:spLocks noGrp="1"/>
          </p:cNvSpPr>
          <p:nvPr>
            <p:ph type="ftr" sz="quarter" idx="11"/>
          </p:nvPr>
        </p:nvSpPr>
        <p:spPr/>
        <p:txBody>
          <a:bodyPr/>
          <a:lstStyle/>
          <a:p>
            <a:endParaRPr lang="en-US" dirty="0"/>
          </a:p>
        </p:txBody>
      </p:sp>
      <p:pic>
        <p:nvPicPr>
          <p:cNvPr id="6" name="Picture 5">
            <a:extLst>
              <a:ext uri="{FF2B5EF4-FFF2-40B4-BE49-F238E27FC236}">
                <a16:creationId xmlns:a16="http://schemas.microsoft.com/office/drawing/2014/main" xmlns="" id="{231E001E-BD02-C2C1-C0ED-BB785630135D}"/>
              </a:ext>
            </a:extLst>
          </p:cNvPr>
          <p:cNvPicPr>
            <a:picLocks noChangeAspect="1"/>
          </p:cNvPicPr>
          <p:nvPr/>
        </p:nvPicPr>
        <p:blipFill>
          <a:blip r:embed="rId2"/>
          <a:stretch>
            <a:fillRect/>
          </a:stretch>
        </p:blipFill>
        <p:spPr>
          <a:xfrm>
            <a:off x="0" y="1"/>
            <a:ext cx="9144000" cy="6734636"/>
          </a:xfrm>
          <a:prstGeom prst="rect">
            <a:avLst/>
          </a:prstGeom>
        </p:spPr>
      </p:pic>
    </p:spTree>
    <p:extLst>
      <p:ext uri="{BB962C8B-B14F-4D97-AF65-F5344CB8AC3E}">
        <p14:creationId xmlns:p14="http://schemas.microsoft.com/office/powerpoint/2010/main" val="2994836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469F1B2-5B74-2242-B4CB-86430434240A}"/>
              </a:ext>
            </a:extLst>
          </p:cNvPr>
          <p:cNvSpPr>
            <a:spLocks noGrp="1"/>
          </p:cNvSpPr>
          <p:nvPr>
            <p:ph type="title"/>
          </p:nvPr>
        </p:nvSpPr>
        <p:spPr>
          <a:xfrm>
            <a:off x="457200" y="990600"/>
            <a:ext cx="8229600" cy="1143000"/>
          </a:xfrm>
        </p:spPr>
        <p:txBody>
          <a:bodyPr/>
          <a:lstStyle/>
          <a:p>
            <a:r>
              <a:rPr lang="en-US" dirty="0"/>
              <a:t>Role Playing and Recidivism</a:t>
            </a:r>
          </a:p>
        </p:txBody>
      </p:sp>
      <p:graphicFrame>
        <p:nvGraphicFramePr>
          <p:cNvPr id="5" name="Content Placeholder 4">
            <a:extLst>
              <a:ext uri="{FF2B5EF4-FFF2-40B4-BE49-F238E27FC236}">
                <a16:creationId xmlns:a16="http://schemas.microsoft.com/office/drawing/2014/main" xmlns="" id="{1CAACB49-5E5E-E448-BF32-B2F9222043B4}"/>
              </a:ext>
            </a:extLst>
          </p:cNvPr>
          <p:cNvGraphicFramePr>
            <a:graphicFrameLocks noGrp="1"/>
          </p:cNvGraphicFramePr>
          <p:nvPr>
            <p:ph idx="1"/>
            <p:extLst>
              <p:ext uri="{D42A27DB-BD31-4B8C-83A1-F6EECF244321}">
                <p14:modId xmlns:p14="http://schemas.microsoft.com/office/powerpoint/2010/main" val="815532310"/>
              </p:ext>
            </p:extLst>
          </p:nvPr>
        </p:nvGraphicFramePr>
        <p:xfrm>
          <a:off x="457200" y="1943763"/>
          <a:ext cx="8229600" cy="403873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xmlns="" id="{383A9ADD-05AA-0F4F-A1E9-77751CC0980D}"/>
              </a:ext>
            </a:extLst>
          </p:cNvPr>
          <p:cNvSpPr txBox="1"/>
          <p:nvPr/>
        </p:nvSpPr>
        <p:spPr>
          <a:xfrm>
            <a:off x="226367" y="3224303"/>
            <a:ext cx="430887" cy="1685925"/>
          </a:xfrm>
          <a:prstGeom prst="rect">
            <a:avLst/>
          </a:prstGeom>
          <a:noFill/>
        </p:spPr>
        <p:txBody>
          <a:bodyPr vert="vert270" wrap="square" rtlCol="0">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Recidivism Rates</a:t>
            </a:r>
          </a:p>
        </p:txBody>
      </p:sp>
      <p:sp>
        <p:nvSpPr>
          <p:cNvPr id="9" name="Text Box 6">
            <a:extLst>
              <a:ext uri="{FF2B5EF4-FFF2-40B4-BE49-F238E27FC236}">
                <a16:creationId xmlns:a16="http://schemas.microsoft.com/office/drawing/2014/main" xmlns="" id="{FA8B8F5E-E3C6-6445-9BAF-15AD329B6394}"/>
              </a:ext>
            </a:extLst>
          </p:cNvPr>
          <p:cNvSpPr txBox="1">
            <a:spLocks noChangeArrowheads="1"/>
          </p:cNvSpPr>
          <p:nvPr/>
        </p:nvSpPr>
        <p:spPr bwMode="auto">
          <a:xfrm>
            <a:off x="457200" y="5999412"/>
            <a:ext cx="82296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har char="–"/>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50000"/>
              </a:spcBef>
              <a:buFontTx/>
              <a:buNone/>
            </a:pPr>
            <a:r>
              <a:rPr lang="en-US" altLang="en-US" sz="1000" dirty="0">
                <a:latin typeface="Open Sans Regular" panose="020B0606030504020204" pitchFamily="34" charset="0"/>
                <a:cs typeface="Open Sans Regular" panose="020B0606030504020204" pitchFamily="34" charset="0"/>
              </a:rPr>
              <a:t>Sperber, K. G. &amp; Lowenkamp, C. T. (2017). Dosage is more than just counting program hours: The importance of role-playing in treatment outcomes.  Journal of Offender Rehabilitation, 57 (7): 433-451.</a:t>
            </a:r>
          </a:p>
        </p:txBody>
      </p:sp>
      <p:sp>
        <p:nvSpPr>
          <p:cNvPr id="10" name="Down Arrow Callout 9">
            <a:extLst>
              <a:ext uri="{FF2B5EF4-FFF2-40B4-BE49-F238E27FC236}">
                <a16:creationId xmlns:a16="http://schemas.microsoft.com/office/drawing/2014/main" xmlns="" id="{7132B385-0651-8644-B4C1-889E115419EB}"/>
              </a:ext>
            </a:extLst>
          </p:cNvPr>
          <p:cNvSpPr/>
          <p:nvPr/>
        </p:nvSpPr>
        <p:spPr>
          <a:xfrm>
            <a:off x="6009356" y="3203959"/>
            <a:ext cx="1597617" cy="1976347"/>
          </a:xfrm>
          <a:prstGeom prst="downArrowCallout">
            <a:avLst>
              <a:gd name="adj1" fmla="val 25000"/>
              <a:gd name="adj2" fmla="val 25000"/>
              <a:gd name="adj3" fmla="val 25000"/>
              <a:gd name="adj4" fmla="val 51964"/>
            </a:avLst>
          </a:prstGeom>
          <a:solidFill>
            <a:schemeClr val="bg1"/>
          </a:solidFill>
          <a:ln>
            <a:solidFill>
              <a:srgbClr val="5861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0% recidivism with 3+ role plays/week</a:t>
            </a:r>
          </a:p>
        </p:txBody>
      </p:sp>
    </p:spTree>
    <p:custDataLst>
      <p:tags r:id="rId1"/>
    </p:custDataLst>
    <p:extLst>
      <p:ext uri="{BB962C8B-B14F-4D97-AF65-F5344CB8AC3E}">
        <p14:creationId xmlns:p14="http://schemas.microsoft.com/office/powerpoint/2010/main" val="353878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601F02F-85B5-9546-B675-880ACA3C98B5}"/>
              </a:ext>
            </a:extLst>
          </p:cNvPr>
          <p:cNvSpPr>
            <a:spLocks noGrp="1"/>
          </p:cNvSpPr>
          <p:nvPr>
            <p:ph type="title"/>
          </p:nvPr>
        </p:nvSpPr>
        <p:spPr>
          <a:xfrm>
            <a:off x="457200" y="1066800"/>
            <a:ext cx="8229600" cy="1143000"/>
          </a:xfrm>
        </p:spPr>
        <p:txBody>
          <a:bodyPr/>
          <a:lstStyle/>
          <a:p>
            <a:r>
              <a:rPr lang="en-US" dirty="0"/>
              <a:t>Role Playing and Recidivism</a:t>
            </a:r>
          </a:p>
        </p:txBody>
      </p:sp>
      <p:graphicFrame>
        <p:nvGraphicFramePr>
          <p:cNvPr id="5" name="Content Placeholder 4">
            <a:extLst>
              <a:ext uri="{FF2B5EF4-FFF2-40B4-BE49-F238E27FC236}">
                <a16:creationId xmlns:a16="http://schemas.microsoft.com/office/drawing/2014/main" xmlns="" id="{7AA11A06-BB16-4B46-8B53-CF217268F006}"/>
              </a:ext>
            </a:extLst>
          </p:cNvPr>
          <p:cNvGraphicFramePr>
            <a:graphicFrameLocks noGrp="1"/>
          </p:cNvGraphicFramePr>
          <p:nvPr>
            <p:ph idx="1"/>
            <p:extLst>
              <p:ext uri="{D42A27DB-BD31-4B8C-83A1-F6EECF244321}">
                <p14:modId xmlns:p14="http://schemas.microsoft.com/office/powerpoint/2010/main" val="3243448799"/>
              </p:ext>
            </p:extLst>
          </p:nvPr>
        </p:nvGraphicFramePr>
        <p:xfrm>
          <a:off x="914400" y="2201415"/>
          <a:ext cx="8229600" cy="368776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xmlns="" id="{EC2A39D3-44E1-9D4B-8B32-D7A17DC88B50}"/>
              </a:ext>
            </a:extLst>
          </p:cNvPr>
          <p:cNvSpPr txBox="1"/>
          <p:nvPr/>
        </p:nvSpPr>
        <p:spPr>
          <a:xfrm>
            <a:off x="452735" y="2348599"/>
            <a:ext cx="461665" cy="3407569"/>
          </a:xfrm>
          <a:prstGeom prst="rect">
            <a:avLst/>
          </a:prstGeom>
          <a:noFill/>
        </p:spPr>
        <p:txBody>
          <a:bodyPr vert="vert270"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Recidivism Rates</a:t>
            </a:r>
          </a:p>
        </p:txBody>
      </p:sp>
      <p:sp>
        <p:nvSpPr>
          <p:cNvPr id="11" name="Down Arrow Callout 10">
            <a:extLst>
              <a:ext uri="{FF2B5EF4-FFF2-40B4-BE49-F238E27FC236}">
                <a16:creationId xmlns:a16="http://schemas.microsoft.com/office/drawing/2014/main" xmlns="" id="{C1248CBF-BBE8-C145-AACD-2E31140338F4}"/>
              </a:ext>
            </a:extLst>
          </p:cNvPr>
          <p:cNvSpPr/>
          <p:nvPr/>
        </p:nvSpPr>
        <p:spPr>
          <a:xfrm>
            <a:off x="6452270" y="3124200"/>
            <a:ext cx="1597617" cy="1550135"/>
          </a:xfrm>
          <a:prstGeom prst="downArrowCallout">
            <a:avLst>
              <a:gd name="adj1" fmla="val 25000"/>
              <a:gd name="adj2" fmla="val 25000"/>
              <a:gd name="adj3" fmla="val 25000"/>
              <a:gd name="adj4" fmla="val 51964"/>
            </a:avLst>
          </a:prstGeom>
          <a:solidFill>
            <a:schemeClr val="bg1"/>
          </a:solidFill>
          <a:ln>
            <a:solidFill>
              <a:srgbClr val="5861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17% recidivism with 3+ role plays/week</a:t>
            </a:r>
          </a:p>
        </p:txBody>
      </p:sp>
    </p:spTree>
    <p:custDataLst>
      <p:tags r:id="rId1"/>
    </p:custDataLst>
    <p:extLst>
      <p:ext uri="{BB962C8B-B14F-4D97-AF65-F5344CB8AC3E}">
        <p14:creationId xmlns:p14="http://schemas.microsoft.com/office/powerpoint/2010/main" val="124205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45C44A53-D398-7F4F-9849-F98FA0317BF8}"/>
              </a:ext>
            </a:extLst>
          </p:cNvPr>
          <p:cNvSpPr>
            <a:spLocks noGrp="1"/>
          </p:cNvSpPr>
          <p:nvPr>
            <p:ph type="title"/>
          </p:nvPr>
        </p:nvSpPr>
        <p:spPr>
          <a:xfrm>
            <a:off x="457200" y="1239677"/>
            <a:ext cx="8229600" cy="1143000"/>
          </a:xfrm>
        </p:spPr>
        <p:txBody>
          <a:bodyPr/>
          <a:lstStyle/>
          <a:p>
            <a:r>
              <a:rPr lang="en-US" dirty="0"/>
              <a:t>Structured Skill Building</a:t>
            </a:r>
          </a:p>
        </p:txBody>
      </p:sp>
      <p:sp>
        <p:nvSpPr>
          <p:cNvPr id="9" name="Content Placeholder 2">
            <a:extLst>
              <a:ext uri="{FF2B5EF4-FFF2-40B4-BE49-F238E27FC236}">
                <a16:creationId xmlns:a16="http://schemas.microsoft.com/office/drawing/2014/main" xmlns="" id="{3C318E72-9B13-CFDF-93BD-840190574B4C}"/>
              </a:ext>
            </a:extLst>
          </p:cNvPr>
          <p:cNvSpPr>
            <a:spLocks noGrp="1"/>
          </p:cNvSpPr>
          <p:nvPr>
            <p:ph idx="1"/>
          </p:nvPr>
        </p:nvSpPr>
        <p:spPr>
          <a:xfrm>
            <a:off x="457200" y="2629989"/>
            <a:ext cx="8229600" cy="3496174"/>
          </a:xfrm>
        </p:spPr>
        <p:txBody>
          <a:bodyPr>
            <a:normAutofit fontScale="77500" lnSpcReduction="20000"/>
          </a:bodyPr>
          <a:lstStyle/>
          <a:p>
            <a:r>
              <a:rPr lang="en-US" dirty="0"/>
              <a:t>Effective with adults and youth</a:t>
            </a:r>
          </a:p>
          <a:p>
            <a:endParaRPr lang="en-US" dirty="0"/>
          </a:p>
          <a:p>
            <a:r>
              <a:rPr lang="en-US" dirty="0"/>
              <a:t>Used to manage and avoid risky situations</a:t>
            </a:r>
          </a:p>
          <a:p>
            <a:pPr lvl="1"/>
            <a:r>
              <a:rPr lang="en-US" dirty="0"/>
              <a:t>Can target risks related to any criminogenic need </a:t>
            </a:r>
          </a:p>
          <a:p>
            <a:endParaRPr lang="en-US" dirty="0"/>
          </a:p>
          <a:p>
            <a:r>
              <a:rPr lang="en-US" dirty="0"/>
              <a:t>Can be used in </a:t>
            </a:r>
          </a:p>
          <a:p>
            <a:pPr lvl="1"/>
            <a:r>
              <a:rPr lang="en-US" dirty="0"/>
              <a:t>Community and residential settings</a:t>
            </a:r>
          </a:p>
          <a:p>
            <a:pPr lvl="1"/>
            <a:r>
              <a:rPr lang="en-US" dirty="0"/>
              <a:t>One-on-one meetings and group settings</a:t>
            </a:r>
          </a:p>
          <a:p>
            <a:pPr lvl="1"/>
            <a:r>
              <a:rPr lang="en-US" dirty="0"/>
              <a:t>Unplanned </a:t>
            </a:r>
          </a:p>
        </p:txBody>
      </p:sp>
      <p:sp>
        <p:nvSpPr>
          <p:cNvPr id="11" name="Footer Placeholder 3">
            <a:extLst>
              <a:ext uri="{FF2B5EF4-FFF2-40B4-BE49-F238E27FC236}">
                <a16:creationId xmlns:a16="http://schemas.microsoft.com/office/drawing/2014/main" xmlns="" id="{E96BDE8C-CE25-5575-2B8C-D74087986908}"/>
              </a:ext>
            </a:extLst>
          </p:cNvPr>
          <p:cNvSpPr>
            <a:spLocks noGrp="1"/>
          </p:cNvSpPr>
          <p:nvPr>
            <p:ph type="ftr" sz="quarter" idx="11"/>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9026087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p:txBody>
          <a:bodyPr/>
          <a:lstStyle/>
          <a:p>
            <a:r>
              <a:rPr lang="en-US" dirty="0"/>
              <a:t>Learning New Skills</a:t>
            </a:r>
          </a:p>
        </p:txBody>
      </p:sp>
      <p:graphicFrame>
        <p:nvGraphicFramePr>
          <p:cNvPr id="8" name="Diagram 7">
            <a:extLst>
              <a:ext uri="{FF2B5EF4-FFF2-40B4-BE49-F238E27FC236}">
                <a16:creationId xmlns:a16="http://schemas.microsoft.com/office/drawing/2014/main" xmlns="" id="{8A203E74-269B-E44E-A9FA-BBA0E1BF63C5}"/>
              </a:ext>
            </a:extLst>
          </p:cNvPr>
          <p:cNvGraphicFramePr/>
          <p:nvPr>
            <p:extLst>
              <p:ext uri="{D42A27DB-BD31-4B8C-83A1-F6EECF244321}">
                <p14:modId xmlns:p14="http://schemas.microsoft.com/office/powerpoint/2010/main" val="2729540022"/>
              </p:ext>
            </p:extLst>
          </p:nvPr>
        </p:nvGraphicFramePr>
        <p:xfrm>
          <a:off x="931345" y="2091069"/>
          <a:ext cx="7281309" cy="43927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83056298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2D5D7">
            <a:alpha val="25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4ED680-E565-1A46-83AE-5D4FCEC3498E}"/>
              </a:ext>
            </a:extLst>
          </p:cNvPr>
          <p:cNvSpPr>
            <a:spLocks noGrp="1"/>
          </p:cNvSpPr>
          <p:nvPr>
            <p:ph type="title" idx="4294967295"/>
          </p:nvPr>
        </p:nvSpPr>
        <p:spPr>
          <a:xfrm>
            <a:off x="483773" y="1067882"/>
            <a:ext cx="8229600" cy="1143000"/>
          </a:xfrm>
        </p:spPr>
        <p:txBody>
          <a:bodyPr>
            <a:normAutofit fontScale="90000"/>
          </a:bodyPr>
          <a:lstStyle/>
          <a:p>
            <a:r>
              <a:rPr lang="en-US" dirty="0"/>
              <a:t>Structured Learning: Skill Building</a:t>
            </a:r>
          </a:p>
        </p:txBody>
      </p:sp>
      <p:grpSp>
        <p:nvGrpSpPr>
          <p:cNvPr id="6" name="Group 5">
            <a:extLst>
              <a:ext uri="{FF2B5EF4-FFF2-40B4-BE49-F238E27FC236}">
                <a16:creationId xmlns:a16="http://schemas.microsoft.com/office/drawing/2014/main" xmlns="" id="{DE50DE62-D6EE-D24D-8188-49365EEA86C0}"/>
              </a:ext>
            </a:extLst>
          </p:cNvPr>
          <p:cNvGrpSpPr/>
          <p:nvPr/>
        </p:nvGrpSpPr>
        <p:grpSpPr>
          <a:xfrm>
            <a:off x="1304170" y="2498726"/>
            <a:ext cx="1777555" cy="1562553"/>
            <a:chOff x="365570" y="2386013"/>
            <a:chExt cx="1777555" cy="1562553"/>
          </a:xfrm>
        </p:grpSpPr>
        <p:pic>
          <p:nvPicPr>
            <p:cNvPr id="16" name="Graphic 15">
              <a:extLst>
                <a:ext uri="{FF2B5EF4-FFF2-40B4-BE49-F238E27FC236}">
                  <a16:creationId xmlns:a16="http://schemas.microsoft.com/office/drawing/2014/main" xmlns="" id="{5B0D4E5A-7BED-6C44-A17C-D36D7AC80478}"/>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65570" y="2386013"/>
              <a:ext cx="1777555" cy="1562553"/>
            </a:xfrm>
            <a:prstGeom prst="rect">
              <a:avLst/>
            </a:prstGeom>
          </p:spPr>
        </p:pic>
        <p:sp>
          <p:nvSpPr>
            <p:cNvPr id="17" name="TextBox 16">
              <a:extLst>
                <a:ext uri="{FF2B5EF4-FFF2-40B4-BE49-F238E27FC236}">
                  <a16:creationId xmlns:a16="http://schemas.microsoft.com/office/drawing/2014/main" xmlns="" id="{8D312F34-55DE-1E47-8624-B0ECC136F6B5}"/>
                </a:ext>
              </a:extLst>
            </p:cNvPr>
            <p:cNvSpPr txBox="1"/>
            <p:nvPr/>
          </p:nvSpPr>
          <p:spPr>
            <a:xfrm>
              <a:off x="365570" y="2608401"/>
              <a:ext cx="1720405"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1. Define the skill</a:t>
              </a:r>
            </a:p>
          </p:txBody>
        </p:sp>
      </p:grpSp>
      <p:sp>
        <p:nvSpPr>
          <p:cNvPr id="20" name="Rectangle 19">
            <a:extLst>
              <a:ext uri="{FF2B5EF4-FFF2-40B4-BE49-F238E27FC236}">
                <a16:creationId xmlns:a16="http://schemas.microsoft.com/office/drawing/2014/main" xmlns="" id="{075819C7-EDC4-AE47-AA10-2B916DD8D900}"/>
              </a:ext>
            </a:extLst>
          </p:cNvPr>
          <p:cNvSpPr/>
          <p:nvPr/>
        </p:nvSpPr>
        <p:spPr>
          <a:xfrm>
            <a:off x="6543675" y="6611779"/>
            <a:ext cx="2843212" cy="400110"/>
          </a:xfrm>
          <a:prstGeom prst="rect">
            <a:avLst/>
          </a:prstGeom>
        </p:spPr>
        <p:txBody>
          <a:bodyPr wrap="square">
            <a:spAutoFit/>
          </a:bodyPr>
          <a:lstStyle/>
          <a:p>
            <a:r>
              <a:rPr lang="en-US" sz="1000" dirty="0">
                <a:solidFill>
                  <a:schemeClr val="bg2"/>
                </a:solidFill>
                <a:latin typeface="Open Sans Regular" panose="020B0606030504020204" pitchFamily="34" charset="0"/>
                <a:cs typeface="Open Sans Regular" panose="020B0606030504020204" pitchFamily="34" charset="0"/>
              </a:rPr>
              <a:t>Image by </a:t>
            </a:r>
            <a:r>
              <a:rPr lang="en-US" sz="1000" u="sng" dirty="0">
                <a:solidFill>
                  <a:schemeClr val="bg2"/>
                </a:solidFill>
                <a:latin typeface="Open Sans Regular" panose="020B0606030504020204" pitchFamily="34" charset="0"/>
                <a:cs typeface="Open Sans Regular" panose="020B0606030504020204" pitchFamily="34" charset="0"/>
                <a:hlinkClick r:id="rId6">
                  <a:extLst>
                    <a:ext uri="{A12FA001-AC4F-418D-AE19-62706E023703}">
                      <ahyp:hlinkClr xmlns:ahyp="http://schemas.microsoft.com/office/drawing/2018/hyperlinkcolor" xmlns="" val="tx"/>
                    </a:ext>
                  </a:extLst>
                </a:hlinkClick>
              </a:rPr>
              <a:t>Clker-Free-Vector-Images</a:t>
            </a:r>
            <a:r>
              <a:rPr lang="en-US" sz="1000" dirty="0">
                <a:solidFill>
                  <a:schemeClr val="bg2"/>
                </a:solidFill>
                <a:latin typeface="Open Sans Regular" panose="020B0606030504020204" pitchFamily="34" charset="0"/>
                <a:cs typeface="Open Sans Regular" panose="020B0606030504020204" pitchFamily="34" charset="0"/>
              </a:rPr>
              <a:t> from </a:t>
            </a:r>
            <a:r>
              <a:rPr lang="en-US" sz="1000" u="sng" dirty="0">
                <a:solidFill>
                  <a:schemeClr val="bg2"/>
                </a:solidFill>
                <a:latin typeface="Open Sans Regular" panose="020B0606030504020204" pitchFamily="34" charset="0"/>
                <a:cs typeface="Open Sans Regular" panose="020B0606030504020204" pitchFamily="34" charset="0"/>
                <a:hlinkClick r:id="rId7">
                  <a:extLst>
                    <a:ext uri="{A12FA001-AC4F-418D-AE19-62706E023703}">
                      <ahyp:hlinkClr xmlns:ahyp="http://schemas.microsoft.com/office/drawing/2018/hyperlinkcolor" xmlns="" val="tx"/>
                    </a:ext>
                  </a:extLst>
                </a:hlinkClick>
              </a:rPr>
              <a:t>Pixabay</a:t>
            </a:r>
            <a:r>
              <a:rPr lang="en-US" sz="1000" dirty="0">
                <a:solidFill>
                  <a:schemeClr val="bg2"/>
                </a:solidFill>
                <a:latin typeface="Open Sans Regular" panose="020B0606030504020204" pitchFamily="34" charset="0"/>
                <a:cs typeface="Open Sans Regular" panose="020B0606030504020204" pitchFamily="34" charset="0"/>
              </a:rPr>
              <a:t> </a:t>
            </a:r>
          </a:p>
        </p:txBody>
      </p:sp>
      <p:grpSp>
        <p:nvGrpSpPr>
          <p:cNvPr id="2" name="Group 1">
            <a:extLst>
              <a:ext uri="{FF2B5EF4-FFF2-40B4-BE49-F238E27FC236}">
                <a16:creationId xmlns:a16="http://schemas.microsoft.com/office/drawing/2014/main" xmlns="" id="{2472F9B1-3679-6F42-B403-C9DC88C2C1AB}"/>
              </a:ext>
            </a:extLst>
          </p:cNvPr>
          <p:cNvGrpSpPr/>
          <p:nvPr/>
        </p:nvGrpSpPr>
        <p:grpSpPr>
          <a:xfrm>
            <a:off x="3713256" y="4844888"/>
            <a:ext cx="1777555" cy="1562553"/>
            <a:chOff x="503682" y="4524376"/>
            <a:chExt cx="1777555" cy="1562553"/>
          </a:xfrm>
        </p:grpSpPr>
        <p:pic>
          <p:nvPicPr>
            <p:cNvPr id="10" name="Graphic 9">
              <a:extLst>
                <a:ext uri="{FF2B5EF4-FFF2-40B4-BE49-F238E27FC236}">
                  <a16:creationId xmlns:a16="http://schemas.microsoft.com/office/drawing/2014/main" xmlns="" id="{88F478A1-2A25-1245-89CD-3EA3605783E0}"/>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03682" y="4524376"/>
              <a:ext cx="1777555" cy="1562553"/>
            </a:xfrm>
            <a:prstGeom prst="rect">
              <a:avLst/>
            </a:prstGeom>
          </p:spPr>
        </p:pic>
        <p:sp>
          <p:nvSpPr>
            <p:cNvPr id="11" name="TextBox 10">
              <a:extLst>
                <a:ext uri="{FF2B5EF4-FFF2-40B4-BE49-F238E27FC236}">
                  <a16:creationId xmlns:a16="http://schemas.microsoft.com/office/drawing/2014/main" xmlns="" id="{498F0965-DB3D-0140-8AD8-AFAFBEFAD476}"/>
                </a:ext>
              </a:extLst>
            </p:cNvPr>
            <p:cNvSpPr txBox="1"/>
            <p:nvPr/>
          </p:nvSpPr>
          <p:spPr>
            <a:xfrm>
              <a:off x="511046" y="4762802"/>
              <a:ext cx="1755906"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5. Graduated practice</a:t>
              </a:r>
            </a:p>
          </p:txBody>
        </p:sp>
      </p:grpSp>
      <p:grpSp>
        <p:nvGrpSpPr>
          <p:cNvPr id="7" name="Group 6">
            <a:extLst>
              <a:ext uri="{FF2B5EF4-FFF2-40B4-BE49-F238E27FC236}">
                <a16:creationId xmlns:a16="http://schemas.microsoft.com/office/drawing/2014/main" xmlns="" id="{6C7C9691-EEC4-9A47-A0DE-02D7246892D1}"/>
              </a:ext>
            </a:extLst>
          </p:cNvPr>
          <p:cNvGrpSpPr/>
          <p:nvPr/>
        </p:nvGrpSpPr>
        <p:grpSpPr>
          <a:xfrm>
            <a:off x="3770406" y="2132947"/>
            <a:ext cx="1777555" cy="1562553"/>
            <a:chOff x="2965385" y="2330904"/>
            <a:chExt cx="1777555" cy="1562553"/>
          </a:xfrm>
        </p:grpSpPr>
        <p:pic>
          <p:nvPicPr>
            <p:cNvPr id="12" name="Graphic 11">
              <a:extLst>
                <a:ext uri="{FF2B5EF4-FFF2-40B4-BE49-F238E27FC236}">
                  <a16:creationId xmlns:a16="http://schemas.microsoft.com/office/drawing/2014/main" xmlns="" id="{90E1BEBD-4BB3-1B4C-8E1C-5D4CEA630CEF}"/>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5385" y="2330904"/>
              <a:ext cx="1777555" cy="1562553"/>
            </a:xfrm>
            <a:prstGeom prst="rect">
              <a:avLst/>
            </a:prstGeom>
          </p:spPr>
        </p:pic>
        <p:sp>
          <p:nvSpPr>
            <p:cNvPr id="13" name="TextBox 12">
              <a:extLst>
                <a:ext uri="{FF2B5EF4-FFF2-40B4-BE49-F238E27FC236}">
                  <a16:creationId xmlns:a16="http://schemas.microsoft.com/office/drawing/2014/main" xmlns="" id="{F5680E5D-EA06-B241-99F6-7470F0CCAFF1}"/>
                </a:ext>
              </a:extLst>
            </p:cNvPr>
            <p:cNvSpPr txBox="1"/>
            <p:nvPr/>
          </p:nvSpPr>
          <p:spPr>
            <a:xfrm>
              <a:off x="2965385" y="2560157"/>
              <a:ext cx="1720405"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2. Model the skill</a:t>
              </a:r>
            </a:p>
          </p:txBody>
        </p:sp>
      </p:grpSp>
      <p:grpSp>
        <p:nvGrpSpPr>
          <p:cNvPr id="21" name="Group 20">
            <a:extLst>
              <a:ext uri="{FF2B5EF4-FFF2-40B4-BE49-F238E27FC236}">
                <a16:creationId xmlns:a16="http://schemas.microsoft.com/office/drawing/2014/main" xmlns="" id="{8AB60E8A-702B-7740-9459-DC9E28A1383B}"/>
              </a:ext>
            </a:extLst>
          </p:cNvPr>
          <p:cNvGrpSpPr/>
          <p:nvPr/>
        </p:nvGrpSpPr>
        <p:grpSpPr>
          <a:xfrm>
            <a:off x="6201142" y="2496217"/>
            <a:ext cx="1777555" cy="1562553"/>
            <a:chOff x="5405086" y="2370138"/>
            <a:chExt cx="1777555" cy="1562553"/>
          </a:xfrm>
        </p:grpSpPr>
        <p:pic>
          <p:nvPicPr>
            <p:cNvPr id="14" name="Graphic 13">
              <a:extLst>
                <a:ext uri="{FF2B5EF4-FFF2-40B4-BE49-F238E27FC236}">
                  <a16:creationId xmlns:a16="http://schemas.microsoft.com/office/drawing/2014/main" xmlns="" id="{9D27602B-4A12-CC47-9E17-6A613F1588D7}"/>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405086" y="2370138"/>
              <a:ext cx="1777555" cy="1562553"/>
            </a:xfrm>
            <a:prstGeom prst="rect">
              <a:avLst/>
            </a:prstGeom>
          </p:spPr>
        </p:pic>
        <p:sp>
          <p:nvSpPr>
            <p:cNvPr id="15" name="TextBox 14">
              <a:extLst>
                <a:ext uri="{FF2B5EF4-FFF2-40B4-BE49-F238E27FC236}">
                  <a16:creationId xmlns:a16="http://schemas.microsoft.com/office/drawing/2014/main" xmlns="" id="{9D603F11-3616-AB4E-9EA6-49DF7E068D41}"/>
                </a:ext>
              </a:extLst>
            </p:cNvPr>
            <p:cNvSpPr txBox="1"/>
            <p:nvPr/>
          </p:nvSpPr>
          <p:spPr>
            <a:xfrm>
              <a:off x="5405086" y="2595035"/>
              <a:ext cx="1720405"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3. Practice the skill</a:t>
              </a:r>
            </a:p>
          </p:txBody>
        </p:sp>
      </p:grpSp>
      <p:grpSp>
        <p:nvGrpSpPr>
          <p:cNvPr id="22" name="Group 21">
            <a:extLst>
              <a:ext uri="{FF2B5EF4-FFF2-40B4-BE49-F238E27FC236}">
                <a16:creationId xmlns:a16="http://schemas.microsoft.com/office/drawing/2014/main" xmlns="" id="{9B5A7CB4-E533-8743-82E2-EF3AE1990FB5}"/>
              </a:ext>
            </a:extLst>
          </p:cNvPr>
          <p:cNvGrpSpPr/>
          <p:nvPr/>
        </p:nvGrpSpPr>
        <p:grpSpPr>
          <a:xfrm>
            <a:off x="6143992" y="4541079"/>
            <a:ext cx="1777555" cy="1562553"/>
            <a:chOff x="7190356" y="4100966"/>
            <a:chExt cx="1777555" cy="1562553"/>
          </a:xfrm>
        </p:grpSpPr>
        <p:pic>
          <p:nvPicPr>
            <p:cNvPr id="18" name="Graphic 17">
              <a:extLst>
                <a:ext uri="{FF2B5EF4-FFF2-40B4-BE49-F238E27FC236}">
                  <a16:creationId xmlns:a16="http://schemas.microsoft.com/office/drawing/2014/main" xmlns="" id="{4FD40A81-818C-8C44-AB32-356D9473DBD2}"/>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190356" y="4100966"/>
              <a:ext cx="1777555" cy="1562553"/>
            </a:xfrm>
            <a:prstGeom prst="rect">
              <a:avLst/>
            </a:prstGeom>
          </p:spPr>
        </p:pic>
        <p:sp>
          <p:nvSpPr>
            <p:cNvPr id="19" name="TextBox 18">
              <a:extLst>
                <a:ext uri="{FF2B5EF4-FFF2-40B4-BE49-F238E27FC236}">
                  <a16:creationId xmlns:a16="http://schemas.microsoft.com/office/drawing/2014/main" xmlns="" id="{1CD40E74-8B3C-0F4F-8AEB-15CD69603991}"/>
                </a:ext>
              </a:extLst>
            </p:cNvPr>
            <p:cNvSpPr txBox="1"/>
            <p:nvPr/>
          </p:nvSpPr>
          <p:spPr>
            <a:xfrm>
              <a:off x="7190356" y="4262201"/>
              <a:ext cx="1720405"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4. Provide feedback</a:t>
              </a:r>
            </a:p>
          </p:txBody>
        </p:sp>
      </p:grpSp>
      <p:grpSp>
        <p:nvGrpSpPr>
          <p:cNvPr id="25" name="Group 24">
            <a:extLst>
              <a:ext uri="{FF2B5EF4-FFF2-40B4-BE49-F238E27FC236}">
                <a16:creationId xmlns:a16="http://schemas.microsoft.com/office/drawing/2014/main" xmlns="" id="{5D996B8E-4E58-CC45-9E32-EACCE42CADBE}"/>
              </a:ext>
            </a:extLst>
          </p:cNvPr>
          <p:cNvGrpSpPr/>
          <p:nvPr/>
        </p:nvGrpSpPr>
        <p:grpSpPr>
          <a:xfrm>
            <a:off x="1304169" y="4546142"/>
            <a:ext cx="1777555" cy="1562553"/>
            <a:chOff x="2897567" y="4400551"/>
            <a:chExt cx="1777555" cy="1562553"/>
          </a:xfrm>
        </p:grpSpPr>
        <p:pic>
          <p:nvPicPr>
            <p:cNvPr id="23" name="Graphic 22">
              <a:extLst>
                <a:ext uri="{FF2B5EF4-FFF2-40B4-BE49-F238E27FC236}">
                  <a16:creationId xmlns:a16="http://schemas.microsoft.com/office/drawing/2014/main" xmlns="" id="{3B50F873-27C9-2248-B22F-0E44687D7C13}"/>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97567" y="4400551"/>
              <a:ext cx="1777555" cy="1562553"/>
            </a:xfrm>
            <a:prstGeom prst="rect">
              <a:avLst/>
            </a:prstGeom>
          </p:spPr>
        </p:pic>
        <p:sp>
          <p:nvSpPr>
            <p:cNvPr id="24" name="TextBox 23">
              <a:extLst>
                <a:ext uri="{FF2B5EF4-FFF2-40B4-BE49-F238E27FC236}">
                  <a16:creationId xmlns:a16="http://schemas.microsoft.com/office/drawing/2014/main" xmlns="" id="{03725632-6ACF-5049-AEA6-B0EDE0901E97}"/>
                </a:ext>
              </a:extLst>
            </p:cNvPr>
            <p:cNvSpPr txBox="1"/>
            <p:nvPr/>
          </p:nvSpPr>
          <p:spPr>
            <a:xfrm>
              <a:off x="2897567" y="4632923"/>
              <a:ext cx="1720405"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6. Provide feedback</a:t>
              </a:r>
            </a:p>
          </p:txBody>
        </p:sp>
      </p:grpSp>
    </p:spTree>
    <p:custDataLst>
      <p:tags r:id="rId1"/>
    </p:custDataLst>
    <p:extLst>
      <p:ext uri="{BB962C8B-B14F-4D97-AF65-F5344CB8AC3E}">
        <p14:creationId xmlns:p14="http://schemas.microsoft.com/office/powerpoint/2010/main" val="564235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2D5D7">
            <a:alpha val="25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4ED680-E565-1A46-83AE-5D4FCEC3498E}"/>
              </a:ext>
            </a:extLst>
          </p:cNvPr>
          <p:cNvSpPr>
            <a:spLocks noGrp="1"/>
          </p:cNvSpPr>
          <p:nvPr>
            <p:ph type="title"/>
          </p:nvPr>
        </p:nvSpPr>
        <p:spPr/>
        <p:txBody>
          <a:bodyPr>
            <a:normAutofit/>
          </a:bodyPr>
          <a:lstStyle/>
          <a:p>
            <a:r>
              <a:rPr lang="en-US" dirty="0"/>
              <a:t>Skill Building</a:t>
            </a:r>
          </a:p>
        </p:txBody>
      </p:sp>
      <p:sp>
        <p:nvSpPr>
          <p:cNvPr id="3" name="Content Placeholder 2">
            <a:extLst>
              <a:ext uri="{FF2B5EF4-FFF2-40B4-BE49-F238E27FC236}">
                <a16:creationId xmlns:a16="http://schemas.microsoft.com/office/drawing/2014/main" xmlns="" id="{DD36D60B-3A35-D04D-8DC6-20FA159EFA7C}"/>
              </a:ext>
            </a:extLst>
          </p:cNvPr>
          <p:cNvSpPr>
            <a:spLocks noGrp="1"/>
          </p:cNvSpPr>
          <p:nvPr>
            <p:ph idx="1"/>
          </p:nvPr>
        </p:nvSpPr>
        <p:spPr>
          <a:xfrm>
            <a:off x="2614612" y="2438400"/>
            <a:ext cx="6529388" cy="4173379"/>
          </a:xfrm>
        </p:spPr>
        <p:txBody>
          <a:bodyPr>
            <a:normAutofit/>
          </a:bodyPr>
          <a:lstStyle/>
          <a:p>
            <a:r>
              <a:rPr lang="en-US" sz="2800" dirty="0"/>
              <a:t>Introduce and sell the skill</a:t>
            </a:r>
          </a:p>
          <a:p>
            <a:endParaRPr lang="en-US" sz="800" dirty="0"/>
          </a:p>
          <a:p>
            <a:r>
              <a:rPr lang="en-US" sz="2800" dirty="0"/>
              <a:t>Review each step for understanding</a:t>
            </a:r>
          </a:p>
          <a:p>
            <a:endParaRPr lang="en-US" sz="800" dirty="0"/>
          </a:p>
          <a:p>
            <a:r>
              <a:rPr lang="en-US" sz="2800" dirty="0"/>
              <a:t>Define “Thinking” and “Action” steps</a:t>
            </a:r>
          </a:p>
        </p:txBody>
      </p:sp>
      <p:grpSp>
        <p:nvGrpSpPr>
          <p:cNvPr id="6" name="Group 5">
            <a:extLst>
              <a:ext uri="{FF2B5EF4-FFF2-40B4-BE49-F238E27FC236}">
                <a16:creationId xmlns:a16="http://schemas.microsoft.com/office/drawing/2014/main" xmlns="" id="{DE50DE62-D6EE-D24D-8188-49365EEA86C0}"/>
              </a:ext>
            </a:extLst>
          </p:cNvPr>
          <p:cNvGrpSpPr/>
          <p:nvPr/>
        </p:nvGrpSpPr>
        <p:grpSpPr>
          <a:xfrm>
            <a:off x="289758" y="2438400"/>
            <a:ext cx="1777555" cy="1562553"/>
            <a:chOff x="365570" y="2386013"/>
            <a:chExt cx="1777555" cy="1562553"/>
          </a:xfrm>
        </p:grpSpPr>
        <p:pic>
          <p:nvPicPr>
            <p:cNvPr id="16" name="Graphic 15">
              <a:extLst>
                <a:ext uri="{FF2B5EF4-FFF2-40B4-BE49-F238E27FC236}">
                  <a16:creationId xmlns:a16="http://schemas.microsoft.com/office/drawing/2014/main" xmlns="" id="{5B0D4E5A-7BED-6C44-A17C-D36D7AC80478}"/>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65570" y="2386013"/>
              <a:ext cx="1777555" cy="1562553"/>
            </a:xfrm>
            <a:prstGeom prst="rect">
              <a:avLst/>
            </a:prstGeom>
          </p:spPr>
        </p:pic>
        <p:sp>
          <p:nvSpPr>
            <p:cNvPr id="17" name="TextBox 16">
              <a:extLst>
                <a:ext uri="{FF2B5EF4-FFF2-40B4-BE49-F238E27FC236}">
                  <a16:creationId xmlns:a16="http://schemas.microsoft.com/office/drawing/2014/main" xmlns="" id="{8D312F34-55DE-1E47-8624-B0ECC136F6B5}"/>
                </a:ext>
              </a:extLst>
            </p:cNvPr>
            <p:cNvSpPr txBox="1"/>
            <p:nvPr/>
          </p:nvSpPr>
          <p:spPr>
            <a:xfrm>
              <a:off x="365570" y="2514601"/>
              <a:ext cx="1720405" cy="830997"/>
            </a:xfrm>
            <a:prstGeom prst="rect">
              <a:avLst/>
            </a:prstGeom>
            <a:noFill/>
          </p:spPr>
          <p:txBody>
            <a:bodyPr wrap="square" rtlCol="0">
              <a:spAutoFit/>
            </a:bodyPr>
            <a:lstStyle/>
            <a:p>
              <a:pPr algn="ctr"/>
              <a:r>
                <a:rPr lang="en-US" sz="2400" dirty="0">
                  <a:latin typeface="Open Sans" panose="020B0606030504020204" pitchFamily="34" charset="0"/>
                  <a:ea typeface="Open Sans" panose="020B0606030504020204" pitchFamily="34" charset="0"/>
                  <a:cs typeface="Open Sans" panose="020B0606030504020204" pitchFamily="34" charset="0"/>
                </a:rPr>
                <a:t>1. Define the skill</a:t>
              </a:r>
            </a:p>
          </p:txBody>
        </p:sp>
      </p:grpSp>
      <p:sp>
        <p:nvSpPr>
          <p:cNvPr id="20" name="Rectangle 19">
            <a:extLst>
              <a:ext uri="{FF2B5EF4-FFF2-40B4-BE49-F238E27FC236}">
                <a16:creationId xmlns:a16="http://schemas.microsoft.com/office/drawing/2014/main" xmlns="" id="{075819C7-EDC4-AE47-AA10-2B916DD8D900}"/>
              </a:ext>
            </a:extLst>
          </p:cNvPr>
          <p:cNvSpPr/>
          <p:nvPr/>
        </p:nvSpPr>
        <p:spPr>
          <a:xfrm>
            <a:off x="6543675" y="6611779"/>
            <a:ext cx="2843212" cy="400110"/>
          </a:xfrm>
          <a:prstGeom prst="rect">
            <a:avLst/>
          </a:prstGeom>
        </p:spPr>
        <p:txBody>
          <a:bodyPr wrap="square">
            <a:spAutoFit/>
          </a:bodyPr>
          <a:lstStyle/>
          <a:p>
            <a:r>
              <a:rPr lang="en-US" sz="1000" dirty="0">
                <a:solidFill>
                  <a:schemeClr val="bg2"/>
                </a:solidFill>
                <a:latin typeface="Open Sans Regular" panose="020B0606030504020204" pitchFamily="34" charset="0"/>
                <a:cs typeface="Open Sans Regular" panose="020B0606030504020204" pitchFamily="34" charset="0"/>
              </a:rPr>
              <a:t>Image by </a:t>
            </a:r>
            <a:r>
              <a:rPr lang="en-US" sz="1000" u="sng" dirty="0">
                <a:solidFill>
                  <a:schemeClr val="bg2"/>
                </a:solidFill>
                <a:latin typeface="Open Sans Regular" panose="020B0606030504020204" pitchFamily="34" charset="0"/>
                <a:cs typeface="Open Sans Regular" panose="020B0606030504020204" pitchFamily="34" charset="0"/>
                <a:hlinkClick r:id="rId6">
                  <a:extLst>
                    <a:ext uri="{A12FA001-AC4F-418D-AE19-62706E023703}">
                      <ahyp:hlinkClr xmlns:ahyp="http://schemas.microsoft.com/office/drawing/2018/hyperlinkcolor" xmlns="" val="tx"/>
                    </a:ext>
                  </a:extLst>
                </a:hlinkClick>
              </a:rPr>
              <a:t>Clker-Free-Vector-Images</a:t>
            </a:r>
            <a:r>
              <a:rPr lang="en-US" sz="1000" dirty="0">
                <a:solidFill>
                  <a:schemeClr val="bg2"/>
                </a:solidFill>
                <a:latin typeface="Open Sans Regular" panose="020B0606030504020204" pitchFamily="34" charset="0"/>
                <a:cs typeface="Open Sans Regular" panose="020B0606030504020204" pitchFamily="34" charset="0"/>
              </a:rPr>
              <a:t> from </a:t>
            </a:r>
            <a:r>
              <a:rPr lang="en-US" sz="1000" u="sng" dirty="0">
                <a:solidFill>
                  <a:schemeClr val="bg2"/>
                </a:solidFill>
                <a:latin typeface="Open Sans Regular" panose="020B0606030504020204" pitchFamily="34" charset="0"/>
                <a:cs typeface="Open Sans Regular" panose="020B0606030504020204" pitchFamily="34" charset="0"/>
                <a:hlinkClick r:id="rId7">
                  <a:extLst>
                    <a:ext uri="{A12FA001-AC4F-418D-AE19-62706E023703}">
                      <ahyp:hlinkClr xmlns:ahyp="http://schemas.microsoft.com/office/drawing/2018/hyperlinkcolor" xmlns="" val="tx"/>
                    </a:ext>
                  </a:extLst>
                </a:hlinkClick>
              </a:rPr>
              <a:t>Pixabay</a:t>
            </a:r>
            <a:r>
              <a:rPr lang="en-US" sz="1000" dirty="0">
                <a:solidFill>
                  <a:schemeClr val="bg2"/>
                </a:solidFill>
                <a:latin typeface="Open Sans Regular" panose="020B0606030504020204" pitchFamily="34" charset="0"/>
                <a:cs typeface="Open Sans Regular" panose="020B0606030504020204" pitchFamily="34" charset="0"/>
              </a:rPr>
              <a:t> </a:t>
            </a:r>
          </a:p>
        </p:txBody>
      </p:sp>
    </p:spTree>
    <p:custDataLst>
      <p:tags r:id="rId1"/>
    </p:custDataLst>
    <p:extLst>
      <p:ext uri="{BB962C8B-B14F-4D97-AF65-F5344CB8AC3E}">
        <p14:creationId xmlns:p14="http://schemas.microsoft.com/office/powerpoint/2010/main" val="498084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1404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Evidence-Based Practice</a:t>
            </a:r>
          </a:p>
        </p:txBody>
      </p:sp>
      <p:sp>
        <p:nvSpPr>
          <p:cNvPr id="5" name="Right Arrow 4"/>
          <p:cNvSpPr/>
          <p:nvPr/>
        </p:nvSpPr>
        <p:spPr>
          <a:xfrm>
            <a:off x="806334" y="5239097"/>
            <a:ext cx="7439891" cy="363474"/>
          </a:xfrm>
          <a:prstGeom prst="rightArrow">
            <a:avLst/>
          </a:prstGeom>
          <a:gradFill flip="none" rotWithShape="1">
            <a:gsLst>
              <a:gs pos="35000">
                <a:srgbClr val="00A085"/>
              </a:gs>
              <a:gs pos="94000">
                <a:srgbClr val="FFFFFF"/>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Regular" panose="020B0606030504020204" pitchFamily="34" charset="0"/>
            </a:endParaRPr>
          </a:p>
        </p:txBody>
      </p:sp>
      <p:sp>
        <p:nvSpPr>
          <p:cNvPr id="11" name="Rectangle 10">
            <a:extLst>
              <a:ext uri="{FF2B5EF4-FFF2-40B4-BE49-F238E27FC236}">
                <a16:creationId xmlns:a16="http://schemas.microsoft.com/office/drawing/2014/main" xmlns="" id="{FE224FFC-4052-7D40-8DDD-3E08B7193A9D}"/>
              </a:ext>
            </a:extLst>
          </p:cNvPr>
          <p:cNvSpPr/>
          <p:nvPr/>
        </p:nvSpPr>
        <p:spPr>
          <a:xfrm>
            <a:off x="83132" y="5602571"/>
            <a:ext cx="1529547" cy="707886"/>
          </a:xfrm>
          <a:prstGeom prst="rect">
            <a:avLst/>
          </a:prstGeom>
        </p:spPr>
        <p:txBody>
          <a:bodyPr wrap="square">
            <a:spAutoFit/>
          </a:bodyPr>
          <a:lstStyle/>
          <a:p>
            <a:pPr lvl="0" algn="ctr">
              <a:spcBef>
                <a:spcPct val="20000"/>
              </a:spcBef>
            </a:pP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Anecdotal Evidence </a:t>
            </a:r>
          </a:p>
        </p:txBody>
      </p:sp>
      <p:sp>
        <p:nvSpPr>
          <p:cNvPr id="12" name="Rectangle 3">
            <a:extLst>
              <a:ext uri="{FF2B5EF4-FFF2-40B4-BE49-F238E27FC236}">
                <a16:creationId xmlns:a16="http://schemas.microsoft.com/office/drawing/2014/main" xmlns="" id="{6CC802EB-CA2F-A340-90F2-90B6402B6B60}"/>
              </a:ext>
            </a:extLst>
          </p:cNvPr>
          <p:cNvSpPr txBox="1">
            <a:spLocks noChangeArrowheads="1"/>
          </p:cNvSpPr>
          <p:nvPr/>
        </p:nvSpPr>
        <p:spPr>
          <a:xfrm>
            <a:off x="642668" y="2383151"/>
            <a:ext cx="7858664" cy="2355103"/>
          </a:xfrm>
          <a:prstGeom prst="rect">
            <a:avLst/>
          </a:prstGeom>
          <a:solidFill>
            <a:schemeClr val="bg1"/>
          </a:solidFill>
          <a:effectLst>
            <a:softEdge rad="254000"/>
          </a:effectLst>
        </p:spPr>
        <p:txBody>
          <a:bodyPr vert="horz" lIns="91440" tIns="45720" rIns="91440" bIns="45720" rtlCol="0" anchor="ctr">
            <a:normAutofit/>
          </a:bodyPr>
          <a:lst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ＭＳ Ｐゴシック" charset="-128"/>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ea typeface="ＭＳ Ｐゴシック" charset="-128"/>
                <a:cs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ea typeface="ＭＳ Ｐゴシック" charset="-128"/>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ea typeface="ＭＳ Ｐゴシック" charset="-128"/>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ea typeface="ＭＳ Ｐゴシック" charset="-128"/>
                <a:cs typeface="Calibri" panose="020F050202020403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800" dirty="0">
                <a:latin typeface="Open Sans" panose="020B0606030504020204" pitchFamily="34" charset="0"/>
                <a:ea typeface="Open Sans" panose="020B0606030504020204" pitchFamily="34" charset="0"/>
                <a:cs typeface="Open Sans" panose="020B0606030504020204" pitchFamily="34" charset="0"/>
              </a:rPr>
              <a:t>A practice that has been shown to work </a:t>
            </a:r>
          </a:p>
          <a:p>
            <a:pPr marL="0" indent="0" algn="ctr">
              <a:buNone/>
            </a:pPr>
            <a:r>
              <a:rPr lang="en-US" sz="2800" dirty="0">
                <a:latin typeface="Open Sans" panose="020B0606030504020204" pitchFamily="34" charset="0"/>
                <a:ea typeface="Open Sans" panose="020B0606030504020204" pitchFamily="34" charset="0"/>
                <a:cs typeface="Open Sans" panose="020B0606030504020204" pitchFamily="34" charset="0"/>
              </a:rPr>
              <a:t>through use of scientific research</a:t>
            </a:r>
          </a:p>
        </p:txBody>
      </p:sp>
      <p:sp>
        <p:nvSpPr>
          <p:cNvPr id="15" name="Rectangle 14">
            <a:extLst>
              <a:ext uri="{FF2B5EF4-FFF2-40B4-BE49-F238E27FC236}">
                <a16:creationId xmlns:a16="http://schemas.microsoft.com/office/drawing/2014/main" xmlns="" id="{0CD3D8CC-56AC-3245-9E9F-3C263E2245FE}"/>
              </a:ext>
            </a:extLst>
          </p:cNvPr>
          <p:cNvSpPr/>
          <p:nvPr/>
        </p:nvSpPr>
        <p:spPr>
          <a:xfrm>
            <a:off x="7506390" y="5635821"/>
            <a:ext cx="1596043" cy="707886"/>
          </a:xfrm>
          <a:prstGeom prst="rect">
            <a:avLst/>
          </a:prstGeom>
        </p:spPr>
        <p:txBody>
          <a:bodyPr wrap="square">
            <a:spAutoFit/>
          </a:bodyPr>
          <a:lstStyle/>
          <a:p>
            <a:pPr algn="ct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Empirical Evidence</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463685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2D5D7">
            <a:alpha val="25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4ED680-E565-1A46-83AE-5D4FCEC3498E}"/>
              </a:ext>
            </a:extLst>
          </p:cNvPr>
          <p:cNvSpPr>
            <a:spLocks noGrp="1"/>
          </p:cNvSpPr>
          <p:nvPr>
            <p:ph type="title"/>
          </p:nvPr>
        </p:nvSpPr>
        <p:spPr/>
        <p:txBody>
          <a:bodyPr>
            <a:normAutofit/>
          </a:bodyPr>
          <a:lstStyle/>
          <a:p>
            <a:r>
              <a:rPr lang="en-US" dirty="0"/>
              <a:t>Skill Building</a:t>
            </a:r>
          </a:p>
        </p:txBody>
      </p:sp>
      <p:sp>
        <p:nvSpPr>
          <p:cNvPr id="3" name="Content Placeholder 2">
            <a:extLst>
              <a:ext uri="{FF2B5EF4-FFF2-40B4-BE49-F238E27FC236}">
                <a16:creationId xmlns:a16="http://schemas.microsoft.com/office/drawing/2014/main" xmlns="" id="{DD36D60B-3A35-D04D-8DC6-20FA159EFA7C}"/>
              </a:ext>
            </a:extLst>
          </p:cNvPr>
          <p:cNvSpPr>
            <a:spLocks noGrp="1"/>
          </p:cNvSpPr>
          <p:nvPr>
            <p:ph idx="1"/>
          </p:nvPr>
        </p:nvSpPr>
        <p:spPr>
          <a:xfrm>
            <a:off x="2614612" y="2438400"/>
            <a:ext cx="6529388" cy="4173379"/>
          </a:xfrm>
        </p:spPr>
        <p:txBody>
          <a:bodyPr>
            <a:normAutofit/>
          </a:bodyPr>
          <a:lstStyle/>
          <a:p>
            <a:r>
              <a:rPr lang="en-US" sz="2800" dirty="0"/>
              <a:t>Prepare a scenario to demonstrate the skill</a:t>
            </a:r>
          </a:p>
          <a:p>
            <a:endParaRPr lang="en-US" sz="800" dirty="0"/>
          </a:p>
          <a:p>
            <a:r>
              <a:rPr lang="en-US" sz="2800" dirty="0"/>
              <a:t>Ensure each step is easy to observe</a:t>
            </a:r>
          </a:p>
          <a:p>
            <a:endParaRPr lang="en-US" sz="800" dirty="0"/>
          </a:p>
          <a:p>
            <a:r>
              <a:rPr lang="en-US" sz="2800" dirty="0"/>
              <a:t>Identify thinking steps as you model</a:t>
            </a:r>
          </a:p>
          <a:p>
            <a:endParaRPr lang="en-US" sz="800" dirty="0"/>
          </a:p>
          <a:p>
            <a:r>
              <a:rPr lang="en-US" sz="2800" dirty="0"/>
              <a:t>Deliver your model</a:t>
            </a:r>
          </a:p>
          <a:p>
            <a:endParaRPr lang="en-US" sz="800" dirty="0"/>
          </a:p>
          <a:p>
            <a:r>
              <a:rPr lang="en-US" sz="2800" dirty="0"/>
              <a:t>Answer follow up questions</a:t>
            </a:r>
          </a:p>
          <a:p>
            <a:endParaRPr lang="en-US" sz="2800" dirty="0"/>
          </a:p>
        </p:txBody>
      </p:sp>
      <p:grpSp>
        <p:nvGrpSpPr>
          <p:cNvPr id="6" name="Group 5">
            <a:extLst>
              <a:ext uri="{FF2B5EF4-FFF2-40B4-BE49-F238E27FC236}">
                <a16:creationId xmlns:a16="http://schemas.microsoft.com/office/drawing/2014/main" xmlns="" id="{DE50DE62-D6EE-D24D-8188-49365EEA86C0}"/>
              </a:ext>
            </a:extLst>
          </p:cNvPr>
          <p:cNvGrpSpPr/>
          <p:nvPr/>
        </p:nvGrpSpPr>
        <p:grpSpPr>
          <a:xfrm>
            <a:off x="289758" y="2438400"/>
            <a:ext cx="1777555" cy="1562553"/>
            <a:chOff x="365570" y="2386013"/>
            <a:chExt cx="1777555" cy="1562553"/>
          </a:xfrm>
        </p:grpSpPr>
        <p:pic>
          <p:nvPicPr>
            <p:cNvPr id="16" name="Graphic 15">
              <a:extLst>
                <a:ext uri="{FF2B5EF4-FFF2-40B4-BE49-F238E27FC236}">
                  <a16:creationId xmlns:a16="http://schemas.microsoft.com/office/drawing/2014/main" xmlns="" id="{5B0D4E5A-7BED-6C44-A17C-D36D7AC80478}"/>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65570" y="2386013"/>
              <a:ext cx="1777555" cy="1562553"/>
            </a:xfrm>
            <a:prstGeom prst="rect">
              <a:avLst/>
            </a:prstGeom>
          </p:spPr>
        </p:pic>
        <p:sp>
          <p:nvSpPr>
            <p:cNvPr id="17" name="TextBox 16">
              <a:extLst>
                <a:ext uri="{FF2B5EF4-FFF2-40B4-BE49-F238E27FC236}">
                  <a16:creationId xmlns:a16="http://schemas.microsoft.com/office/drawing/2014/main" xmlns="" id="{8D312F34-55DE-1E47-8624-B0ECC136F6B5}"/>
                </a:ext>
              </a:extLst>
            </p:cNvPr>
            <p:cNvSpPr txBox="1"/>
            <p:nvPr/>
          </p:nvSpPr>
          <p:spPr>
            <a:xfrm>
              <a:off x="365570" y="2514601"/>
              <a:ext cx="1720405" cy="830997"/>
            </a:xfrm>
            <a:prstGeom prst="rect">
              <a:avLst/>
            </a:prstGeom>
            <a:noFill/>
          </p:spPr>
          <p:txBody>
            <a:bodyPr wrap="square" rtlCol="0">
              <a:spAutoFit/>
            </a:bodyPr>
            <a:lstStyle/>
            <a:p>
              <a:pPr algn="ctr"/>
              <a:r>
                <a:rPr lang="en-US" sz="2400" dirty="0">
                  <a:latin typeface="Open Sans" panose="020B0606030504020204" pitchFamily="34" charset="0"/>
                  <a:ea typeface="Open Sans" panose="020B0606030504020204" pitchFamily="34" charset="0"/>
                  <a:cs typeface="Open Sans" panose="020B0606030504020204" pitchFamily="34" charset="0"/>
                </a:rPr>
                <a:t>2. Model the skill</a:t>
              </a:r>
            </a:p>
          </p:txBody>
        </p:sp>
      </p:grpSp>
      <p:sp>
        <p:nvSpPr>
          <p:cNvPr id="20" name="Rectangle 19">
            <a:extLst>
              <a:ext uri="{FF2B5EF4-FFF2-40B4-BE49-F238E27FC236}">
                <a16:creationId xmlns:a16="http://schemas.microsoft.com/office/drawing/2014/main" xmlns="" id="{075819C7-EDC4-AE47-AA10-2B916DD8D900}"/>
              </a:ext>
            </a:extLst>
          </p:cNvPr>
          <p:cNvSpPr/>
          <p:nvPr/>
        </p:nvSpPr>
        <p:spPr>
          <a:xfrm>
            <a:off x="6543675" y="6611779"/>
            <a:ext cx="2843212" cy="400110"/>
          </a:xfrm>
          <a:prstGeom prst="rect">
            <a:avLst/>
          </a:prstGeom>
        </p:spPr>
        <p:txBody>
          <a:bodyPr wrap="square">
            <a:spAutoFit/>
          </a:bodyPr>
          <a:lstStyle/>
          <a:p>
            <a:r>
              <a:rPr lang="en-US" sz="1000" dirty="0">
                <a:solidFill>
                  <a:schemeClr val="bg2"/>
                </a:solidFill>
                <a:latin typeface="Open Sans Regular" panose="020B0606030504020204" pitchFamily="34" charset="0"/>
                <a:cs typeface="Open Sans Regular" panose="020B0606030504020204" pitchFamily="34" charset="0"/>
              </a:rPr>
              <a:t>Image by </a:t>
            </a:r>
            <a:r>
              <a:rPr lang="en-US" sz="1000" u="sng" dirty="0">
                <a:solidFill>
                  <a:schemeClr val="bg2"/>
                </a:solidFill>
                <a:latin typeface="Open Sans Regular" panose="020B0606030504020204" pitchFamily="34" charset="0"/>
                <a:cs typeface="Open Sans Regular" panose="020B0606030504020204" pitchFamily="34" charset="0"/>
                <a:hlinkClick r:id="rId6">
                  <a:extLst>
                    <a:ext uri="{A12FA001-AC4F-418D-AE19-62706E023703}">
                      <ahyp:hlinkClr xmlns:ahyp="http://schemas.microsoft.com/office/drawing/2018/hyperlinkcolor" xmlns="" val="tx"/>
                    </a:ext>
                  </a:extLst>
                </a:hlinkClick>
              </a:rPr>
              <a:t>Clker-Free-Vector-Images</a:t>
            </a:r>
            <a:r>
              <a:rPr lang="en-US" sz="1000" dirty="0">
                <a:solidFill>
                  <a:schemeClr val="bg2"/>
                </a:solidFill>
                <a:latin typeface="Open Sans Regular" panose="020B0606030504020204" pitchFamily="34" charset="0"/>
                <a:cs typeface="Open Sans Regular" panose="020B0606030504020204" pitchFamily="34" charset="0"/>
              </a:rPr>
              <a:t> from </a:t>
            </a:r>
            <a:r>
              <a:rPr lang="en-US" sz="1000" u="sng" dirty="0">
                <a:solidFill>
                  <a:schemeClr val="bg2"/>
                </a:solidFill>
                <a:latin typeface="Open Sans Regular" panose="020B0606030504020204" pitchFamily="34" charset="0"/>
                <a:cs typeface="Open Sans Regular" panose="020B0606030504020204" pitchFamily="34" charset="0"/>
                <a:hlinkClick r:id="rId7">
                  <a:extLst>
                    <a:ext uri="{A12FA001-AC4F-418D-AE19-62706E023703}">
                      <ahyp:hlinkClr xmlns:ahyp="http://schemas.microsoft.com/office/drawing/2018/hyperlinkcolor" xmlns="" val="tx"/>
                    </a:ext>
                  </a:extLst>
                </a:hlinkClick>
              </a:rPr>
              <a:t>Pixabay</a:t>
            </a:r>
            <a:r>
              <a:rPr lang="en-US" sz="1000" dirty="0">
                <a:solidFill>
                  <a:schemeClr val="bg2"/>
                </a:solidFill>
                <a:latin typeface="Open Sans Regular" panose="020B0606030504020204" pitchFamily="34" charset="0"/>
                <a:cs typeface="Open Sans Regular" panose="020B0606030504020204" pitchFamily="34" charset="0"/>
              </a:rPr>
              <a:t> </a:t>
            </a:r>
          </a:p>
        </p:txBody>
      </p:sp>
    </p:spTree>
    <p:custDataLst>
      <p:tags r:id="rId1"/>
    </p:custDataLst>
    <p:extLst>
      <p:ext uri="{BB962C8B-B14F-4D97-AF65-F5344CB8AC3E}">
        <p14:creationId xmlns:p14="http://schemas.microsoft.com/office/powerpoint/2010/main" val="752478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2D5D7">
            <a:alpha val="25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4ED680-E565-1A46-83AE-5D4FCEC3498E}"/>
              </a:ext>
            </a:extLst>
          </p:cNvPr>
          <p:cNvSpPr>
            <a:spLocks noGrp="1"/>
          </p:cNvSpPr>
          <p:nvPr>
            <p:ph type="title"/>
          </p:nvPr>
        </p:nvSpPr>
        <p:spPr/>
        <p:txBody>
          <a:bodyPr>
            <a:normAutofit/>
          </a:bodyPr>
          <a:lstStyle/>
          <a:p>
            <a:r>
              <a:rPr lang="en-US" dirty="0"/>
              <a:t>Skill Building</a:t>
            </a:r>
          </a:p>
        </p:txBody>
      </p:sp>
      <p:sp>
        <p:nvSpPr>
          <p:cNvPr id="3" name="Content Placeholder 2">
            <a:extLst>
              <a:ext uri="{FF2B5EF4-FFF2-40B4-BE49-F238E27FC236}">
                <a16:creationId xmlns:a16="http://schemas.microsoft.com/office/drawing/2014/main" xmlns="" id="{DD36D60B-3A35-D04D-8DC6-20FA159EFA7C}"/>
              </a:ext>
            </a:extLst>
          </p:cNvPr>
          <p:cNvSpPr>
            <a:spLocks noGrp="1"/>
          </p:cNvSpPr>
          <p:nvPr>
            <p:ph idx="1"/>
          </p:nvPr>
        </p:nvSpPr>
        <p:spPr>
          <a:xfrm>
            <a:off x="2614612" y="2438400"/>
            <a:ext cx="6529388" cy="4173379"/>
          </a:xfrm>
        </p:spPr>
        <p:txBody>
          <a:bodyPr>
            <a:normAutofit/>
          </a:bodyPr>
          <a:lstStyle/>
          <a:p>
            <a:r>
              <a:rPr lang="en-US" sz="2800" dirty="0"/>
              <a:t>Individual identifies scenario for role play</a:t>
            </a:r>
          </a:p>
          <a:p>
            <a:endParaRPr lang="en-US" sz="800" dirty="0"/>
          </a:p>
          <a:p>
            <a:r>
              <a:rPr lang="en-US" sz="2800" dirty="0"/>
              <a:t>Review plans for each step and provide feedback if needed</a:t>
            </a:r>
          </a:p>
          <a:p>
            <a:endParaRPr lang="en-US" sz="800" dirty="0"/>
          </a:p>
          <a:p>
            <a:r>
              <a:rPr lang="en-US" sz="2800" dirty="0"/>
              <a:t>Individual engages in role play</a:t>
            </a:r>
          </a:p>
        </p:txBody>
      </p:sp>
      <p:grpSp>
        <p:nvGrpSpPr>
          <p:cNvPr id="6" name="Group 5">
            <a:extLst>
              <a:ext uri="{FF2B5EF4-FFF2-40B4-BE49-F238E27FC236}">
                <a16:creationId xmlns:a16="http://schemas.microsoft.com/office/drawing/2014/main" xmlns="" id="{DE50DE62-D6EE-D24D-8188-49365EEA86C0}"/>
              </a:ext>
            </a:extLst>
          </p:cNvPr>
          <p:cNvGrpSpPr/>
          <p:nvPr/>
        </p:nvGrpSpPr>
        <p:grpSpPr>
          <a:xfrm>
            <a:off x="289758" y="2438400"/>
            <a:ext cx="1777555" cy="1562553"/>
            <a:chOff x="365570" y="2386013"/>
            <a:chExt cx="1777555" cy="1562553"/>
          </a:xfrm>
        </p:grpSpPr>
        <p:pic>
          <p:nvPicPr>
            <p:cNvPr id="16" name="Graphic 15">
              <a:extLst>
                <a:ext uri="{FF2B5EF4-FFF2-40B4-BE49-F238E27FC236}">
                  <a16:creationId xmlns:a16="http://schemas.microsoft.com/office/drawing/2014/main" xmlns="" id="{5B0D4E5A-7BED-6C44-A17C-D36D7AC80478}"/>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65570" y="2386013"/>
              <a:ext cx="1777555" cy="1562553"/>
            </a:xfrm>
            <a:prstGeom prst="rect">
              <a:avLst/>
            </a:prstGeom>
          </p:spPr>
        </p:pic>
        <p:sp>
          <p:nvSpPr>
            <p:cNvPr id="17" name="TextBox 16">
              <a:extLst>
                <a:ext uri="{FF2B5EF4-FFF2-40B4-BE49-F238E27FC236}">
                  <a16:creationId xmlns:a16="http://schemas.microsoft.com/office/drawing/2014/main" xmlns="" id="{8D312F34-55DE-1E47-8624-B0ECC136F6B5}"/>
                </a:ext>
              </a:extLst>
            </p:cNvPr>
            <p:cNvSpPr txBox="1"/>
            <p:nvPr/>
          </p:nvSpPr>
          <p:spPr>
            <a:xfrm>
              <a:off x="365570" y="2514601"/>
              <a:ext cx="1720405" cy="830997"/>
            </a:xfrm>
            <a:prstGeom prst="rect">
              <a:avLst/>
            </a:prstGeom>
            <a:noFill/>
          </p:spPr>
          <p:txBody>
            <a:bodyPr wrap="square" rtlCol="0">
              <a:spAutoFit/>
            </a:bodyPr>
            <a:lstStyle/>
            <a:p>
              <a:pPr algn="ctr"/>
              <a:r>
                <a:rPr lang="en-US" sz="2400" dirty="0">
                  <a:latin typeface="Open Sans" panose="020B0606030504020204" pitchFamily="34" charset="0"/>
                  <a:ea typeface="Open Sans" panose="020B0606030504020204" pitchFamily="34" charset="0"/>
                  <a:cs typeface="Open Sans" panose="020B0606030504020204" pitchFamily="34" charset="0"/>
                </a:rPr>
                <a:t>3. Practice the skill</a:t>
              </a:r>
            </a:p>
          </p:txBody>
        </p:sp>
      </p:grpSp>
      <p:sp>
        <p:nvSpPr>
          <p:cNvPr id="20" name="Rectangle 19">
            <a:extLst>
              <a:ext uri="{FF2B5EF4-FFF2-40B4-BE49-F238E27FC236}">
                <a16:creationId xmlns:a16="http://schemas.microsoft.com/office/drawing/2014/main" xmlns="" id="{075819C7-EDC4-AE47-AA10-2B916DD8D900}"/>
              </a:ext>
            </a:extLst>
          </p:cNvPr>
          <p:cNvSpPr/>
          <p:nvPr/>
        </p:nvSpPr>
        <p:spPr>
          <a:xfrm>
            <a:off x="6543675" y="6611779"/>
            <a:ext cx="2843212" cy="400110"/>
          </a:xfrm>
          <a:prstGeom prst="rect">
            <a:avLst/>
          </a:prstGeom>
        </p:spPr>
        <p:txBody>
          <a:bodyPr wrap="square">
            <a:spAutoFit/>
          </a:bodyPr>
          <a:lstStyle/>
          <a:p>
            <a:r>
              <a:rPr lang="en-US" sz="1000" dirty="0">
                <a:solidFill>
                  <a:schemeClr val="bg2"/>
                </a:solidFill>
                <a:latin typeface="Open Sans Regular" panose="020B0606030504020204" pitchFamily="34" charset="0"/>
                <a:cs typeface="Open Sans Regular" panose="020B0606030504020204" pitchFamily="34" charset="0"/>
              </a:rPr>
              <a:t>Image by </a:t>
            </a:r>
            <a:r>
              <a:rPr lang="en-US" sz="1000" u="sng" dirty="0">
                <a:solidFill>
                  <a:schemeClr val="bg2"/>
                </a:solidFill>
                <a:latin typeface="Open Sans Regular" panose="020B0606030504020204" pitchFamily="34" charset="0"/>
                <a:cs typeface="Open Sans Regular" panose="020B0606030504020204" pitchFamily="34" charset="0"/>
                <a:hlinkClick r:id="rId6">
                  <a:extLst>
                    <a:ext uri="{A12FA001-AC4F-418D-AE19-62706E023703}">
                      <ahyp:hlinkClr xmlns:ahyp="http://schemas.microsoft.com/office/drawing/2018/hyperlinkcolor" xmlns="" val="tx"/>
                    </a:ext>
                  </a:extLst>
                </a:hlinkClick>
              </a:rPr>
              <a:t>Clker-Free-Vector-Images</a:t>
            </a:r>
            <a:r>
              <a:rPr lang="en-US" sz="1000" dirty="0">
                <a:solidFill>
                  <a:schemeClr val="bg2"/>
                </a:solidFill>
                <a:latin typeface="Open Sans Regular" panose="020B0606030504020204" pitchFamily="34" charset="0"/>
                <a:cs typeface="Open Sans Regular" panose="020B0606030504020204" pitchFamily="34" charset="0"/>
              </a:rPr>
              <a:t> from </a:t>
            </a:r>
            <a:r>
              <a:rPr lang="en-US" sz="1000" u="sng" dirty="0">
                <a:solidFill>
                  <a:schemeClr val="bg2"/>
                </a:solidFill>
                <a:latin typeface="Open Sans Regular" panose="020B0606030504020204" pitchFamily="34" charset="0"/>
                <a:cs typeface="Open Sans Regular" panose="020B0606030504020204" pitchFamily="34" charset="0"/>
                <a:hlinkClick r:id="rId7">
                  <a:extLst>
                    <a:ext uri="{A12FA001-AC4F-418D-AE19-62706E023703}">
                      <ahyp:hlinkClr xmlns:ahyp="http://schemas.microsoft.com/office/drawing/2018/hyperlinkcolor" xmlns="" val="tx"/>
                    </a:ext>
                  </a:extLst>
                </a:hlinkClick>
              </a:rPr>
              <a:t>Pixabay</a:t>
            </a:r>
            <a:r>
              <a:rPr lang="en-US" sz="1000" dirty="0">
                <a:solidFill>
                  <a:schemeClr val="bg2"/>
                </a:solidFill>
                <a:latin typeface="Open Sans Regular" panose="020B0606030504020204" pitchFamily="34" charset="0"/>
                <a:cs typeface="Open Sans Regular" panose="020B0606030504020204" pitchFamily="34" charset="0"/>
              </a:rPr>
              <a:t> </a:t>
            </a:r>
          </a:p>
        </p:txBody>
      </p:sp>
    </p:spTree>
    <p:custDataLst>
      <p:tags r:id="rId1"/>
    </p:custDataLst>
    <p:extLst>
      <p:ext uri="{BB962C8B-B14F-4D97-AF65-F5344CB8AC3E}">
        <p14:creationId xmlns:p14="http://schemas.microsoft.com/office/powerpoint/2010/main" val="907805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2D5D7">
            <a:alpha val="25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4ED680-E565-1A46-83AE-5D4FCEC3498E}"/>
              </a:ext>
            </a:extLst>
          </p:cNvPr>
          <p:cNvSpPr>
            <a:spLocks noGrp="1"/>
          </p:cNvSpPr>
          <p:nvPr>
            <p:ph type="title"/>
          </p:nvPr>
        </p:nvSpPr>
        <p:spPr/>
        <p:txBody>
          <a:bodyPr>
            <a:normAutofit/>
          </a:bodyPr>
          <a:lstStyle/>
          <a:p>
            <a:r>
              <a:rPr lang="en-US" dirty="0"/>
              <a:t>Skill Building</a:t>
            </a:r>
          </a:p>
        </p:txBody>
      </p:sp>
      <p:sp>
        <p:nvSpPr>
          <p:cNvPr id="3" name="Content Placeholder 2">
            <a:extLst>
              <a:ext uri="{FF2B5EF4-FFF2-40B4-BE49-F238E27FC236}">
                <a16:creationId xmlns:a16="http://schemas.microsoft.com/office/drawing/2014/main" xmlns="" id="{DD36D60B-3A35-D04D-8DC6-20FA159EFA7C}"/>
              </a:ext>
            </a:extLst>
          </p:cNvPr>
          <p:cNvSpPr>
            <a:spLocks noGrp="1"/>
          </p:cNvSpPr>
          <p:nvPr>
            <p:ph idx="1"/>
          </p:nvPr>
        </p:nvSpPr>
        <p:spPr>
          <a:xfrm>
            <a:off x="2614612" y="2438400"/>
            <a:ext cx="6529388" cy="4173379"/>
          </a:xfrm>
        </p:spPr>
        <p:txBody>
          <a:bodyPr>
            <a:normAutofit/>
          </a:bodyPr>
          <a:lstStyle/>
          <a:p>
            <a:r>
              <a:rPr lang="en-US" sz="2800" dirty="0"/>
              <a:t>Individual gives self-assessment</a:t>
            </a:r>
          </a:p>
          <a:p>
            <a:endParaRPr lang="en-US" sz="800" dirty="0"/>
          </a:p>
          <a:p>
            <a:r>
              <a:rPr lang="en-US" sz="2800" dirty="0"/>
              <a:t>If group setting – allow participants to provide feedback before facilitator</a:t>
            </a:r>
          </a:p>
          <a:p>
            <a:endParaRPr lang="en-US" sz="800" dirty="0"/>
          </a:p>
          <a:p>
            <a:r>
              <a:rPr lang="en-US" sz="2800" dirty="0"/>
              <a:t>Provide </a:t>
            </a:r>
            <a:r>
              <a:rPr lang="en-US" sz="2800" b="1" dirty="0"/>
              <a:t>specific</a:t>
            </a:r>
            <a:r>
              <a:rPr lang="en-US" sz="2800" dirty="0"/>
              <a:t> strengths and areas of improvement</a:t>
            </a:r>
          </a:p>
        </p:txBody>
      </p:sp>
      <p:grpSp>
        <p:nvGrpSpPr>
          <p:cNvPr id="6" name="Group 5">
            <a:extLst>
              <a:ext uri="{FF2B5EF4-FFF2-40B4-BE49-F238E27FC236}">
                <a16:creationId xmlns:a16="http://schemas.microsoft.com/office/drawing/2014/main" xmlns="" id="{DE50DE62-D6EE-D24D-8188-49365EEA86C0}"/>
              </a:ext>
            </a:extLst>
          </p:cNvPr>
          <p:cNvGrpSpPr/>
          <p:nvPr/>
        </p:nvGrpSpPr>
        <p:grpSpPr>
          <a:xfrm>
            <a:off x="289758" y="2438400"/>
            <a:ext cx="1777555" cy="1562553"/>
            <a:chOff x="365570" y="2386013"/>
            <a:chExt cx="1777555" cy="1562553"/>
          </a:xfrm>
        </p:grpSpPr>
        <p:pic>
          <p:nvPicPr>
            <p:cNvPr id="16" name="Graphic 15">
              <a:extLst>
                <a:ext uri="{FF2B5EF4-FFF2-40B4-BE49-F238E27FC236}">
                  <a16:creationId xmlns:a16="http://schemas.microsoft.com/office/drawing/2014/main" xmlns="" id="{5B0D4E5A-7BED-6C44-A17C-D36D7AC80478}"/>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65570" y="2386013"/>
              <a:ext cx="1777555" cy="1562553"/>
            </a:xfrm>
            <a:prstGeom prst="rect">
              <a:avLst/>
            </a:prstGeom>
          </p:spPr>
        </p:pic>
        <p:sp>
          <p:nvSpPr>
            <p:cNvPr id="17" name="TextBox 16">
              <a:extLst>
                <a:ext uri="{FF2B5EF4-FFF2-40B4-BE49-F238E27FC236}">
                  <a16:creationId xmlns:a16="http://schemas.microsoft.com/office/drawing/2014/main" xmlns="" id="{8D312F34-55DE-1E47-8624-B0ECC136F6B5}"/>
                </a:ext>
              </a:extLst>
            </p:cNvPr>
            <p:cNvSpPr txBox="1"/>
            <p:nvPr/>
          </p:nvSpPr>
          <p:spPr>
            <a:xfrm>
              <a:off x="365570" y="2514601"/>
              <a:ext cx="1720405" cy="830997"/>
            </a:xfrm>
            <a:prstGeom prst="rect">
              <a:avLst/>
            </a:prstGeom>
            <a:noFill/>
          </p:spPr>
          <p:txBody>
            <a:bodyPr wrap="square" rtlCol="0">
              <a:spAutoFit/>
            </a:bodyPr>
            <a:lstStyle/>
            <a:p>
              <a:pPr algn="ctr"/>
              <a:r>
                <a:rPr lang="en-US" sz="2400" dirty="0">
                  <a:latin typeface="Open Sans" panose="020B0606030504020204" pitchFamily="34" charset="0"/>
                  <a:ea typeface="Open Sans" panose="020B0606030504020204" pitchFamily="34" charset="0"/>
                  <a:cs typeface="Open Sans" panose="020B0606030504020204" pitchFamily="34" charset="0"/>
                </a:rPr>
                <a:t>4. Provide feedback</a:t>
              </a:r>
            </a:p>
          </p:txBody>
        </p:sp>
      </p:grpSp>
      <p:sp>
        <p:nvSpPr>
          <p:cNvPr id="20" name="Rectangle 19">
            <a:extLst>
              <a:ext uri="{FF2B5EF4-FFF2-40B4-BE49-F238E27FC236}">
                <a16:creationId xmlns:a16="http://schemas.microsoft.com/office/drawing/2014/main" xmlns="" id="{075819C7-EDC4-AE47-AA10-2B916DD8D900}"/>
              </a:ext>
            </a:extLst>
          </p:cNvPr>
          <p:cNvSpPr/>
          <p:nvPr/>
        </p:nvSpPr>
        <p:spPr>
          <a:xfrm>
            <a:off x="6543675" y="6611779"/>
            <a:ext cx="2843212" cy="400110"/>
          </a:xfrm>
          <a:prstGeom prst="rect">
            <a:avLst/>
          </a:prstGeom>
        </p:spPr>
        <p:txBody>
          <a:bodyPr wrap="square">
            <a:spAutoFit/>
          </a:bodyPr>
          <a:lstStyle/>
          <a:p>
            <a:r>
              <a:rPr lang="en-US" sz="1000" dirty="0">
                <a:solidFill>
                  <a:schemeClr val="bg2"/>
                </a:solidFill>
                <a:latin typeface="Open Sans Regular" panose="020B0606030504020204" pitchFamily="34" charset="0"/>
                <a:cs typeface="Open Sans Regular" panose="020B0606030504020204" pitchFamily="34" charset="0"/>
              </a:rPr>
              <a:t>Image by </a:t>
            </a:r>
            <a:r>
              <a:rPr lang="en-US" sz="1000" u="sng" dirty="0">
                <a:solidFill>
                  <a:schemeClr val="bg2"/>
                </a:solidFill>
                <a:latin typeface="Open Sans Regular" panose="020B0606030504020204" pitchFamily="34" charset="0"/>
                <a:cs typeface="Open Sans Regular" panose="020B0606030504020204" pitchFamily="34" charset="0"/>
                <a:hlinkClick r:id="rId6">
                  <a:extLst>
                    <a:ext uri="{A12FA001-AC4F-418D-AE19-62706E023703}">
                      <ahyp:hlinkClr xmlns:ahyp="http://schemas.microsoft.com/office/drawing/2018/hyperlinkcolor" xmlns="" val="tx"/>
                    </a:ext>
                  </a:extLst>
                </a:hlinkClick>
              </a:rPr>
              <a:t>Clker-Free-Vector-Images</a:t>
            </a:r>
            <a:r>
              <a:rPr lang="en-US" sz="1000" dirty="0">
                <a:solidFill>
                  <a:schemeClr val="bg2"/>
                </a:solidFill>
                <a:latin typeface="Open Sans Regular" panose="020B0606030504020204" pitchFamily="34" charset="0"/>
                <a:cs typeface="Open Sans Regular" panose="020B0606030504020204" pitchFamily="34" charset="0"/>
              </a:rPr>
              <a:t> from </a:t>
            </a:r>
            <a:r>
              <a:rPr lang="en-US" sz="1000" u="sng" dirty="0">
                <a:solidFill>
                  <a:schemeClr val="bg2"/>
                </a:solidFill>
                <a:latin typeface="Open Sans Regular" panose="020B0606030504020204" pitchFamily="34" charset="0"/>
                <a:cs typeface="Open Sans Regular" panose="020B0606030504020204" pitchFamily="34" charset="0"/>
                <a:hlinkClick r:id="rId7">
                  <a:extLst>
                    <a:ext uri="{A12FA001-AC4F-418D-AE19-62706E023703}">
                      <ahyp:hlinkClr xmlns:ahyp="http://schemas.microsoft.com/office/drawing/2018/hyperlinkcolor" xmlns="" val="tx"/>
                    </a:ext>
                  </a:extLst>
                </a:hlinkClick>
              </a:rPr>
              <a:t>Pixabay</a:t>
            </a:r>
            <a:r>
              <a:rPr lang="en-US" sz="1000" dirty="0">
                <a:solidFill>
                  <a:schemeClr val="bg2"/>
                </a:solidFill>
                <a:latin typeface="Open Sans Regular" panose="020B0606030504020204" pitchFamily="34" charset="0"/>
                <a:cs typeface="Open Sans Regular" panose="020B0606030504020204" pitchFamily="34" charset="0"/>
              </a:rPr>
              <a:t> </a:t>
            </a:r>
          </a:p>
        </p:txBody>
      </p:sp>
    </p:spTree>
    <p:custDataLst>
      <p:tags r:id="rId1"/>
    </p:custDataLst>
    <p:extLst>
      <p:ext uri="{BB962C8B-B14F-4D97-AF65-F5344CB8AC3E}">
        <p14:creationId xmlns:p14="http://schemas.microsoft.com/office/powerpoint/2010/main" val="3661029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2D5D7">
            <a:alpha val="25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4ED680-E565-1A46-83AE-5D4FCEC3498E}"/>
              </a:ext>
            </a:extLst>
          </p:cNvPr>
          <p:cNvSpPr>
            <a:spLocks noGrp="1"/>
          </p:cNvSpPr>
          <p:nvPr>
            <p:ph type="title"/>
          </p:nvPr>
        </p:nvSpPr>
        <p:spPr/>
        <p:txBody>
          <a:bodyPr>
            <a:normAutofit/>
          </a:bodyPr>
          <a:lstStyle/>
          <a:p>
            <a:r>
              <a:rPr lang="en-US" dirty="0"/>
              <a:t>Skill Building</a:t>
            </a:r>
          </a:p>
        </p:txBody>
      </p:sp>
      <p:sp>
        <p:nvSpPr>
          <p:cNvPr id="3" name="Content Placeholder 2">
            <a:extLst>
              <a:ext uri="{FF2B5EF4-FFF2-40B4-BE49-F238E27FC236}">
                <a16:creationId xmlns:a16="http://schemas.microsoft.com/office/drawing/2014/main" xmlns="" id="{DD36D60B-3A35-D04D-8DC6-20FA159EFA7C}"/>
              </a:ext>
            </a:extLst>
          </p:cNvPr>
          <p:cNvSpPr>
            <a:spLocks noGrp="1"/>
          </p:cNvSpPr>
          <p:nvPr>
            <p:ph idx="1"/>
          </p:nvPr>
        </p:nvSpPr>
        <p:spPr>
          <a:xfrm>
            <a:off x="2614612" y="2438400"/>
            <a:ext cx="6529388" cy="4173379"/>
          </a:xfrm>
        </p:spPr>
        <p:txBody>
          <a:bodyPr>
            <a:normAutofit/>
          </a:bodyPr>
          <a:lstStyle/>
          <a:p>
            <a:r>
              <a:rPr lang="en-US" sz="2800" dirty="0"/>
              <a:t>Generalize skill to other situation </a:t>
            </a:r>
          </a:p>
          <a:p>
            <a:pPr marL="0" indent="0">
              <a:buNone/>
            </a:pPr>
            <a:endParaRPr lang="en-US" sz="800" dirty="0"/>
          </a:p>
          <a:p>
            <a:r>
              <a:rPr lang="en-US" sz="2800" dirty="0"/>
              <a:t>Options:</a:t>
            </a:r>
          </a:p>
          <a:p>
            <a:pPr lvl="1"/>
            <a:r>
              <a:rPr lang="en-US" sz="2400" dirty="0"/>
              <a:t>Practice “in the moment”</a:t>
            </a:r>
          </a:p>
          <a:p>
            <a:endParaRPr lang="en-US" sz="800" dirty="0"/>
          </a:p>
          <a:p>
            <a:pPr lvl="1"/>
            <a:r>
              <a:rPr lang="en-US" sz="2400" dirty="0"/>
              <a:t>Use role play with more difficult situation</a:t>
            </a:r>
          </a:p>
          <a:p>
            <a:endParaRPr lang="en-US" sz="800" dirty="0"/>
          </a:p>
          <a:p>
            <a:pPr lvl="1"/>
            <a:r>
              <a:rPr lang="en-US" sz="2400" dirty="0"/>
              <a:t>Use role play with more realistic response</a:t>
            </a:r>
          </a:p>
          <a:p>
            <a:endParaRPr lang="en-US" sz="2800" dirty="0"/>
          </a:p>
          <a:p>
            <a:endParaRPr lang="en-US" sz="2800" dirty="0"/>
          </a:p>
        </p:txBody>
      </p:sp>
      <p:grpSp>
        <p:nvGrpSpPr>
          <p:cNvPr id="6" name="Group 5">
            <a:extLst>
              <a:ext uri="{FF2B5EF4-FFF2-40B4-BE49-F238E27FC236}">
                <a16:creationId xmlns:a16="http://schemas.microsoft.com/office/drawing/2014/main" xmlns="" id="{DE50DE62-D6EE-D24D-8188-49365EEA86C0}"/>
              </a:ext>
            </a:extLst>
          </p:cNvPr>
          <p:cNvGrpSpPr/>
          <p:nvPr/>
        </p:nvGrpSpPr>
        <p:grpSpPr>
          <a:xfrm>
            <a:off x="242890" y="2438400"/>
            <a:ext cx="1895863" cy="1562553"/>
            <a:chOff x="318702" y="2386013"/>
            <a:chExt cx="1895863" cy="1562553"/>
          </a:xfrm>
        </p:grpSpPr>
        <p:pic>
          <p:nvPicPr>
            <p:cNvPr id="16" name="Graphic 15">
              <a:extLst>
                <a:ext uri="{FF2B5EF4-FFF2-40B4-BE49-F238E27FC236}">
                  <a16:creationId xmlns:a16="http://schemas.microsoft.com/office/drawing/2014/main" xmlns="" id="{5B0D4E5A-7BED-6C44-A17C-D36D7AC80478}"/>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65570" y="2386013"/>
              <a:ext cx="1777555" cy="1562553"/>
            </a:xfrm>
            <a:prstGeom prst="rect">
              <a:avLst/>
            </a:prstGeom>
          </p:spPr>
        </p:pic>
        <p:sp>
          <p:nvSpPr>
            <p:cNvPr id="17" name="TextBox 16">
              <a:extLst>
                <a:ext uri="{FF2B5EF4-FFF2-40B4-BE49-F238E27FC236}">
                  <a16:creationId xmlns:a16="http://schemas.microsoft.com/office/drawing/2014/main" xmlns="" id="{8D312F34-55DE-1E47-8624-B0ECC136F6B5}"/>
                </a:ext>
              </a:extLst>
            </p:cNvPr>
            <p:cNvSpPr txBox="1"/>
            <p:nvPr/>
          </p:nvSpPr>
          <p:spPr>
            <a:xfrm>
              <a:off x="318702" y="2514601"/>
              <a:ext cx="1895863"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5. Graduated practice</a:t>
              </a:r>
            </a:p>
          </p:txBody>
        </p:sp>
      </p:grpSp>
      <p:sp>
        <p:nvSpPr>
          <p:cNvPr id="20" name="Rectangle 19">
            <a:extLst>
              <a:ext uri="{FF2B5EF4-FFF2-40B4-BE49-F238E27FC236}">
                <a16:creationId xmlns:a16="http://schemas.microsoft.com/office/drawing/2014/main" xmlns="" id="{075819C7-EDC4-AE47-AA10-2B916DD8D900}"/>
              </a:ext>
            </a:extLst>
          </p:cNvPr>
          <p:cNvSpPr/>
          <p:nvPr/>
        </p:nvSpPr>
        <p:spPr>
          <a:xfrm>
            <a:off x="6543675" y="6611779"/>
            <a:ext cx="2843212" cy="400110"/>
          </a:xfrm>
          <a:prstGeom prst="rect">
            <a:avLst/>
          </a:prstGeom>
        </p:spPr>
        <p:txBody>
          <a:bodyPr wrap="square">
            <a:spAutoFit/>
          </a:bodyPr>
          <a:lstStyle/>
          <a:p>
            <a:r>
              <a:rPr lang="en-US" sz="1000" dirty="0">
                <a:solidFill>
                  <a:schemeClr val="bg2"/>
                </a:solidFill>
                <a:latin typeface="Open Sans Regular" panose="020B0606030504020204" pitchFamily="34" charset="0"/>
                <a:cs typeface="Open Sans Regular" panose="020B0606030504020204" pitchFamily="34" charset="0"/>
              </a:rPr>
              <a:t>Image by </a:t>
            </a:r>
            <a:r>
              <a:rPr lang="en-US" sz="1000" u="sng" dirty="0">
                <a:solidFill>
                  <a:schemeClr val="bg2"/>
                </a:solidFill>
                <a:latin typeface="Open Sans Regular" panose="020B0606030504020204" pitchFamily="34" charset="0"/>
                <a:cs typeface="Open Sans Regular" panose="020B0606030504020204" pitchFamily="34" charset="0"/>
                <a:hlinkClick r:id="rId6">
                  <a:extLst>
                    <a:ext uri="{A12FA001-AC4F-418D-AE19-62706E023703}">
                      <ahyp:hlinkClr xmlns:ahyp="http://schemas.microsoft.com/office/drawing/2018/hyperlinkcolor" xmlns="" val="tx"/>
                    </a:ext>
                  </a:extLst>
                </a:hlinkClick>
              </a:rPr>
              <a:t>Clker-Free-Vector-Images</a:t>
            </a:r>
            <a:r>
              <a:rPr lang="en-US" sz="1000" dirty="0">
                <a:solidFill>
                  <a:schemeClr val="bg2"/>
                </a:solidFill>
                <a:latin typeface="Open Sans Regular" panose="020B0606030504020204" pitchFamily="34" charset="0"/>
                <a:cs typeface="Open Sans Regular" panose="020B0606030504020204" pitchFamily="34" charset="0"/>
              </a:rPr>
              <a:t> from </a:t>
            </a:r>
            <a:r>
              <a:rPr lang="en-US" sz="1000" u="sng" dirty="0">
                <a:solidFill>
                  <a:schemeClr val="bg2"/>
                </a:solidFill>
                <a:latin typeface="Open Sans Regular" panose="020B0606030504020204" pitchFamily="34" charset="0"/>
                <a:cs typeface="Open Sans Regular" panose="020B0606030504020204" pitchFamily="34" charset="0"/>
                <a:hlinkClick r:id="rId7">
                  <a:extLst>
                    <a:ext uri="{A12FA001-AC4F-418D-AE19-62706E023703}">
                      <ahyp:hlinkClr xmlns:ahyp="http://schemas.microsoft.com/office/drawing/2018/hyperlinkcolor" xmlns="" val="tx"/>
                    </a:ext>
                  </a:extLst>
                </a:hlinkClick>
              </a:rPr>
              <a:t>Pixabay</a:t>
            </a:r>
            <a:r>
              <a:rPr lang="en-US" sz="1000" dirty="0">
                <a:solidFill>
                  <a:schemeClr val="bg2"/>
                </a:solidFill>
                <a:latin typeface="Open Sans Regular" panose="020B0606030504020204" pitchFamily="34" charset="0"/>
                <a:cs typeface="Open Sans Regular" panose="020B0606030504020204" pitchFamily="34" charset="0"/>
              </a:rPr>
              <a:t> </a:t>
            </a:r>
          </a:p>
        </p:txBody>
      </p:sp>
    </p:spTree>
    <p:custDataLst>
      <p:tags r:id="rId1"/>
    </p:custDataLst>
    <p:extLst>
      <p:ext uri="{BB962C8B-B14F-4D97-AF65-F5344CB8AC3E}">
        <p14:creationId xmlns:p14="http://schemas.microsoft.com/office/powerpoint/2010/main" val="2347923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2D5D7">
            <a:alpha val="25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4ED680-E565-1A46-83AE-5D4FCEC3498E}"/>
              </a:ext>
            </a:extLst>
          </p:cNvPr>
          <p:cNvSpPr>
            <a:spLocks noGrp="1"/>
          </p:cNvSpPr>
          <p:nvPr>
            <p:ph type="title"/>
          </p:nvPr>
        </p:nvSpPr>
        <p:spPr/>
        <p:txBody>
          <a:bodyPr>
            <a:normAutofit/>
          </a:bodyPr>
          <a:lstStyle/>
          <a:p>
            <a:r>
              <a:rPr lang="en-US" dirty="0"/>
              <a:t>Skill Building</a:t>
            </a:r>
          </a:p>
        </p:txBody>
      </p:sp>
      <p:sp>
        <p:nvSpPr>
          <p:cNvPr id="3" name="Content Placeholder 2">
            <a:extLst>
              <a:ext uri="{FF2B5EF4-FFF2-40B4-BE49-F238E27FC236}">
                <a16:creationId xmlns:a16="http://schemas.microsoft.com/office/drawing/2014/main" xmlns="" id="{DD36D60B-3A35-D04D-8DC6-20FA159EFA7C}"/>
              </a:ext>
            </a:extLst>
          </p:cNvPr>
          <p:cNvSpPr>
            <a:spLocks noGrp="1"/>
          </p:cNvSpPr>
          <p:nvPr>
            <p:ph idx="1"/>
          </p:nvPr>
        </p:nvSpPr>
        <p:spPr>
          <a:xfrm>
            <a:off x="2614612" y="2438400"/>
            <a:ext cx="6529388" cy="4173379"/>
          </a:xfrm>
        </p:spPr>
        <p:txBody>
          <a:bodyPr>
            <a:normAutofit/>
          </a:bodyPr>
          <a:lstStyle/>
          <a:p>
            <a:r>
              <a:rPr lang="en-US" sz="2800" dirty="0"/>
              <a:t>If group setting – allow participants to provide feedback before facilitator</a:t>
            </a:r>
          </a:p>
          <a:p>
            <a:endParaRPr lang="en-US" sz="800" dirty="0"/>
          </a:p>
          <a:p>
            <a:r>
              <a:rPr lang="en-US" sz="2800" dirty="0"/>
              <a:t>Individual gives self-assessment</a:t>
            </a:r>
          </a:p>
          <a:p>
            <a:endParaRPr lang="en-US" sz="800" dirty="0"/>
          </a:p>
          <a:p>
            <a:r>
              <a:rPr lang="en-US" sz="2800" dirty="0"/>
              <a:t>Provide </a:t>
            </a:r>
            <a:r>
              <a:rPr lang="en-US" sz="2800" b="1" dirty="0"/>
              <a:t>specific</a:t>
            </a:r>
            <a:r>
              <a:rPr lang="en-US" sz="2800" dirty="0"/>
              <a:t> strengths and areas of improvement</a:t>
            </a:r>
          </a:p>
        </p:txBody>
      </p:sp>
      <p:grpSp>
        <p:nvGrpSpPr>
          <p:cNvPr id="6" name="Group 5">
            <a:extLst>
              <a:ext uri="{FF2B5EF4-FFF2-40B4-BE49-F238E27FC236}">
                <a16:creationId xmlns:a16="http://schemas.microsoft.com/office/drawing/2014/main" xmlns="" id="{DE50DE62-D6EE-D24D-8188-49365EEA86C0}"/>
              </a:ext>
            </a:extLst>
          </p:cNvPr>
          <p:cNvGrpSpPr/>
          <p:nvPr/>
        </p:nvGrpSpPr>
        <p:grpSpPr>
          <a:xfrm>
            <a:off x="289758" y="2438400"/>
            <a:ext cx="1777555" cy="1562553"/>
            <a:chOff x="365570" y="2386013"/>
            <a:chExt cx="1777555" cy="1562553"/>
          </a:xfrm>
        </p:grpSpPr>
        <p:pic>
          <p:nvPicPr>
            <p:cNvPr id="16" name="Graphic 15">
              <a:extLst>
                <a:ext uri="{FF2B5EF4-FFF2-40B4-BE49-F238E27FC236}">
                  <a16:creationId xmlns:a16="http://schemas.microsoft.com/office/drawing/2014/main" xmlns="" id="{5B0D4E5A-7BED-6C44-A17C-D36D7AC80478}"/>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65570" y="2386013"/>
              <a:ext cx="1777555" cy="1562553"/>
            </a:xfrm>
            <a:prstGeom prst="rect">
              <a:avLst/>
            </a:prstGeom>
          </p:spPr>
        </p:pic>
        <p:sp>
          <p:nvSpPr>
            <p:cNvPr id="17" name="TextBox 16">
              <a:extLst>
                <a:ext uri="{FF2B5EF4-FFF2-40B4-BE49-F238E27FC236}">
                  <a16:creationId xmlns:a16="http://schemas.microsoft.com/office/drawing/2014/main" xmlns="" id="{8D312F34-55DE-1E47-8624-B0ECC136F6B5}"/>
                </a:ext>
              </a:extLst>
            </p:cNvPr>
            <p:cNvSpPr txBox="1"/>
            <p:nvPr/>
          </p:nvSpPr>
          <p:spPr>
            <a:xfrm>
              <a:off x="365570" y="2514601"/>
              <a:ext cx="1720405" cy="830997"/>
            </a:xfrm>
            <a:prstGeom prst="rect">
              <a:avLst/>
            </a:prstGeom>
            <a:noFill/>
          </p:spPr>
          <p:txBody>
            <a:bodyPr wrap="square" rtlCol="0">
              <a:spAutoFit/>
            </a:bodyPr>
            <a:lstStyle/>
            <a:p>
              <a:pPr algn="ctr"/>
              <a:r>
                <a:rPr lang="en-US" sz="2400" dirty="0">
                  <a:latin typeface="Open Sans" panose="020B0606030504020204" pitchFamily="34" charset="0"/>
                  <a:ea typeface="Open Sans" panose="020B0606030504020204" pitchFamily="34" charset="0"/>
                  <a:cs typeface="Open Sans" panose="020B0606030504020204" pitchFamily="34" charset="0"/>
                </a:rPr>
                <a:t>6. Provide feedback</a:t>
              </a:r>
            </a:p>
          </p:txBody>
        </p:sp>
      </p:grpSp>
      <p:sp>
        <p:nvSpPr>
          <p:cNvPr id="20" name="Rectangle 19">
            <a:extLst>
              <a:ext uri="{FF2B5EF4-FFF2-40B4-BE49-F238E27FC236}">
                <a16:creationId xmlns:a16="http://schemas.microsoft.com/office/drawing/2014/main" xmlns="" id="{075819C7-EDC4-AE47-AA10-2B916DD8D900}"/>
              </a:ext>
            </a:extLst>
          </p:cNvPr>
          <p:cNvSpPr/>
          <p:nvPr/>
        </p:nvSpPr>
        <p:spPr>
          <a:xfrm>
            <a:off x="6543675" y="6611779"/>
            <a:ext cx="2843212" cy="400110"/>
          </a:xfrm>
          <a:prstGeom prst="rect">
            <a:avLst/>
          </a:prstGeom>
        </p:spPr>
        <p:txBody>
          <a:bodyPr wrap="square">
            <a:spAutoFit/>
          </a:bodyPr>
          <a:lstStyle/>
          <a:p>
            <a:r>
              <a:rPr lang="en-US" sz="1000" dirty="0">
                <a:solidFill>
                  <a:schemeClr val="bg2"/>
                </a:solidFill>
                <a:latin typeface="Open Sans Regular" panose="020B0606030504020204" pitchFamily="34" charset="0"/>
                <a:cs typeface="Open Sans Regular" panose="020B0606030504020204" pitchFamily="34" charset="0"/>
              </a:rPr>
              <a:t>Image by </a:t>
            </a:r>
            <a:r>
              <a:rPr lang="en-US" sz="1000" u="sng" dirty="0">
                <a:solidFill>
                  <a:schemeClr val="bg2"/>
                </a:solidFill>
                <a:latin typeface="Open Sans Regular" panose="020B0606030504020204" pitchFamily="34" charset="0"/>
                <a:cs typeface="Open Sans Regular" panose="020B0606030504020204" pitchFamily="34" charset="0"/>
                <a:hlinkClick r:id="rId6">
                  <a:extLst>
                    <a:ext uri="{A12FA001-AC4F-418D-AE19-62706E023703}">
                      <ahyp:hlinkClr xmlns:ahyp="http://schemas.microsoft.com/office/drawing/2018/hyperlinkcolor" xmlns="" val="tx"/>
                    </a:ext>
                  </a:extLst>
                </a:hlinkClick>
              </a:rPr>
              <a:t>Clker-Free-Vector-Images</a:t>
            </a:r>
            <a:r>
              <a:rPr lang="en-US" sz="1000" dirty="0">
                <a:solidFill>
                  <a:schemeClr val="bg2"/>
                </a:solidFill>
                <a:latin typeface="Open Sans Regular" panose="020B0606030504020204" pitchFamily="34" charset="0"/>
                <a:cs typeface="Open Sans Regular" panose="020B0606030504020204" pitchFamily="34" charset="0"/>
              </a:rPr>
              <a:t> from </a:t>
            </a:r>
            <a:r>
              <a:rPr lang="en-US" sz="1000" u="sng" dirty="0">
                <a:solidFill>
                  <a:schemeClr val="bg2"/>
                </a:solidFill>
                <a:latin typeface="Open Sans Regular" panose="020B0606030504020204" pitchFamily="34" charset="0"/>
                <a:cs typeface="Open Sans Regular" panose="020B0606030504020204" pitchFamily="34" charset="0"/>
                <a:hlinkClick r:id="rId7">
                  <a:extLst>
                    <a:ext uri="{A12FA001-AC4F-418D-AE19-62706E023703}">
                      <ahyp:hlinkClr xmlns:ahyp="http://schemas.microsoft.com/office/drawing/2018/hyperlinkcolor" xmlns="" val="tx"/>
                    </a:ext>
                  </a:extLst>
                </a:hlinkClick>
              </a:rPr>
              <a:t>Pixabay</a:t>
            </a:r>
            <a:r>
              <a:rPr lang="en-US" sz="1000" dirty="0">
                <a:solidFill>
                  <a:schemeClr val="bg2"/>
                </a:solidFill>
                <a:latin typeface="Open Sans Regular" panose="020B0606030504020204" pitchFamily="34" charset="0"/>
                <a:cs typeface="Open Sans Regular" panose="020B0606030504020204" pitchFamily="34" charset="0"/>
              </a:rPr>
              <a:t> </a:t>
            </a:r>
          </a:p>
        </p:txBody>
      </p:sp>
    </p:spTree>
    <p:custDataLst>
      <p:tags r:id="rId1"/>
    </p:custDataLst>
    <p:extLst>
      <p:ext uri="{BB962C8B-B14F-4D97-AF65-F5344CB8AC3E}">
        <p14:creationId xmlns:p14="http://schemas.microsoft.com/office/powerpoint/2010/main" val="1495487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fontScale="90000"/>
          </a:bodyPr>
          <a:lstStyle/>
          <a:p>
            <a:r>
              <a:rPr lang="en-US" dirty="0"/>
              <a:t>Structured Learning: Skill Building</a:t>
            </a:r>
          </a:p>
        </p:txBody>
      </p:sp>
      <p:sp>
        <p:nvSpPr>
          <p:cNvPr id="4" name="Content Placeholder 2">
            <a:extLst>
              <a:ext uri="{FF2B5EF4-FFF2-40B4-BE49-F238E27FC236}">
                <a16:creationId xmlns:a16="http://schemas.microsoft.com/office/drawing/2014/main" xmlns="" id="{A5BA0C56-0D0B-A848-93D3-BFDD9CF81C7B}"/>
              </a:ext>
            </a:extLst>
          </p:cNvPr>
          <p:cNvSpPr txBox="1">
            <a:spLocks/>
          </p:cNvSpPr>
          <p:nvPr/>
        </p:nvSpPr>
        <p:spPr>
          <a:xfrm>
            <a:off x="2219091" y="2430966"/>
            <a:ext cx="4983480" cy="3630168"/>
          </a:xfrm>
          <a:prstGeom prst="rect">
            <a:avLst/>
          </a:prstGeom>
          <a:blipFill>
            <a:blip r:embed="rId4"/>
            <a:stretch>
              <a:fillRect/>
            </a:stretch>
          </a:blipFill>
        </p:spPr>
        <p:txBody>
          <a:bodyPr vert="horz" lIns="91440" tIns="45720" rIns="91440" bIns="45720" rtlCol="0" anchor="b">
            <a:normAutofit/>
          </a:bodyPr>
          <a:lst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ＭＳ Ｐゴシック" charset="-128"/>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ea typeface="ＭＳ Ｐゴシック" charset="-128"/>
                <a:cs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ea typeface="ＭＳ Ｐゴシック" charset="-128"/>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ea typeface="ＭＳ Ｐゴシック" charset="-128"/>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ea typeface="ＭＳ Ｐゴシック" charset="-128"/>
                <a:cs typeface="Calibri" panose="020F050202020403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800" u="none" strike="noStrike" kern="0" cap="none" spc="0" normalizeH="0" baseline="0" noProof="0" dirty="0">
              <a:ln>
                <a:noFill/>
              </a:ln>
              <a:solidFill>
                <a:srgbClr val="FFFFFF"/>
              </a:solidFill>
              <a:effectLst/>
              <a:uLnTx/>
              <a:uFillTx/>
              <a:latin typeface="Open Sans Regular" panose="020B0606030504020204" pitchFamily="34" charset="0"/>
              <a:ea typeface="ＭＳ Ｐゴシック" charset="-128"/>
              <a:cs typeface="Open Sans Regular" panose="020B0606030504020204" pitchFamily="34" charset="0"/>
            </a:endParaRPr>
          </a:p>
        </p:txBody>
      </p:sp>
      <p:sp>
        <p:nvSpPr>
          <p:cNvPr id="9" name="Rectangle 8">
            <a:extLst>
              <a:ext uri="{FF2B5EF4-FFF2-40B4-BE49-F238E27FC236}">
                <a16:creationId xmlns:a16="http://schemas.microsoft.com/office/drawing/2014/main" xmlns="" id="{4EF50BFE-B772-B644-85AF-A02B046E2148}"/>
              </a:ext>
            </a:extLst>
          </p:cNvPr>
          <p:cNvSpPr/>
          <p:nvPr/>
        </p:nvSpPr>
        <p:spPr>
          <a:xfrm>
            <a:off x="2263697" y="5691802"/>
            <a:ext cx="4938874" cy="338554"/>
          </a:xfrm>
          <a:prstGeom prst="rect">
            <a:avLst/>
          </a:prstGeom>
        </p:spPr>
        <p:txBody>
          <a:bodyPr wrap="square">
            <a:spAutoFit/>
          </a:bodyPr>
          <a:lstStyle/>
          <a:p>
            <a:r>
              <a:rPr kumimoji="0" lang="en-US" sz="1600" u="none" strike="noStrike" kern="1200" cap="none" spc="0" normalizeH="0" baseline="0" noProof="0" dirty="0">
                <a:ln>
                  <a:noFill/>
                </a:ln>
                <a:solidFill>
                  <a:schemeClr val="bg1"/>
                </a:solidFill>
                <a:effectLst/>
                <a:uLnTx/>
                <a:uFillTx/>
                <a:latin typeface="Open Sans Regular" panose="020B0606030504020204" pitchFamily="34" charset="0"/>
                <a:cs typeface="Open Sans Regular" panose="020B0606030504020204" pitchFamily="34" charset="0"/>
              </a:rPr>
              <a:t>Adult: </a:t>
            </a:r>
            <a:r>
              <a:rPr lang="en-US" sz="1600" dirty="0">
                <a:solidFill>
                  <a:schemeClr val="bg1"/>
                </a:solidFill>
                <a:latin typeface="Open Sans Regular" panose="020B0606030504020204" pitchFamily="34" charset="0"/>
                <a:cs typeface="Open Sans Regular" panose="020B0606030504020204" pitchFamily="34" charset="0"/>
                <a:hlinkClick r:id="rId5">
                  <a:extLst>
                    <a:ext uri="{A12FA001-AC4F-418D-AE19-62706E023703}">
                      <ahyp:hlinkClr xmlns:ahyp="http://schemas.microsoft.com/office/drawing/2018/hyperlinkcolor" xmlns="" val="tx"/>
                    </a:ext>
                  </a:extLst>
                </a:hlinkClick>
              </a:rPr>
              <a:t>Charles &amp; Mindy </a:t>
            </a:r>
            <a:r>
              <a:rPr kumimoji="0" lang="en-US" sz="1600" u="none" strike="noStrike" kern="1200" cap="none" spc="0" normalizeH="0" baseline="0" noProof="0" dirty="0">
                <a:ln>
                  <a:noFill/>
                </a:ln>
                <a:solidFill>
                  <a:schemeClr val="bg1"/>
                </a:solidFill>
                <a:effectLst/>
                <a:uLnTx/>
                <a:uFillTx/>
                <a:latin typeface="Open Sans Regular" panose="020B0606030504020204" pitchFamily="34" charset="0"/>
                <a:cs typeface="Open Sans Regular" panose="020B0606030504020204" pitchFamily="34" charset="0"/>
              </a:rPr>
              <a:t>	      Youth: </a:t>
            </a:r>
            <a:r>
              <a:rPr lang="en-US" sz="1600" dirty="0">
                <a:solidFill>
                  <a:schemeClr val="bg1"/>
                </a:solidFill>
                <a:latin typeface="Open Sans Regular" panose="020B0606030504020204" pitchFamily="34" charset="0"/>
                <a:cs typeface="Open Sans Regular" panose="020B0606030504020204" pitchFamily="34" charset="0"/>
                <a:hlinkClick r:id="rId6">
                  <a:extLst>
                    <a:ext uri="{A12FA001-AC4F-418D-AE19-62706E023703}">
                      <ahyp:hlinkClr xmlns:ahyp="http://schemas.microsoft.com/office/drawing/2018/hyperlinkcolor" xmlns="" val="tx"/>
                    </a:ext>
                  </a:extLst>
                </a:hlinkClick>
              </a:rPr>
              <a:t>Tim &amp; Lori</a:t>
            </a:r>
            <a:endParaRPr lang="en-US" sz="1600" dirty="0">
              <a:solidFill>
                <a:schemeClr val="bg1"/>
              </a:solidFill>
              <a:latin typeface="Open Sans Regular" panose="020B0606030504020204" pitchFamily="34" charset="0"/>
              <a:cs typeface="Open Sans Regular" panose="020B0606030504020204" pitchFamily="34" charset="0"/>
            </a:endParaRPr>
          </a:p>
        </p:txBody>
      </p:sp>
    </p:spTree>
    <p:custDataLst>
      <p:tags r:id="rId1"/>
    </p:custDataLst>
    <p:extLst>
      <p:ext uri="{BB962C8B-B14F-4D97-AF65-F5344CB8AC3E}">
        <p14:creationId xmlns:p14="http://schemas.microsoft.com/office/powerpoint/2010/main" val="814772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4ED680-E565-1A46-83AE-5D4FCEC3498E}"/>
              </a:ext>
            </a:extLst>
          </p:cNvPr>
          <p:cNvSpPr>
            <a:spLocks noGrp="1"/>
          </p:cNvSpPr>
          <p:nvPr>
            <p:ph type="title" idx="4294967295"/>
          </p:nvPr>
        </p:nvSpPr>
        <p:spPr>
          <a:xfrm>
            <a:off x="0" y="1087067"/>
            <a:ext cx="9144000" cy="1143000"/>
          </a:xfrm>
        </p:spPr>
        <p:txBody>
          <a:bodyPr>
            <a:noAutofit/>
          </a:bodyPr>
          <a:lstStyle/>
          <a:p>
            <a:r>
              <a:rPr lang="en-US" sz="3200" dirty="0"/>
              <a:t>Structured Learning:</a:t>
            </a:r>
            <a:br>
              <a:rPr lang="en-US" sz="3200" dirty="0"/>
            </a:br>
            <a:endParaRPr lang="en-US" sz="3200" dirty="0"/>
          </a:p>
        </p:txBody>
      </p:sp>
      <p:sp>
        <p:nvSpPr>
          <p:cNvPr id="20" name="Rectangle 19">
            <a:extLst>
              <a:ext uri="{FF2B5EF4-FFF2-40B4-BE49-F238E27FC236}">
                <a16:creationId xmlns:a16="http://schemas.microsoft.com/office/drawing/2014/main" xmlns="" id="{075819C7-EDC4-AE47-AA10-2B916DD8D900}"/>
              </a:ext>
            </a:extLst>
          </p:cNvPr>
          <p:cNvSpPr/>
          <p:nvPr/>
        </p:nvSpPr>
        <p:spPr>
          <a:xfrm>
            <a:off x="6543675" y="6611779"/>
            <a:ext cx="2843212" cy="400110"/>
          </a:xfrm>
          <a:prstGeom prst="rect">
            <a:avLst/>
          </a:prstGeom>
        </p:spPr>
        <p:txBody>
          <a:bodyPr wrap="square">
            <a:spAutoFit/>
          </a:bodyPr>
          <a:lstStyle/>
          <a:p>
            <a:r>
              <a:rPr lang="en-US" sz="1000" dirty="0">
                <a:solidFill>
                  <a:schemeClr val="bg2"/>
                </a:solidFill>
                <a:latin typeface="Open Sans Regular" panose="020B0606030504020204" pitchFamily="34" charset="0"/>
                <a:cs typeface="Open Sans Regular" panose="020B0606030504020204" pitchFamily="34" charset="0"/>
              </a:rPr>
              <a:t>Image by </a:t>
            </a:r>
            <a:r>
              <a:rPr lang="en-US" sz="1000" u="sng" dirty="0">
                <a:solidFill>
                  <a:schemeClr val="bg2"/>
                </a:solidFill>
                <a:latin typeface="Open Sans Regular" panose="020B0606030504020204" pitchFamily="34" charset="0"/>
                <a:cs typeface="Open Sans Regular" panose="020B0606030504020204" pitchFamily="34" charset="0"/>
                <a:hlinkClick r:id="rId4">
                  <a:extLst>
                    <a:ext uri="{A12FA001-AC4F-418D-AE19-62706E023703}">
                      <ahyp:hlinkClr xmlns:ahyp="http://schemas.microsoft.com/office/drawing/2018/hyperlinkcolor" xmlns="" val="tx"/>
                    </a:ext>
                  </a:extLst>
                </a:hlinkClick>
              </a:rPr>
              <a:t>Clker-Free-Vector-Images</a:t>
            </a:r>
            <a:r>
              <a:rPr lang="en-US" sz="1000" dirty="0">
                <a:solidFill>
                  <a:schemeClr val="bg2"/>
                </a:solidFill>
                <a:latin typeface="Open Sans Regular" panose="020B0606030504020204" pitchFamily="34" charset="0"/>
                <a:cs typeface="Open Sans Regular" panose="020B0606030504020204" pitchFamily="34" charset="0"/>
              </a:rPr>
              <a:t> from </a:t>
            </a:r>
            <a:r>
              <a:rPr lang="en-US" sz="1000" u="sng" dirty="0">
                <a:solidFill>
                  <a:schemeClr val="bg2"/>
                </a:solidFill>
                <a:latin typeface="Open Sans Regular" panose="020B0606030504020204" pitchFamily="34" charset="0"/>
                <a:cs typeface="Open Sans Regular" panose="020B0606030504020204" pitchFamily="34" charset="0"/>
                <a:hlinkClick r:id="rId5">
                  <a:extLst>
                    <a:ext uri="{A12FA001-AC4F-418D-AE19-62706E023703}">
                      <ahyp:hlinkClr xmlns:ahyp="http://schemas.microsoft.com/office/drawing/2018/hyperlinkcolor" xmlns="" val="tx"/>
                    </a:ext>
                  </a:extLst>
                </a:hlinkClick>
              </a:rPr>
              <a:t>Pixabay</a:t>
            </a:r>
            <a:r>
              <a:rPr lang="en-US" sz="1000" dirty="0">
                <a:solidFill>
                  <a:schemeClr val="bg2"/>
                </a:solidFill>
                <a:latin typeface="Open Sans Regular" panose="020B0606030504020204" pitchFamily="34" charset="0"/>
                <a:cs typeface="Open Sans Regular" panose="020B0606030504020204" pitchFamily="34" charset="0"/>
              </a:rPr>
              <a:t> </a:t>
            </a:r>
          </a:p>
        </p:txBody>
      </p:sp>
      <p:grpSp>
        <p:nvGrpSpPr>
          <p:cNvPr id="26" name="Group 25">
            <a:extLst>
              <a:ext uri="{FF2B5EF4-FFF2-40B4-BE49-F238E27FC236}">
                <a16:creationId xmlns:a16="http://schemas.microsoft.com/office/drawing/2014/main" xmlns="" id="{DE50DE62-D6EE-D24D-8188-49365EEA86C0}"/>
              </a:ext>
            </a:extLst>
          </p:cNvPr>
          <p:cNvGrpSpPr/>
          <p:nvPr/>
        </p:nvGrpSpPr>
        <p:grpSpPr>
          <a:xfrm>
            <a:off x="1304170" y="2498726"/>
            <a:ext cx="1777555" cy="1562553"/>
            <a:chOff x="365570" y="2386013"/>
            <a:chExt cx="1777555" cy="1562553"/>
          </a:xfrm>
        </p:grpSpPr>
        <p:pic>
          <p:nvPicPr>
            <p:cNvPr id="27" name="Graphic 15">
              <a:extLst>
                <a:ext uri="{FF2B5EF4-FFF2-40B4-BE49-F238E27FC236}">
                  <a16:creationId xmlns:a16="http://schemas.microsoft.com/office/drawing/2014/main" xmlns="" id="{5B0D4E5A-7BED-6C44-A17C-D36D7AC80478}"/>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65570" y="2386013"/>
              <a:ext cx="1777555" cy="1562553"/>
            </a:xfrm>
            <a:prstGeom prst="rect">
              <a:avLst/>
            </a:prstGeom>
          </p:spPr>
        </p:pic>
        <p:sp>
          <p:nvSpPr>
            <p:cNvPr id="28" name="TextBox 27">
              <a:extLst>
                <a:ext uri="{FF2B5EF4-FFF2-40B4-BE49-F238E27FC236}">
                  <a16:creationId xmlns:a16="http://schemas.microsoft.com/office/drawing/2014/main" xmlns="" id="{8D312F34-55DE-1E47-8624-B0ECC136F6B5}"/>
                </a:ext>
              </a:extLst>
            </p:cNvPr>
            <p:cNvSpPr txBox="1"/>
            <p:nvPr/>
          </p:nvSpPr>
          <p:spPr>
            <a:xfrm>
              <a:off x="365570" y="2608401"/>
              <a:ext cx="1720405" cy="707886"/>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1. Define the skill</a:t>
              </a:r>
            </a:p>
          </p:txBody>
        </p:sp>
      </p:grpSp>
      <p:grpSp>
        <p:nvGrpSpPr>
          <p:cNvPr id="29" name="Group 28">
            <a:extLst>
              <a:ext uri="{FF2B5EF4-FFF2-40B4-BE49-F238E27FC236}">
                <a16:creationId xmlns:a16="http://schemas.microsoft.com/office/drawing/2014/main" xmlns="" id="{2472F9B1-3679-6F42-B403-C9DC88C2C1AB}"/>
              </a:ext>
            </a:extLst>
          </p:cNvPr>
          <p:cNvGrpSpPr/>
          <p:nvPr/>
        </p:nvGrpSpPr>
        <p:grpSpPr>
          <a:xfrm>
            <a:off x="3713256" y="4844888"/>
            <a:ext cx="1777555" cy="1562553"/>
            <a:chOff x="503682" y="4524376"/>
            <a:chExt cx="1777555" cy="1562553"/>
          </a:xfrm>
        </p:grpSpPr>
        <p:pic>
          <p:nvPicPr>
            <p:cNvPr id="30" name="Graphic 9">
              <a:extLst>
                <a:ext uri="{FF2B5EF4-FFF2-40B4-BE49-F238E27FC236}">
                  <a16:creationId xmlns:a16="http://schemas.microsoft.com/office/drawing/2014/main" xmlns="" id="{88F478A1-2A25-1245-89CD-3EA3605783E0}"/>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03682" y="4524376"/>
              <a:ext cx="1777555" cy="1562553"/>
            </a:xfrm>
            <a:prstGeom prst="rect">
              <a:avLst/>
            </a:prstGeom>
          </p:spPr>
        </p:pic>
        <p:sp>
          <p:nvSpPr>
            <p:cNvPr id="31" name="TextBox 30">
              <a:extLst>
                <a:ext uri="{FF2B5EF4-FFF2-40B4-BE49-F238E27FC236}">
                  <a16:creationId xmlns:a16="http://schemas.microsoft.com/office/drawing/2014/main" xmlns="" id="{498F0965-DB3D-0140-8AD8-AFAFBEFAD476}"/>
                </a:ext>
              </a:extLst>
            </p:cNvPr>
            <p:cNvSpPr txBox="1"/>
            <p:nvPr/>
          </p:nvSpPr>
          <p:spPr>
            <a:xfrm>
              <a:off x="511046" y="4762802"/>
              <a:ext cx="1755906" cy="707886"/>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5. Graduated practice</a:t>
              </a:r>
            </a:p>
          </p:txBody>
        </p:sp>
      </p:grpSp>
      <p:grpSp>
        <p:nvGrpSpPr>
          <p:cNvPr id="32" name="Group 31">
            <a:extLst>
              <a:ext uri="{FF2B5EF4-FFF2-40B4-BE49-F238E27FC236}">
                <a16:creationId xmlns:a16="http://schemas.microsoft.com/office/drawing/2014/main" xmlns="" id="{6C7C9691-EEC4-9A47-A0DE-02D7246892D1}"/>
              </a:ext>
            </a:extLst>
          </p:cNvPr>
          <p:cNvGrpSpPr/>
          <p:nvPr/>
        </p:nvGrpSpPr>
        <p:grpSpPr>
          <a:xfrm>
            <a:off x="3770406" y="2247447"/>
            <a:ext cx="1777555" cy="1562553"/>
            <a:chOff x="2965385" y="2445404"/>
            <a:chExt cx="1777555" cy="1562553"/>
          </a:xfrm>
        </p:grpSpPr>
        <p:pic>
          <p:nvPicPr>
            <p:cNvPr id="33" name="Graphic 11">
              <a:extLst>
                <a:ext uri="{FF2B5EF4-FFF2-40B4-BE49-F238E27FC236}">
                  <a16:creationId xmlns:a16="http://schemas.microsoft.com/office/drawing/2014/main" xmlns="" id="{90E1BEBD-4BB3-1B4C-8E1C-5D4CEA630CEF}"/>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965385" y="2445404"/>
              <a:ext cx="1777555" cy="1562553"/>
            </a:xfrm>
            <a:prstGeom prst="rect">
              <a:avLst/>
            </a:prstGeom>
          </p:spPr>
        </p:pic>
        <p:sp>
          <p:nvSpPr>
            <p:cNvPr id="34" name="TextBox 33">
              <a:extLst>
                <a:ext uri="{FF2B5EF4-FFF2-40B4-BE49-F238E27FC236}">
                  <a16:creationId xmlns:a16="http://schemas.microsoft.com/office/drawing/2014/main" xmlns="" id="{F5680E5D-EA06-B241-99F6-7470F0CCAFF1}"/>
                </a:ext>
              </a:extLst>
            </p:cNvPr>
            <p:cNvSpPr txBox="1"/>
            <p:nvPr/>
          </p:nvSpPr>
          <p:spPr>
            <a:xfrm>
              <a:off x="2965385" y="2690471"/>
              <a:ext cx="1720405" cy="707886"/>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2. Model the skill</a:t>
              </a:r>
            </a:p>
          </p:txBody>
        </p:sp>
      </p:grpSp>
      <p:grpSp>
        <p:nvGrpSpPr>
          <p:cNvPr id="35" name="Group 34">
            <a:extLst>
              <a:ext uri="{FF2B5EF4-FFF2-40B4-BE49-F238E27FC236}">
                <a16:creationId xmlns:a16="http://schemas.microsoft.com/office/drawing/2014/main" xmlns="" id="{8AB60E8A-702B-7740-9459-DC9E28A1383B}"/>
              </a:ext>
            </a:extLst>
          </p:cNvPr>
          <p:cNvGrpSpPr/>
          <p:nvPr/>
        </p:nvGrpSpPr>
        <p:grpSpPr>
          <a:xfrm>
            <a:off x="6201142" y="2496217"/>
            <a:ext cx="1777555" cy="1562553"/>
            <a:chOff x="5405086" y="2370138"/>
            <a:chExt cx="1777555" cy="1562553"/>
          </a:xfrm>
        </p:grpSpPr>
        <p:pic>
          <p:nvPicPr>
            <p:cNvPr id="36" name="Graphic 13">
              <a:extLst>
                <a:ext uri="{FF2B5EF4-FFF2-40B4-BE49-F238E27FC236}">
                  <a16:creationId xmlns:a16="http://schemas.microsoft.com/office/drawing/2014/main" xmlns="" id="{9D27602B-4A12-CC47-9E17-6A613F1588D7}"/>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405086" y="2370138"/>
              <a:ext cx="1777555" cy="1562553"/>
            </a:xfrm>
            <a:prstGeom prst="rect">
              <a:avLst/>
            </a:prstGeom>
          </p:spPr>
        </p:pic>
        <p:sp>
          <p:nvSpPr>
            <p:cNvPr id="37" name="TextBox 36">
              <a:extLst>
                <a:ext uri="{FF2B5EF4-FFF2-40B4-BE49-F238E27FC236}">
                  <a16:creationId xmlns:a16="http://schemas.microsoft.com/office/drawing/2014/main" xmlns="" id="{9D603F11-3616-AB4E-9EA6-49DF7E068D41}"/>
                </a:ext>
              </a:extLst>
            </p:cNvPr>
            <p:cNvSpPr txBox="1"/>
            <p:nvPr/>
          </p:nvSpPr>
          <p:spPr>
            <a:xfrm>
              <a:off x="5405086" y="2595035"/>
              <a:ext cx="1720405" cy="707886"/>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3. Practice the skill</a:t>
              </a:r>
            </a:p>
          </p:txBody>
        </p:sp>
      </p:grpSp>
      <p:grpSp>
        <p:nvGrpSpPr>
          <p:cNvPr id="38" name="Group 37">
            <a:extLst>
              <a:ext uri="{FF2B5EF4-FFF2-40B4-BE49-F238E27FC236}">
                <a16:creationId xmlns:a16="http://schemas.microsoft.com/office/drawing/2014/main" xmlns="" id="{9B5A7CB4-E533-8743-82E2-EF3AE1990FB5}"/>
              </a:ext>
            </a:extLst>
          </p:cNvPr>
          <p:cNvGrpSpPr/>
          <p:nvPr/>
        </p:nvGrpSpPr>
        <p:grpSpPr>
          <a:xfrm>
            <a:off x="6143992" y="4541079"/>
            <a:ext cx="1777555" cy="1562553"/>
            <a:chOff x="7190356" y="4100966"/>
            <a:chExt cx="1777555" cy="1562553"/>
          </a:xfrm>
        </p:grpSpPr>
        <p:pic>
          <p:nvPicPr>
            <p:cNvPr id="39" name="Graphic 17">
              <a:extLst>
                <a:ext uri="{FF2B5EF4-FFF2-40B4-BE49-F238E27FC236}">
                  <a16:creationId xmlns:a16="http://schemas.microsoft.com/office/drawing/2014/main" xmlns="" id="{4FD40A81-818C-8C44-AB32-356D9473DBD2}"/>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190356" y="4100966"/>
              <a:ext cx="1777555" cy="1562553"/>
            </a:xfrm>
            <a:prstGeom prst="rect">
              <a:avLst/>
            </a:prstGeom>
          </p:spPr>
        </p:pic>
        <p:sp>
          <p:nvSpPr>
            <p:cNvPr id="40" name="TextBox 39">
              <a:extLst>
                <a:ext uri="{FF2B5EF4-FFF2-40B4-BE49-F238E27FC236}">
                  <a16:creationId xmlns:a16="http://schemas.microsoft.com/office/drawing/2014/main" xmlns="" id="{1CD40E74-8B3C-0F4F-8AEB-15CD69603991}"/>
                </a:ext>
              </a:extLst>
            </p:cNvPr>
            <p:cNvSpPr txBox="1"/>
            <p:nvPr/>
          </p:nvSpPr>
          <p:spPr>
            <a:xfrm>
              <a:off x="7190356" y="4284287"/>
              <a:ext cx="1720405" cy="707886"/>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4. Provide feedback</a:t>
              </a:r>
            </a:p>
          </p:txBody>
        </p:sp>
      </p:grpSp>
      <p:grpSp>
        <p:nvGrpSpPr>
          <p:cNvPr id="41" name="Group 40">
            <a:extLst>
              <a:ext uri="{FF2B5EF4-FFF2-40B4-BE49-F238E27FC236}">
                <a16:creationId xmlns:a16="http://schemas.microsoft.com/office/drawing/2014/main" xmlns="" id="{5D996B8E-4E58-CC45-9E32-EACCE42CADBE}"/>
              </a:ext>
            </a:extLst>
          </p:cNvPr>
          <p:cNvGrpSpPr/>
          <p:nvPr/>
        </p:nvGrpSpPr>
        <p:grpSpPr>
          <a:xfrm>
            <a:off x="1304169" y="4546142"/>
            <a:ext cx="1777555" cy="1562553"/>
            <a:chOff x="2897567" y="4400551"/>
            <a:chExt cx="1777555" cy="1562553"/>
          </a:xfrm>
        </p:grpSpPr>
        <p:pic>
          <p:nvPicPr>
            <p:cNvPr id="42" name="Graphic 22">
              <a:extLst>
                <a:ext uri="{FF2B5EF4-FFF2-40B4-BE49-F238E27FC236}">
                  <a16:creationId xmlns:a16="http://schemas.microsoft.com/office/drawing/2014/main" xmlns="" id="{3B50F873-27C9-2248-B22F-0E44687D7C13}"/>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97567" y="4400551"/>
              <a:ext cx="1777555" cy="1562553"/>
            </a:xfrm>
            <a:prstGeom prst="rect">
              <a:avLst/>
            </a:prstGeom>
          </p:spPr>
        </p:pic>
        <p:sp>
          <p:nvSpPr>
            <p:cNvPr id="43" name="TextBox 42">
              <a:extLst>
                <a:ext uri="{FF2B5EF4-FFF2-40B4-BE49-F238E27FC236}">
                  <a16:creationId xmlns:a16="http://schemas.microsoft.com/office/drawing/2014/main" xmlns="" id="{03725632-6ACF-5049-AEA6-B0EDE0901E97}"/>
                </a:ext>
              </a:extLst>
            </p:cNvPr>
            <p:cNvSpPr txBox="1"/>
            <p:nvPr/>
          </p:nvSpPr>
          <p:spPr>
            <a:xfrm>
              <a:off x="2897567" y="4632923"/>
              <a:ext cx="1720405" cy="707886"/>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6. Provide feedback</a:t>
              </a:r>
            </a:p>
          </p:txBody>
        </p:sp>
      </p:grpSp>
    </p:spTree>
    <p:custDataLst>
      <p:tags r:id="rId1"/>
    </p:custDataLst>
    <p:extLst>
      <p:ext uri="{BB962C8B-B14F-4D97-AF65-F5344CB8AC3E}">
        <p14:creationId xmlns:p14="http://schemas.microsoft.com/office/powerpoint/2010/main" val="1819077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10078-1D43-3549-9095-A4A32592B27B}"/>
              </a:ext>
            </a:extLst>
          </p:cNvPr>
          <p:cNvSpPr>
            <a:spLocks noGrp="1"/>
          </p:cNvSpPr>
          <p:nvPr>
            <p:ph type="title"/>
          </p:nvPr>
        </p:nvSpPr>
        <p:spPr/>
        <p:txBody>
          <a:bodyPr/>
          <a:lstStyle/>
          <a:p>
            <a:r>
              <a:rPr lang="en-US" dirty="0"/>
              <a:t>Review Objectives</a:t>
            </a:r>
          </a:p>
        </p:txBody>
      </p:sp>
      <p:sp>
        <p:nvSpPr>
          <p:cNvPr id="7" name="Content Placeholder 6"/>
          <p:cNvSpPr>
            <a:spLocks noGrp="1"/>
          </p:cNvSpPr>
          <p:nvPr>
            <p:ph idx="1"/>
          </p:nvPr>
        </p:nvSpPr>
        <p:spPr/>
        <p:txBody>
          <a:bodyPr>
            <a:normAutofit/>
          </a:bodyPr>
          <a:lstStyle/>
          <a:p>
            <a:pPr lvl="0"/>
            <a:endParaRPr lang="en-US" sz="1200" dirty="0">
              <a:latin typeface="Open Sans" panose="020B0606030504020204" pitchFamily="34" charset="0"/>
              <a:ea typeface="Open Sans" panose="020B0606030504020204" pitchFamily="34" charset="0"/>
              <a:cs typeface="Open Sans" panose="020B0606030504020204" pitchFamily="34" charset="0"/>
            </a:endParaRPr>
          </a:p>
          <a:p>
            <a:pPr lvl="0"/>
            <a:r>
              <a:rPr lang="en-US" sz="2800" dirty="0">
                <a:latin typeface="Open Sans" panose="020B0606030504020204" pitchFamily="34" charset="0"/>
                <a:ea typeface="Open Sans" panose="020B0606030504020204" pitchFamily="34" charset="0"/>
                <a:cs typeface="Open Sans" panose="020B0606030504020204" pitchFamily="34" charset="0"/>
              </a:rPr>
              <a:t>Briefly </a:t>
            </a:r>
            <a:r>
              <a:rPr lang="en-US" sz="2800" dirty="0"/>
              <a:t>r</a:t>
            </a:r>
            <a:r>
              <a:rPr lang="en-US" sz="2800" dirty="0">
                <a:latin typeface="Open Sans" panose="020B0606030504020204" pitchFamily="34" charset="0"/>
                <a:ea typeface="Open Sans" panose="020B0606030504020204" pitchFamily="34" charset="0"/>
                <a:cs typeface="Open Sans" panose="020B0606030504020204" pitchFamily="34" charset="0"/>
              </a:rPr>
              <a:t>eview the principles of effective </a:t>
            </a:r>
            <a:r>
              <a:rPr lang="en-US" sz="2800" dirty="0"/>
              <a:t>i</a:t>
            </a:r>
            <a:r>
              <a:rPr lang="en-US" sz="2800" dirty="0">
                <a:latin typeface="Open Sans" panose="020B0606030504020204" pitchFamily="34" charset="0"/>
                <a:ea typeface="Open Sans" panose="020B0606030504020204" pitchFamily="34" charset="0"/>
                <a:cs typeface="Open Sans" panose="020B0606030504020204" pitchFamily="34" charset="0"/>
              </a:rPr>
              <a:t>ntervention</a:t>
            </a:r>
          </a:p>
          <a:p>
            <a:pPr lvl="0"/>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Define structured learning </a:t>
            </a:r>
          </a:p>
          <a:p>
            <a:r>
              <a:rPr lang="en-US" sz="2800" dirty="0"/>
              <a:t>Review examples of how structured learning can be applied to specific skills</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5315185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E465C3C-F62A-3246-8A7E-80D577406580}"/>
              </a:ext>
            </a:extLst>
          </p:cNvPr>
          <p:cNvSpPr>
            <a:spLocks noGrp="1"/>
          </p:cNvSpPr>
          <p:nvPr>
            <p:ph type="title"/>
          </p:nvPr>
        </p:nvSpPr>
        <p:spPr/>
        <p:txBody>
          <a:bodyPr/>
          <a:lstStyle/>
          <a:p>
            <a:r>
              <a:rPr lang="en-US"/>
              <a:t>Summary and Questions</a:t>
            </a:r>
          </a:p>
        </p:txBody>
      </p:sp>
      <p:sp>
        <p:nvSpPr>
          <p:cNvPr id="5" name="Text Placeholder 4">
            <a:extLst>
              <a:ext uri="{FF2B5EF4-FFF2-40B4-BE49-F238E27FC236}">
                <a16:creationId xmlns:a16="http://schemas.microsoft.com/office/drawing/2014/main" xmlns="" id="{C3B15D98-8825-7243-924D-663A701FA267}"/>
              </a:ext>
            </a:extLst>
          </p:cNvPr>
          <p:cNvSpPr>
            <a:spLocks noGrp="1"/>
          </p:cNvSpPr>
          <p:nvPr>
            <p:ph type="body" idx="1"/>
          </p:nvPr>
        </p:nvSpPr>
        <p:spPr/>
        <p:txBody>
          <a:bodyPr/>
          <a:lstStyle/>
          <a:p>
            <a:endParaRPr lang="en-US"/>
          </a:p>
        </p:txBody>
      </p:sp>
    </p:spTree>
    <p:custDataLst>
      <p:tags r:id="rId1"/>
    </p:custDataLst>
    <p:extLst>
      <p:ext uri="{BB962C8B-B14F-4D97-AF65-F5344CB8AC3E}">
        <p14:creationId xmlns:p14="http://schemas.microsoft.com/office/powerpoint/2010/main" val="24530509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ED8B7A4-94ED-FC4E-A928-003B83CFC9F2}"/>
              </a:ext>
            </a:extLst>
          </p:cNvPr>
          <p:cNvSpPr/>
          <p:nvPr/>
        </p:nvSpPr>
        <p:spPr>
          <a:xfrm>
            <a:off x="7093439" y="6611779"/>
            <a:ext cx="2335896" cy="246221"/>
          </a:xfrm>
          <a:prstGeom prst="rect">
            <a:avLst/>
          </a:prstGeom>
        </p:spPr>
        <p:txBody>
          <a:bodyPr wrap="none">
            <a:spAutoFit/>
          </a:bodyPr>
          <a:lstStyle/>
          <a:p>
            <a:r>
              <a:rPr lang="en-US" sz="1000" dirty="0">
                <a:solidFill>
                  <a:schemeClr val="tx1">
                    <a:lumMod val="50000"/>
                    <a:lumOff val="50000"/>
                  </a:schemeClr>
                </a:solidFill>
                <a:latin typeface="Open Sans Regular" panose="020B0606030504020204" pitchFamily="34" charset="0"/>
                <a:cs typeface="Open Sans Regular" panose="020B0606030504020204" pitchFamily="34" charset="0"/>
              </a:rPr>
              <a:t>Photo by </a:t>
            </a:r>
            <a:r>
              <a:rPr lang="en-US" sz="1000" dirty="0">
                <a:solidFill>
                  <a:schemeClr val="tx1">
                    <a:lumMod val="50000"/>
                    <a:lumOff val="50000"/>
                  </a:schemeClr>
                </a:solidFill>
                <a:latin typeface="Open Sans Regular" panose="020B0606030504020204" pitchFamily="34" charset="0"/>
                <a:cs typeface="Open Sans Regular" panose="020B0606030504020204" pitchFamily="34" charset="0"/>
                <a:hlinkClick r:id="rId5">
                  <a:extLst>
                    <a:ext uri="{A12FA001-AC4F-418D-AE19-62706E023703}">
                      <ahyp:hlinkClr xmlns:ahyp="http://schemas.microsoft.com/office/drawing/2018/hyperlinkcolor" xmlns="" val="tx"/>
                    </a:ext>
                  </a:extLst>
                </a:hlinkClick>
              </a:rPr>
              <a:t>Kelly Sikkema</a:t>
            </a:r>
            <a:r>
              <a:rPr lang="en-US" sz="1000" dirty="0">
                <a:solidFill>
                  <a:schemeClr val="tx1">
                    <a:lumMod val="50000"/>
                    <a:lumOff val="50000"/>
                  </a:schemeClr>
                </a:solidFill>
                <a:latin typeface="Open Sans Regular" panose="020B0606030504020204" pitchFamily="34" charset="0"/>
                <a:cs typeface="Open Sans Regular" panose="020B0606030504020204" pitchFamily="34" charset="0"/>
              </a:rPr>
              <a:t> on </a:t>
            </a:r>
            <a:r>
              <a:rPr lang="en-US" sz="1000" dirty="0">
                <a:solidFill>
                  <a:schemeClr val="tx1">
                    <a:lumMod val="50000"/>
                    <a:lumOff val="50000"/>
                  </a:schemeClr>
                </a:solidFill>
                <a:latin typeface="Open Sans Regular" panose="020B0606030504020204" pitchFamily="34" charset="0"/>
                <a:cs typeface="Open Sans Regular" panose="020B0606030504020204" pitchFamily="34" charset="0"/>
                <a:hlinkClick r:id="rId6">
                  <a:extLst>
                    <a:ext uri="{A12FA001-AC4F-418D-AE19-62706E023703}">
                      <ahyp:hlinkClr xmlns:ahyp="http://schemas.microsoft.com/office/drawing/2018/hyperlinkcolor" xmlns="" val="tx"/>
                    </a:ext>
                  </a:extLst>
                </a:hlinkClick>
              </a:rPr>
              <a:t>Unsplash</a:t>
            </a:r>
            <a:endParaRPr lang="en-US" sz="1000" dirty="0">
              <a:solidFill>
                <a:schemeClr val="tx1">
                  <a:lumMod val="50000"/>
                  <a:lumOff val="50000"/>
                </a:schemeClr>
              </a:solidFill>
              <a:latin typeface="Open Sans Regular" panose="020B0606030504020204" pitchFamily="34" charset="0"/>
              <a:cs typeface="Open Sans Regular" panose="020B0606030504020204" pitchFamily="34" charset="0"/>
            </a:endParaRPr>
          </a:p>
        </p:txBody>
      </p:sp>
      <p:sp>
        <p:nvSpPr>
          <p:cNvPr id="5" name="TextBox 4">
            <a:extLst>
              <a:ext uri="{FF2B5EF4-FFF2-40B4-BE49-F238E27FC236}">
                <a16:creationId xmlns:a16="http://schemas.microsoft.com/office/drawing/2014/main" xmlns="" id="{505013A9-2519-2849-9750-01AA4012ED4E}"/>
              </a:ext>
            </a:extLst>
          </p:cNvPr>
          <p:cNvSpPr txBox="1"/>
          <p:nvPr/>
        </p:nvSpPr>
        <p:spPr>
          <a:xfrm>
            <a:off x="914400" y="3581400"/>
            <a:ext cx="3894221" cy="769441"/>
          </a:xfrm>
          <a:prstGeom prst="rect">
            <a:avLst/>
          </a:prstGeom>
          <a:noFill/>
        </p:spPr>
        <p:txBody>
          <a:bodyPr wrap="square" rtlCol="0">
            <a:spAutoFit/>
          </a:bodyPr>
          <a:lstStyle/>
          <a:p>
            <a:pPr algn="ctr"/>
            <a:r>
              <a:rPr lang="en-US" sz="4400">
                <a:latin typeface="Century Gothic" panose="020B0502020202020204" pitchFamily="34" charset="0"/>
              </a:rPr>
              <a:t>QUESTIONS?</a:t>
            </a:r>
          </a:p>
        </p:txBody>
      </p:sp>
    </p:spTree>
    <p:custDataLst>
      <p:tags r:id="rId1"/>
    </p:custDataLst>
    <p:extLst>
      <p:ext uri="{BB962C8B-B14F-4D97-AF65-F5344CB8AC3E}">
        <p14:creationId xmlns:p14="http://schemas.microsoft.com/office/powerpoint/2010/main" val="3669927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a:t>Evidence-Based Practice</a:t>
            </a:r>
          </a:p>
        </p:txBody>
      </p:sp>
      <p:sp>
        <p:nvSpPr>
          <p:cNvPr id="5123" name="Rectangle 3"/>
          <p:cNvSpPr>
            <a:spLocks noGrp="1" noChangeArrowheads="1"/>
          </p:cNvSpPr>
          <p:nvPr>
            <p:ph idx="1"/>
          </p:nvPr>
        </p:nvSpPr>
        <p:spPr/>
        <p:txBody>
          <a:bodyPr>
            <a:norm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Think of as </a:t>
            </a:r>
            <a:r>
              <a:rPr lang="en-US" sz="2800" b="1" i="1" dirty="0">
                <a:latin typeface="Open Sans" panose="020B0606030504020204" pitchFamily="34" charset="0"/>
                <a:ea typeface="Open Sans" panose="020B0606030504020204" pitchFamily="34" charset="0"/>
                <a:cs typeface="Open Sans" panose="020B0606030504020204" pitchFamily="34" charset="0"/>
              </a:rPr>
              <a:t>Evidence-Based Decision Making</a:t>
            </a:r>
          </a:p>
        </p:txBody>
      </p:sp>
      <p:sp>
        <p:nvSpPr>
          <p:cNvPr id="5124" name="Rectangle 4"/>
          <p:cNvSpPr>
            <a:spLocks noChangeArrowheads="1"/>
          </p:cNvSpPr>
          <p:nvPr/>
        </p:nvSpPr>
        <p:spPr bwMode="auto">
          <a:xfrm>
            <a:off x="7304485" y="1060847"/>
            <a:ext cx="6858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fontAlgn="base">
              <a:spcBef>
                <a:spcPct val="0"/>
              </a:spcBef>
              <a:spcAft>
                <a:spcPct val="0"/>
              </a:spcAft>
            </a:pPr>
            <a:endParaRPr lang="en-US" dirty="0">
              <a:solidFill>
                <a:srgbClr val="000000"/>
              </a:solidFill>
              <a:latin typeface="Arial" pitchFamily="34" charset="0"/>
              <a:ea typeface="ＭＳ Ｐゴシック" pitchFamily="34" charset="-128"/>
            </a:endParaRPr>
          </a:p>
        </p:txBody>
      </p:sp>
      <p:sp>
        <p:nvSpPr>
          <p:cNvPr id="6" name="TextBox 5">
            <a:extLst>
              <a:ext uri="{FF2B5EF4-FFF2-40B4-BE49-F238E27FC236}">
                <a16:creationId xmlns:a16="http://schemas.microsoft.com/office/drawing/2014/main" xmlns="" id="{C51B3F3C-DE63-594B-ABED-71C698621F93}"/>
              </a:ext>
            </a:extLst>
          </p:cNvPr>
          <p:cNvSpPr txBox="1"/>
          <p:nvPr/>
        </p:nvSpPr>
        <p:spPr>
          <a:xfrm>
            <a:off x="798023" y="3543618"/>
            <a:ext cx="7431578" cy="954107"/>
          </a:xfrm>
          <a:prstGeom prst="rect">
            <a:avLst/>
          </a:prstGeom>
          <a:solidFill>
            <a:srgbClr val="314049"/>
          </a:solidFill>
        </p:spPr>
        <p:txBody>
          <a:bodyPr wrap="square" rtlCol="0">
            <a:spAutoFit/>
          </a:bodyPr>
          <a:lstStyle/>
          <a:p>
            <a:pPr algn="ct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Process for making decisions that is</a:t>
            </a:r>
          </a:p>
          <a:p>
            <a:pPr algn="ct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grounded in the best available evidence</a:t>
            </a:r>
          </a:p>
        </p:txBody>
      </p:sp>
      <p:sp>
        <p:nvSpPr>
          <p:cNvPr id="7" name="Rectangle 6">
            <a:extLst>
              <a:ext uri="{FF2B5EF4-FFF2-40B4-BE49-F238E27FC236}">
                <a16:creationId xmlns:a16="http://schemas.microsoft.com/office/drawing/2014/main" xmlns="" id="{49EF9932-4C7C-324C-A5F1-21BABB399FB9}"/>
              </a:ext>
            </a:extLst>
          </p:cNvPr>
          <p:cNvSpPr/>
          <p:nvPr/>
        </p:nvSpPr>
        <p:spPr>
          <a:xfrm>
            <a:off x="571500" y="6003052"/>
            <a:ext cx="8001000" cy="246221"/>
          </a:xfrm>
          <a:prstGeom prst="rect">
            <a:avLst/>
          </a:prstGeom>
        </p:spPr>
        <p:txBody>
          <a:bodyPr wrap="square">
            <a:spAutoFit/>
          </a:bodyPr>
          <a:lstStyle/>
          <a:p>
            <a:pPr lvl="0">
              <a:spcBef>
                <a:spcPct val="30000"/>
              </a:spcBef>
              <a:defRPr/>
            </a:pPr>
            <a:r>
              <a:rPr lang="en-US" sz="1000" dirty="0">
                <a:latin typeface="Open Sans" panose="020B0606030504020204" pitchFamily="34" charset="0"/>
                <a:ea typeface="Open Sans" panose="020B0606030504020204" pitchFamily="34" charset="0"/>
                <a:cs typeface="Open Sans" panose="020B0606030504020204" pitchFamily="34" charset="0"/>
              </a:rPr>
              <a:t>Understanding Evidence: Evidence Based Decision-Making. (n.d.). Retrieved April 17, 2019, from https://vetoviolence.cdc.gov/</a:t>
            </a:r>
          </a:p>
        </p:txBody>
      </p:sp>
    </p:spTree>
    <p:custDataLst>
      <p:tags r:id="rId1"/>
    </p:custDataLst>
    <p:extLst>
      <p:ext uri="{BB962C8B-B14F-4D97-AF65-F5344CB8AC3E}">
        <p14:creationId xmlns:p14="http://schemas.microsoft.com/office/powerpoint/2010/main" val="3158462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471874E-AE49-4A75-BD74-01B8AB1E085F}"/>
              </a:ext>
            </a:extLst>
          </p:cNvPr>
          <p:cNvSpPr>
            <a:spLocks noGrp="1"/>
          </p:cNvSpPr>
          <p:nvPr>
            <p:ph type="ctrTitle"/>
          </p:nvPr>
        </p:nvSpPr>
        <p:spPr/>
        <p:txBody>
          <a:bodyPr>
            <a:normAutofit fontScale="90000"/>
          </a:bodyPr>
          <a:lstStyle/>
          <a:p>
            <a:pPr marL="0" indent="0"/>
            <a:r>
              <a:rPr lang="en-US" sz="3000" dirty="0"/>
              <a:t>www.uc.edu/corrections</a:t>
            </a:r>
            <a:br>
              <a:rPr lang="en-US" sz="3000" dirty="0"/>
            </a:br>
            <a:r>
              <a:rPr lang="en-US" sz="3000" dirty="0"/>
              <a:t/>
            </a:r>
            <a:br>
              <a:rPr lang="en-US" sz="3000" dirty="0"/>
            </a:br>
            <a:r>
              <a:rPr lang="en-US" sz="3000" dirty="0">
                <a:hlinkClick r:id="rId5"/>
              </a:rPr>
              <a:t>Corrections.Institute@uc.edu</a:t>
            </a:r>
            <a:r>
              <a:rPr lang="en-US" sz="3000" dirty="0"/>
              <a:t/>
            </a:r>
            <a:br>
              <a:rPr lang="en-US" sz="3000" dirty="0"/>
            </a:br>
            <a:r>
              <a:rPr lang="en-US" sz="3000" dirty="0"/>
              <a:t/>
            </a:r>
            <a:br>
              <a:rPr lang="en-US" sz="3000" dirty="0"/>
            </a:br>
            <a:r>
              <a:rPr lang="en-US" sz="3000" dirty="0">
                <a:hlinkClick r:id="rId6"/>
              </a:rPr>
              <a:t>damatocj@ucmail.uc.edu</a:t>
            </a:r>
            <a:r>
              <a:rPr lang="en-US" sz="3000" dirty="0"/>
              <a:t/>
            </a:r>
            <a:br>
              <a:rPr lang="en-US" sz="3000" dirty="0"/>
            </a:br>
            <a:endParaRPr lang="en-US" sz="3000" dirty="0"/>
          </a:p>
        </p:txBody>
      </p:sp>
    </p:spTree>
    <p:custDataLst>
      <p:tags r:id="rId1"/>
    </p:custDataLst>
    <p:extLst>
      <p:ext uri="{BB962C8B-B14F-4D97-AF65-F5344CB8AC3E}">
        <p14:creationId xmlns:p14="http://schemas.microsoft.com/office/powerpoint/2010/main" val="284516827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69E188-A85A-BA49-AF56-3C2BC2D1910F}"/>
              </a:ext>
            </a:extLst>
          </p:cNvPr>
          <p:cNvSpPr>
            <a:spLocks noGrp="1"/>
          </p:cNvSpPr>
          <p:nvPr>
            <p:ph type="title"/>
          </p:nvPr>
        </p:nvSpPr>
        <p:spPr/>
        <p:txBody>
          <a:bodyPr>
            <a:normAutofit fontScale="90000"/>
          </a:bodyPr>
          <a:lstStyle/>
          <a:p>
            <a:r>
              <a:rPr lang="en-US" dirty="0"/>
              <a:t>The Principles of Effective Intervention</a:t>
            </a:r>
            <a:br>
              <a:rPr lang="en-US" dirty="0"/>
            </a:br>
            <a:endParaRPr lang="en-US" dirty="0"/>
          </a:p>
        </p:txBody>
      </p:sp>
      <p:sp>
        <p:nvSpPr>
          <p:cNvPr id="7" name="Subtitle 6"/>
          <p:cNvSpPr>
            <a:spLocks noGrp="1"/>
          </p:cNvSpPr>
          <p:nvPr>
            <p:ph type="body" idx="1"/>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Evidence-Based Practice:</a:t>
            </a:r>
          </a:p>
        </p:txBody>
      </p:sp>
    </p:spTree>
    <p:custDataLst>
      <p:tags r:id="rId1"/>
    </p:custDataLst>
    <p:extLst>
      <p:ext uri="{BB962C8B-B14F-4D97-AF65-F5344CB8AC3E}">
        <p14:creationId xmlns:p14="http://schemas.microsoft.com/office/powerpoint/2010/main" val="42619378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r>
              <a:rPr lang="en-US" dirty="0"/>
              <a:t>The Principles of </a:t>
            </a:r>
            <a:br>
              <a:rPr lang="en-US" dirty="0"/>
            </a:br>
            <a:r>
              <a:rPr lang="en-US" dirty="0"/>
              <a:t>Effective Intervention</a:t>
            </a:r>
          </a:p>
        </p:txBody>
      </p:sp>
      <p:sp>
        <p:nvSpPr>
          <p:cNvPr id="21506" name="Rectangle 3"/>
          <p:cNvSpPr>
            <a:spLocks noGrp="1" noChangeArrowheads="1"/>
          </p:cNvSpPr>
          <p:nvPr>
            <p:ph idx="1"/>
          </p:nvPr>
        </p:nvSpPr>
        <p:spPr/>
        <p:txBody>
          <a:bodyPr/>
          <a:lstStyle/>
          <a:p>
            <a:endParaRPr lang="en-US" dirty="0"/>
          </a:p>
          <a:p>
            <a:endParaRPr lang="en-US" dirty="0"/>
          </a:p>
        </p:txBody>
      </p:sp>
      <p:graphicFrame>
        <p:nvGraphicFramePr>
          <p:cNvPr id="5" name="Content Placeholder 1"/>
          <p:cNvGraphicFramePr>
            <a:graphicFrameLocks/>
          </p:cNvGraphicFramePr>
          <p:nvPr>
            <p:extLst>
              <p:ext uri="{D42A27DB-BD31-4B8C-83A1-F6EECF244321}">
                <p14:modId xmlns:p14="http://schemas.microsoft.com/office/powerpoint/2010/main" val="3865138506"/>
              </p:ext>
            </p:extLst>
          </p:nvPr>
        </p:nvGraphicFramePr>
        <p:xfrm>
          <a:off x="647700" y="2643981"/>
          <a:ext cx="7848600" cy="3276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65317485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r>
              <a:rPr lang="en-US" dirty="0"/>
              <a:t>The Principles of </a:t>
            </a:r>
            <a:br>
              <a:rPr lang="en-US" dirty="0"/>
            </a:br>
            <a:r>
              <a:rPr lang="en-US" dirty="0"/>
              <a:t>Effective Intervention</a:t>
            </a:r>
          </a:p>
        </p:txBody>
      </p:sp>
      <p:sp>
        <p:nvSpPr>
          <p:cNvPr id="21506" name="Rectangle 3"/>
          <p:cNvSpPr>
            <a:spLocks noGrp="1" noChangeArrowheads="1"/>
          </p:cNvSpPr>
          <p:nvPr>
            <p:ph idx="1"/>
          </p:nvPr>
        </p:nvSpPr>
        <p:spPr/>
        <p:txBody>
          <a:bodyPr/>
          <a:lstStyle/>
          <a:p>
            <a:endParaRPr lang="en-US" dirty="0"/>
          </a:p>
          <a:p>
            <a:endParaRPr lang="en-US" dirty="0"/>
          </a:p>
        </p:txBody>
      </p:sp>
      <p:graphicFrame>
        <p:nvGraphicFramePr>
          <p:cNvPr id="5" name="Content Placeholder 1"/>
          <p:cNvGraphicFramePr>
            <a:graphicFrameLocks/>
          </p:cNvGraphicFramePr>
          <p:nvPr>
            <p:extLst>
              <p:ext uri="{D42A27DB-BD31-4B8C-83A1-F6EECF244321}">
                <p14:modId xmlns:p14="http://schemas.microsoft.com/office/powerpoint/2010/main" val="3794321060"/>
              </p:ext>
            </p:extLst>
          </p:nvPr>
        </p:nvGraphicFramePr>
        <p:xfrm>
          <a:off x="647700" y="2643981"/>
          <a:ext cx="7848600" cy="3276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7308588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2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TITLE_TAG" val="Section 3"/>
  <p:tag name="TIMELINE" val="0.6"/>
  <p:tag name="ARTICULATE_SLIDE_GUID" val="a76e61e9-7c09-4b62-9811-5b764cbaf126"/>
  <p:tag name="ARTICULATE_SLIDE_PAUSE" val="1"/>
  <p:tag name="ARTICULATE_NAV_LEVEL" val="1"/>
  <p:tag name="ARTICULATE_PLAYLIST_ID" val="-1"/>
  <p:tag name="ARTICULATE_LOCK_SLIDE" val="0"/>
  <p:tag name="AUDIO_IMPORT" val="I:\CJ Modules\Module01\audio\Module01_Slide24.wav"/>
  <p:tag name="AUDIO_ID" val="335"/>
  <p:tag name="ELAPSEDTIME" val="26.226"/>
  <p:tag name="ARTICULATE_SLIDE_NAV" val="24"/>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TIMING" val="|31.7|72.4|10.7|26.2|35.8|3.8"/>
  <p:tag name="TIMELINE" val="29.3/82.0/85.1/86.4/87.5"/>
  <p:tag name="ARTICULATE_SLIDE_GUID" val="0acda0ad-b9fa-4b8d-b0b6-31562026358e"/>
  <p:tag name="ARTICULATE_SLIDE_PAUSE" val="1"/>
  <p:tag name="ARTICULATE_NAV_LEVEL" val="1"/>
  <p:tag name="ARTICULATE_PLAYLIST_ID" val="-1"/>
  <p:tag name="ARTICULATE_LOCK_SLIDE" val="0"/>
  <p:tag name="AUDIO_IMPORT" val="I:\CJ Modules\Module01\audio\Module01_Slide07.wav"/>
  <p:tag name="AUDIO_ID" val="263"/>
  <p:tag name="ELAPSEDTIME" val="140.874"/>
  <p:tag name="ARTICULATE_SLIDE_NAV"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TIMING" val="|31.7|72.4|10.7|26.2|35.8|3.8"/>
  <p:tag name="TIMELINE" val="29.3/82.0/85.1/86.4/87.5"/>
  <p:tag name="ARTICULATE_SLIDE_GUID" val="0acda0ad-b9fa-4b8d-b0b6-31562026358e"/>
  <p:tag name="ARTICULATE_SLIDE_PAUSE" val="1"/>
  <p:tag name="ARTICULATE_NAV_LEVEL" val="1"/>
  <p:tag name="ARTICULATE_PLAYLIST_ID" val="-1"/>
  <p:tag name="ARTICULATE_LOCK_SLIDE" val="0"/>
  <p:tag name="AUDIO_IMPORT" val="I:\CJ Modules\Module01\audio\Module01_Slide07.wav"/>
  <p:tag name="AUDIO_ID" val="263"/>
  <p:tag name="ELAPSEDTIME" val="140.874"/>
  <p:tag name="ARTICULATE_SLIDE_NAV"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IMING" val="|31.7|72.4|10.7|26.2|35.8|3.8"/>
  <p:tag name="TIMELINE" val="29.3/82.0/85.1/86.4/87.5"/>
  <p:tag name="ARTICULATE_SLIDE_GUID" val="0acda0ad-b9fa-4b8d-b0b6-31562026358e"/>
  <p:tag name="ARTICULATE_SLIDE_PAUSE" val="1"/>
  <p:tag name="ARTICULATE_NAV_LEVEL" val="1"/>
  <p:tag name="ARTICULATE_PLAYLIST_ID" val="-1"/>
  <p:tag name="ARTICULATE_LOCK_SLIDE" val="0"/>
  <p:tag name="AUDIO_IMPORT" val="I:\CJ Modules\Module01\audio\Module01_Slide07.wav"/>
  <p:tag name="AUDIO_ID" val="263"/>
  <p:tag name="ELAPSEDTIME" val="140.874"/>
  <p:tag name="ARTICULATE_SLIDE_NAV"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TIMING" val="|31.7|72.4|10.7|26.2|35.8|3.8"/>
  <p:tag name="TIMELINE" val="29.3/82.0/85.1/86.4/87.5"/>
  <p:tag name="ARTICULATE_SLIDE_GUID" val="0acda0ad-b9fa-4b8d-b0b6-31562026358e"/>
  <p:tag name="ARTICULATE_SLIDE_PAUSE" val="1"/>
  <p:tag name="ARTICULATE_NAV_LEVEL" val="1"/>
  <p:tag name="ARTICULATE_PLAYLIST_ID" val="-1"/>
  <p:tag name="ARTICULATE_LOCK_SLIDE" val="0"/>
  <p:tag name="AUDIO_IMPORT" val="I:\CJ Modules\Module01\audio\Module01_Slide07.wav"/>
  <p:tag name="AUDIO_ID" val="263"/>
  <p:tag name="ELAPSEDTIME" val="140.874"/>
  <p:tag name="ARTICULATE_SLIDE_NAV" val="7"/>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TIMING" val="|31.7|72.4|10.7|26.2|35.8|3.8"/>
  <p:tag name="TIMELINE" val="29.3/82.0/85.1/86.4/87.5"/>
  <p:tag name="ARTICULATE_SLIDE_GUID" val="0acda0ad-b9fa-4b8d-b0b6-31562026358e"/>
  <p:tag name="ARTICULATE_SLIDE_PAUSE" val="1"/>
  <p:tag name="ARTICULATE_NAV_LEVEL" val="1"/>
  <p:tag name="ARTICULATE_PLAYLIST_ID" val="-1"/>
  <p:tag name="ARTICULATE_LOCK_SLIDE" val="0"/>
  <p:tag name="AUDIO_IMPORT" val="I:\CJ Modules\Module01\audio\Module01_Slide07.wav"/>
  <p:tag name="AUDIO_ID" val="263"/>
  <p:tag name="ELAPSEDTIME" val="140.874"/>
  <p:tag name="ARTICULATE_SLIDE_NAV" val="7"/>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TITLE_TAG" val="Section 3"/>
  <p:tag name="TIMELINE" val="0.6"/>
  <p:tag name="ARTICULATE_SLIDE_GUID" val="a76e61e9-7c09-4b62-9811-5b764cbaf126"/>
  <p:tag name="ARTICULATE_SLIDE_PAUSE" val="1"/>
  <p:tag name="ARTICULATE_NAV_LEVEL" val="1"/>
  <p:tag name="ARTICULATE_PLAYLIST_ID" val="-1"/>
  <p:tag name="ARTICULATE_LOCK_SLIDE" val="0"/>
  <p:tag name="AUDIO_IMPORT" val="I:\CJ Modules\Module01\audio\Module01_Slide24.wav"/>
  <p:tag name="AUDIO_ID" val="335"/>
  <p:tag name="ELAPSEDTIME" val="26.226"/>
  <p:tag name="ARTICULATE_SLIDE_NAV" val="24"/>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TIMING" val="|31.7|72.4|10.7|26.2|35.8|3.8"/>
  <p:tag name="TIMELINE" val="29.3/82.0/85.1/86.4/87.5"/>
  <p:tag name="ARTICULATE_SLIDE_GUID" val="0acda0ad-b9fa-4b8d-b0b6-31562026358e"/>
  <p:tag name="ARTICULATE_SLIDE_PAUSE" val="1"/>
  <p:tag name="ARTICULATE_NAV_LEVEL" val="1"/>
  <p:tag name="ARTICULATE_PLAYLIST_ID" val="-1"/>
  <p:tag name="ARTICULATE_LOCK_SLIDE" val="0"/>
  <p:tag name="AUDIO_IMPORT" val="I:\CJ Modules\Module01\audio\Module01_Slide07.wav"/>
  <p:tag name="AUDIO_ID" val="263"/>
  <p:tag name="ELAPSEDTIME" val="140.874"/>
  <p:tag name="ARTICULATE_SLIDE_NAV" val="7"/>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TIMING" val="|31.7|72.4|10.7|26.2|35.8|3.8"/>
  <p:tag name="TIMELINE" val="29.3/82.0/85.1/86.4/87.5"/>
  <p:tag name="ARTICULATE_SLIDE_GUID" val="0acda0ad-b9fa-4b8d-b0b6-31562026358e"/>
  <p:tag name="ARTICULATE_SLIDE_PAUSE" val="1"/>
  <p:tag name="ARTICULATE_NAV_LEVEL" val="1"/>
  <p:tag name="ARTICULATE_PLAYLIST_ID" val="-1"/>
  <p:tag name="ARTICULATE_LOCK_SLIDE" val="0"/>
  <p:tag name="AUDIO_IMPORT" val="I:\CJ Modules\Module01\audio\Module01_Slide07.wav"/>
  <p:tag name="AUDIO_ID" val="263"/>
  <p:tag name="ELAPSEDTIME" val="140.874"/>
  <p:tag name="ARTICULATE_SLIDE_NAV" val="7"/>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TIMELINE" val="4.9/39.6"/>
  <p:tag name="ARTICULATE_SLIDE_GUID" val="5847d333-4164-46b7-9c1b-82e36a9cfb14"/>
  <p:tag name="ARTICULATE_SLIDE_PAUSE" val="1"/>
  <p:tag name="ARTICULATE_NAV_LEVEL" val="1"/>
  <p:tag name="ARTICULATE_PLAYLIST_ID" val="-1"/>
  <p:tag name="ARTICULATE_LOCK_SLIDE" val="0"/>
  <p:tag name="AUDIO_IMPORT" val="I:\CJ Modules\Module01\audio\Module01_Slide08.wav"/>
  <p:tag name="AUDIO_ID" val="386"/>
  <p:tag name="ELAPSEDTIME" val="80.614"/>
  <p:tag name="ARTICULATE_SLIDE_NAV" val="8"/>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CI_EPIC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UCCI_EPICS_template</Template>
  <TotalTime>69297</TotalTime>
  <Words>6180</Words>
  <Application>Microsoft Office PowerPoint</Application>
  <PresentationFormat>On-screen Show (4:3)</PresentationFormat>
  <Paragraphs>716</Paragraphs>
  <Slides>60</Slides>
  <Notes>57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MS PGothic</vt:lpstr>
      <vt:lpstr>MS PGothic</vt:lpstr>
      <vt:lpstr>Arial</vt:lpstr>
      <vt:lpstr>Arial (Body)</vt:lpstr>
      <vt:lpstr>Avant Garde</vt:lpstr>
      <vt:lpstr>Century Gothic</vt:lpstr>
      <vt:lpstr>Lucida Grande</vt:lpstr>
      <vt:lpstr>Open Sans</vt:lpstr>
      <vt:lpstr>Open Sans Regular</vt:lpstr>
      <vt:lpstr>Times New Roman</vt:lpstr>
      <vt:lpstr>UCCI_EPICS_template</vt:lpstr>
      <vt:lpstr>PowerPoint Presentation</vt:lpstr>
      <vt:lpstr>Core Correctional Practice</vt:lpstr>
      <vt:lpstr>Learning Objectives</vt:lpstr>
      <vt:lpstr>Evidence-Based Practice</vt:lpstr>
      <vt:lpstr>Evidence-Based Practice</vt:lpstr>
      <vt:lpstr>Evidence-Based Practice</vt:lpstr>
      <vt:lpstr>The Principles of Effective Intervention </vt:lpstr>
      <vt:lpstr>The Principles of  Effective Intervention</vt:lpstr>
      <vt:lpstr>The Principles of  Effective Intervention</vt:lpstr>
      <vt:lpstr>Risk Principle: Overview</vt:lpstr>
      <vt:lpstr>Risk Principle: Key Elements</vt:lpstr>
      <vt:lpstr>PowerPoint Presentation</vt:lpstr>
      <vt:lpstr>Intervening by Risk Level</vt:lpstr>
      <vt:lpstr>The Principles of  Effective Intervention</vt:lpstr>
      <vt:lpstr>Need Principle: Overview</vt:lpstr>
      <vt:lpstr>Need Principle: Key Elements</vt:lpstr>
      <vt:lpstr>Need Principle: Key Targets</vt:lpstr>
      <vt:lpstr>People are high risk because  they have multiple needs</vt:lpstr>
      <vt:lpstr>The Principles of  Effective Intervention</vt:lpstr>
      <vt:lpstr>Responsivity Principle: Overview</vt:lpstr>
      <vt:lpstr>Specific Responsivity</vt:lpstr>
      <vt:lpstr>Specific Responsivity:  External Considerations</vt:lpstr>
      <vt:lpstr>Specific Responsivity:  Internal Considerations</vt:lpstr>
      <vt:lpstr>General Responsivity</vt:lpstr>
      <vt:lpstr>Fidelity and Program Integrity</vt:lpstr>
      <vt:lpstr>Fidelity</vt:lpstr>
      <vt:lpstr>Fidelity and Program Drift</vt:lpstr>
      <vt:lpstr>Fidelity: Summary</vt:lpstr>
      <vt:lpstr>Core Correctional PracticeS</vt:lpstr>
      <vt:lpstr>Core Correctional Practice</vt:lpstr>
      <vt:lpstr>Core Correctional Practice (CCP)</vt:lpstr>
      <vt:lpstr>CCP Produces Results</vt:lpstr>
      <vt:lpstr>CCP and Recidivism </vt:lpstr>
      <vt:lpstr>CCP and Recidivism </vt:lpstr>
      <vt:lpstr>Core Correctional Practice (CCP)</vt:lpstr>
      <vt:lpstr>PowerPoint Presentation</vt:lpstr>
      <vt:lpstr>Structured Learning</vt:lpstr>
      <vt:lpstr>Structured Learning</vt:lpstr>
      <vt:lpstr>PowerPoint Presentation</vt:lpstr>
      <vt:lpstr>PowerPoint Presentation</vt:lpstr>
      <vt:lpstr>Role Playing and Recidivism</vt:lpstr>
      <vt:lpstr>PowerPoint Presentation</vt:lpstr>
      <vt:lpstr>PowerPoint Presentation</vt:lpstr>
      <vt:lpstr>Role Playing and Recidivism</vt:lpstr>
      <vt:lpstr>Role Playing and Recidivism</vt:lpstr>
      <vt:lpstr>Structured Skill Building</vt:lpstr>
      <vt:lpstr>Learning New Skills</vt:lpstr>
      <vt:lpstr>Structured Learning: Skill Building</vt:lpstr>
      <vt:lpstr>Skill Building</vt:lpstr>
      <vt:lpstr>Skill Building</vt:lpstr>
      <vt:lpstr>Skill Building</vt:lpstr>
      <vt:lpstr>Skill Building</vt:lpstr>
      <vt:lpstr>Skill Building</vt:lpstr>
      <vt:lpstr>Skill Building</vt:lpstr>
      <vt:lpstr>Structured Learning: Skill Building</vt:lpstr>
      <vt:lpstr>Structured Learning: </vt:lpstr>
      <vt:lpstr>Review Objectives</vt:lpstr>
      <vt:lpstr>Summary and Questions</vt:lpstr>
      <vt:lpstr>PowerPoint Presentation</vt:lpstr>
      <vt:lpstr>www.uc.edu/corrections  Corrections.Institute@uc.edu  damatocj@ucmail.uc.edu </vt:lpstr>
    </vt:vector>
  </TitlesOfParts>
  <Company>University of Cincinnati, uc.edu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dc:creator>
  <cp:lastModifiedBy>gayle</cp:lastModifiedBy>
  <cp:revision>3093</cp:revision>
  <cp:lastPrinted>2019-04-15T16:04:05Z</cp:lastPrinted>
  <dcterms:created xsi:type="dcterms:W3CDTF">2016-09-01T16:29:48Z</dcterms:created>
  <dcterms:modified xsi:type="dcterms:W3CDTF">2024-10-04T18:15:40Z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AC6CFD82-73CB-478C-AE96-FF92D42DD57C</vt:lpwstr>
  </property>
  <property fmtid="{D5CDD505-2E9C-101B-9397-08002B2CF9AE}" pid="3" name="ArticulatePath">
    <vt:lpwstr>CCP Slides FINAL October 2019 </vt:lpwstr>
  </property>
</Properties>
</file>