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310" r:id="rId7"/>
    <p:sldId id="284" r:id="rId8"/>
    <p:sldId id="298" r:id="rId9"/>
    <p:sldId id="291" r:id="rId10"/>
    <p:sldId id="299" r:id="rId11"/>
    <p:sldId id="300" r:id="rId12"/>
    <p:sldId id="285" r:id="rId13"/>
    <p:sldId id="301" r:id="rId14"/>
    <p:sldId id="302" r:id="rId15"/>
    <p:sldId id="290" r:id="rId16"/>
    <p:sldId id="286" r:id="rId17"/>
    <p:sldId id="303" r:id="rId18"/>
    <p:sldId id="304" r:id="rId19"/>
    <p:sldId id="305" r:id="rId20"/>
    <p:sldId id="306" r:id="rId21"/>
    <p:sldId id="292" r:id="rId22"/>
    <p:sldId id="287" r:id="rId23"/>
    <p:sldId id="307" r:id="rId24"/>
    <p:sldId id="308" r:id="rId25"/>
    <p:sldId id="309" r:id="rId26"/>
    <p:sldId id="294" r:id="rId27"/>
    <p:sldId id="311" r:id="rId28"/>
    <p:sldId id="295" r:id="rId29"/>
    <p:sldId id="296" r:id="rId30"/>
    <p:sldId id="265" r:id="rId31"/>
    <p:sldId id="267" r:id="rId32"/>
  </p:sldIdLst>
  <p:sldSz cx="18288000" cy="10287000"/>
  <p:notesSz cx="6858000" cy="9144000"/>
  <p:embeddedFontLst>
    <p:embeddedFont>
      <p:font typeface="Source Sans Pro"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Open Sans Bold" panose="020B0604020202020204" charset="0"/>
      <p:regular r:id="rId41"/>
    </p:embeddedFont>
    <p:embeddedFont>
      <p:font typeface="Arimo 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60"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6FF4E-8792-493D-889F-F24F38051C76}"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F2FE50C7-42A5-464A-8BE9-CCAF4BF24905}">
      <dgm:prSet/>
      <dgm:spPr/>
      <dgm:t>
        <a:bodyPr/>
        <a:lstStyle/>
        <a:p>
          <a:r>
            <a:rPr lang="en-US" b="1"/>
            <a:t>History:</a:t>
          </a:r>
          <a:endParaRPr lang="en-US"/>
        </a:p>
      </dgm:t>
    </dgm:pt>
    <dgm:pt modelId="{3593AA97-F97A-44BF-A03C-D06F8D44E870}" type="parTrans" cxnId="{C873C117-70D9-447E-9F53-19795B6DC20F}">
      <dgm:prSet/>
      <dgm:spPr/>
      <dgm:t>
        <a:bodyPr/>
        <a:lstStyle/>
        <a:p>
          <a:endParaRPr lang="en-US"/>
        </a:p>
      </dgm:t>
    </dgm:pt>
    <dgm:pt modelId="{204572B6-4DD4-4060-8D53-78CFC4953FD4}" type="sibTrans" cxnId="{C873C117-70D9-447E-9F53-19795B6DC20F}">
      <dgm:prSet/>
      <dgm:spPr/>
      <dgm:t>
        <a:bodyPr/>
        <a:lstStyle/>
        <a:p>
          <a:endParaRPr lang="en-US"/>
        </a:p>
      </dgm:t>
    </dgm:pt>
    <dgm:pt modelId="{4A742F39-CB39-4F43-9252-6643DD6A8F43}">
      <dgm:prSet/>
      <dgm:spPr/>
      <dgm:t>
        <a:bodyPr/>
        <a:lstStyle/>
        <a:p>
          <a:r>
            <a:rPr lang="en-US" b="1"/>
            <a:t>*Adult Parole Authority would issue a warrant for violators, but nobody actively searched for them.</a:t>
          </a:r>
          <a:br>
            <a:rPr lang="en-US" b="1"/>
          </a:br>
          <a:r>
            <a:rPr lang="en-US" b="1"/>
            <a:t>*Offenders would be VAL for years or arrested for new offenses of violence.</a:t>
          </a:r>
          <a:endParaRPr lang="en-US"/>
        </a:p>
      </dgm:t>
    </dgm:pt>
    <dgm:pt modelId="{3C807C92-2557-4644-8688-222E156CD01B}" type="parTrans" cxnId="{E8FB8118-C69B-42A6-A647-C01ED14D7FA0}">
      <dgm:prSet/>
      <dgm:spPr/>
      <dgm:t>
        <a:bodyPr/>
        <a:lstStyle/>
        <a:p>
          <a:endParaRPr lang="en-US"/>
        </a:p>
      </dgm:t>
    </dgm:pt>
    <dgm:pt modelId="{96308037-E717-4715-B358-EC48CFECC4A0}" type="sibTrans" cxnId="{E8FB8118-C69B-42A6-A647-C01ED14D7FA0}">
      <dgm:prSet/>
      <dgm:spPr/>
      <dgm:t>
        <a:bodyPr/>
        <a:lstStyle/>
        <a:p>
          <a:endParaRPr lang="en-US"/>
        </a:p>
      </dgm:t>
    </dgm:pt>
    <dgm:pt modelId="{6AEA048C-CD23-44F4-8328-F52F9C27A469}">
      <dgm:prSet/>
      <dgm:spPr/>
      <dgm:t>
        <a:bodyPr/>
        <a:lstStyle/>
        <a:p>
          <a:r>
            <a:rPr lang="en-US" b="1"/>
            <a:t>*In 1995 the Ohio APA began a pilot project in Cleveland to implement a “Fugitive Unit” to investigate, locate, and apprehend Parole Violators.</a:t>
          </a:r>
          <a:endParaRPr lang="en-US"/>
        </a:p>
      </dgm:t>
    </dgm:pt>
    <dgm:pt modelId="{E729C39D-48CD-45A7-AE77-62724F7D9580}" type="parTrans" cxnId="{A7EA5EBC-663C-484E-A844-2402C94125E2}">
      <dgm:prSet/>
      <dgm:spPr/>
      <dgm:t>
        <a:bodyPr/>
        <a:lstStyle/>
        <a:p>
          <a:endParaRPr lang="en-US"/>
        </a:p>
      </dgm:t>
    </dgm:pt>
    <dgm:pt modelId="{4012C0F5-A916-447F-A6D2-92C8BF6368E0}" type="sibTrans" cxnId="{A7EA5EBC-663C-484E-A844-2402C94125E2}">
      <dgm:prSet/>
      <dgm:spPr/>
      <dgm:t>
        <a:bodyPr/>
        <a:lstStyle/>
        <a:p>
          <a:endParaRPr lang="en-US"/>
        </a:p>
      </dgm:t>
    </dgm:pt>
    <dgm:pt modelId="{CDC9C1A7-824A-44BA-ACBE-10E5CB089961}">
      <dgm:prSet/>
      <dgm:spPr/>
      <dgm:t>
        <a:bodyPr/>
        <a:lstStyle/>
        <a:p>
          <a:r>
            <a:rPr lang="en-US" sz="2300" b="1"/>
            <a:t>*Developed a partnership with the FBI Fugitive Task Force, as many Parole Violators were wanted for new violent crimes of murder, rape, and aggravated robbery. </a:t>
          </a:r>
          <a:endParaRPr lang="en-US" sz="2300"/>
        </a:p>
      </dgm:t>
    </dgm:pt>
    <dgm:pt modelId="{AB5A9D29-C15E-4E94-9373-C9D427A6A44B}" type="parTrans" cxnId="{4BC2E6C6-037F-4B10-B8D0-5230DBD16510}">
      <dgm:prSet/>
      <dgm:spPr/>
      <dgm:t>
        <a:bodyPr/>
        <a:lstStyle/>
        <a:p>
          <a:endParaRPr lang="en-US"/>
        </a:p>
      </dgm:t>
    </dgm:pt>
    <dgm:pt modelId="{51C60030-670F-4C52-920E-02FB3CD74B9F}" type="sibTrans" cxnId="{4BC2E6C6-037F-4B10-B8D0-5230DBD16510}">
      <dgm:prSet/>
      <dgm:spPr/>
      <dgm:t>
        <a:bodyPr/>
        <a:lstStyle/>
        <a:p>
          <a:endParaRPr lang="en-US"/>
        </a:p>
      </dgm:t>
    </dgm:pt>
    <dgm:pt modelId="{10F71266-E8A7-4240-8C72-0C5A445A63A4}">
      <dgm:prSet custT="1"/>
      <dgm:spPr/>
      <dgm:t>
        <a:bodyPr/>
        <a:lstStyle/>
        <a:p>
          <a:r>
            <a:rPr lang="en-US" sz="2400" b="1" dirty="0"/>
            <a:t>*1997 assigned the first Parole Officer to the FBI Fugitive Task Force</a:t>
          </a:r>
          <a:endParaRPr lang="en-US" sz="2400" dirty="0"/>
        </a:p>
      </dgm:t>
    </dgm:pt>
    <dgm:pt modelId="{44251972-CB5E-44DF-B853-323A28CE00A9}" type="parTrans" cxnId="{F9EA8858-96C9-4627-AF5B-E758498DE96F}">
      <dgm:prSet/>
      <dgm:spPr/>
      <dgm:t>
        <a:bodyPr/>
        <a:lstStyle/>
        <a:p>
          <a:endParaRPr lang="en-US"/>
        </a:p>
      </dgm:t>
    </dgm:pt>
    <dgm:pt modelId="{E18E5C12-19FF-4E2E-8548-F55F5C893B29}" type="sibTrans" cxnId="{F9EA8858-96C9-4627-AF5B-E758498DE96F}">
      <dgm:prSet/>
      <dgm:spPr/>
      <dgm:t>
        <a:bodyPr/>
        <a:lstStyle/>
        <a:p>
          <a:endParaRPr lang="en-US"/>
        </a:p>
      </dgm:t>
    </dgm:pt>
    <dgm:pt modelId="{9A2713FA-17E4-4C28-B3FD-7F9FDE913180}" type="pres">
      <dgm:prSet presAssocID="{D116FF4E-8792-493D-889F-F24F38051C76}" presName="outerComposite" presStyleCnt="0">
        <dgm:presLayoutVars>
          <dgm:chMax val="5"/>
          <dgm:dir/>
          <dgm:resizeHandles val="exact"/>
        </dgm:presLayoutVars>
      </dgm:prSet>
      <dgm:spPr/>
      <dgm:t>
        <a:bodyPr/>
        <a:lstStyle/>
        <a:p>
          <a:endParaRPr lang="en-US"/>
        </a:p>
      </dgm:t>
    </dgm:pt>
    <dgm:pt modelId="{887EB098-64BF-4C72-9FF2-C279B40EEA6B}" type="pres">
      <dgm:prSet presAssocID="{D116FF4E-8792-493D-889F-F24F38051C76}" presName="dummyMaxCanvas" presStyleCnt="0">
        <dgm:presLayoutVars/>
      </dgm:prSet>
      <dgm:spPr/>
    </dgm:pt>
    <dgm:pt modelId="{D1CDB5A7-4706-450A-BBE1-36C01AF55FC4}" type="pres">
      <dgm:prSet presAssocID="{D116FF4E-8792-493D-889F-F24F38051C76}" presName="FourNodes_1" presStyleLbl="node1" presStyleIdx="0" presStyleCnt="4">
        <dgm:presLayoutVars>
          <dgm:bulletEnabled val="1"/>
        </dgm:presLayoutVars>
      </dgm:prSet>
      <dgm:spPr/>
      <dgm:t>
        <a:bodyPr/>
        <a:lstStyle/>
        <a:p>
          <a:endParaRPr lang="en-US"/>
        </a:p>
      </dgm:t>
    </dgm:pt>
    <dgm:pt modelId="{9CED3DAA-5084-4628-95BD-C813A12E2708}" type="pres">
      <dgm:prSet presAssocID="{D116FF4E-8792-493D-889F-F24F38051C76}" presName="FourNodes_2" presStyleLbl="node1" presStyleIdx="1" presStyleCnt="4">
        <dgm:presLayoutVars>
          <dgm:bulletEnabled val="1"/>
        </dgm:presLayoutVars>
      </dgm:prSet>
      <dgm:spPr/>
      <dgm:t>
        <a:bodyPr/>
        <a:lstStyle/>
        <a:p>
          <a:endParaRPr lang="en-US"/>
        </a:p>
      </dgm:t>
    </dgm:pt>
    <dgm:pt modelId="{4B115649-291E-487C-A717-1C0EEB786DB8}" type="pres">
      <dgm:prSet presAssocID="{D116FF4E-8792-493D-889F-F24F38051C76}" presName="FourNodes_3" presStyleLbl="node1" presStyleIdx="2" presStyleCnt="4">
        <dgm:presLayoutVars>
          <dgm:bulletEnabled val="1"/>
        </dgm:presLayoutVars>
      </dgm:prSet>
      <dgm:spPr/>
      <dgm:t>
        <a:bodyPr/>
        <a:lstStyle/>
        <a:p>
          <a:endParaRPr lang="en-US"/>
        </a:p>
      </dgm:t>
    </dgm:pt>
    <dgm:pt modelId="{03A52612-6A3D-4B81-A1C0-18695FF499AF}" type="pres">
      <dgm:prSet presAssocID="{D116FF4E-8792-493D-889F-F24F38051C76}" presName="FourNodes_4" presStyleLbl="node1" presStyleIdx="3" presStyleCnt="4">
        <dgm:presLayoutVars>
          <dgm:bulletEnabled val="1"/>
        </dgm:presLayoutVars>
      </dgm:prSet>
      <dgm:spPr/>
      <dgm:t>
        <a:bodyPr/>
        <a:lstStyle/>
        <a:p>
          <a:endParaRPr lang="en-US"/>
        </a:p>
      </dgm:t>
    </dgm:pt>
    <dgm:pt modelId="{5B0BB990-8912-4E94-A6A3-45491D1BC4F1}" type="pres">
      <dgm:prSet presAssocID="{D116FF4E-8792-493D-889F-F24F38051C76}" presName="FourConn_1-2" presStyleLbl="fgAccFollowNode1" presStyleIdx="0" presStyleCnt="3">
        <dgm:presLayoutVars>
          <dgm:bulletEnabled val="1"/>
        </dgm:presLayoutVars>
      </dgm:prSet>
      <dgm:spPr/>
      <dgm:t>
        <a:bodyPr/>
        <a:lstStyle/>
        <a:p>
          <a:endParaRPr lang="en-US"/>
        </a:p>
      </dgm:t>
    </dgm:pt>
    <dgm:pt modelId="{935FD4D4-B36A-4A54-8F8A-380A24280959}" type="pres">
      <dgm:prSet presAssocID="{D116FF4E-8792-493D-889F-F24F38051C76}" presName="FourConn_2-3" presStyleLbl="fgAccFollowNode1" presStyleIdx="1" presStyleCnt="3">
        <dgm:presLayoutVars>
          <dgm:bulletEnabled val="1"/>
        </dgm:presLayoutVars>
      </dgm:prSet>
      <dgm:spPr/>
      <dgm:t>
        <a:bodyPr/>
        <a:lstStyle/>
        <a:p>
          <a:endParaRPr lang="en-US"/>
        </a:p>
      </dgm:t>
    </dgm:pt>
    <dgm:pt modelId="{6CA4A3A6-79FE-4245-BD73-15F3F1EB2E70}" type="pres">
      <dgm:prSet presAssocID="{D116FF4E-8792-493D-889F-F24F38051C76}" presName="FourConn_3-4" presStyleLbl="fgAccFollowNode1" presStyleIdx="2" presStyleCnt="3">
        <dgm:presLayoutVars>
          <dgm:bulletEnabled val="1"/>
        </dgm:presLayoutVars>
      </dgm:prSet>
      <dgm:spPr/>
      <dgm:t>
        <a:bodyPr/>
        <a:lstStyle/>
        <a:p>
          <a:endParaRPr lang="en-US"/>
        </a:p>
      </dgm:t>
    </dgm:pt>
    <dgm:pt modelId="{F25D63F5-395D-4B06-A878-BCE1153EE2D0}" type="pres">
      <dgm:prSet presAssocID="{D116FF4E-8792-493D-889F-F24F38051C76}" presName="FourNodes_1_text" presStyleLbl="node1" presStyleIdx="3" presStyleCnt="4">
        <dgm:presLayoutVars>
          <dgm:bulletEnabled val="1"/>
        </dgm:presLayoutVars>
      </dgm:prSet>
      <dgm:spPr/>
      <dgm:t>
        <a:bodyPr/>
        <a:lstStyle/>
        <a:p>
          <a:endParaRPr lang="en-US"/>
        </a:p>
      </dgm:t>
    </dgm:pt>
    <dgm:pt modelId="{1C474BF7-97FA-43CB-95B3-E2384D03F848}" type="pres">
      <dgm:prSet presAssocID="{D116FF4E-8792-493D-889F-F24F38051C76}" presName="FourNodes_2_text" presStyleLbl="node1" presStyleIdx="3" presStyleCnt="4">
        <dgm:presLayoutVars>
          <dgm:bulletEnabled val="1"/>
        </dgm:presLayoutVars>
      </dgm:prSet>
      <dgm:spPr/>
      <dgm:t>
        <a:bodyPr/>
        <a:lstStyle/>
        <a:p>
          <a:endParaRPr lang="en-US"/>
        </a:p>
      </dgm:t>
    </dgm:pt>
    <dgm:pt modelId="{31C4E941-9BC3-4580-B358-D854082B308E}" type="pres">
      <dgm:prSet presAssocID="{D116FF4E-8792-493D-889F-F24F38051C76}" presName="FourNodes_3_text" presStyleLbl="node1" presStyleIdx="3" presStyleCnt="4">
        <dgm:presLayoutVars>
          <dgm:bulletEnabled val="1"/>
        </dgm:presLayoutVars>
      </dgm:prSet>
      <dgm:spPr/>
      <dgm:t>
        <a:bodyPr/>
        <a:lstStyle/>
        <a:p>
          <a:endParaRPr lang="en-US"/>
        </a:p>
      </dgm:t>
    </dgm:pt>
    <dgm:pt modelId="{B98F71CC-5579-45BF-B92D-D31D7CD799C8}" type="pres">
      <dgm:prSet presAssocID="{D116FF4E-8792-493D-889F-F24F38051C76}" presName="FourNodes_4_text" presStyleLbl="node1" presStyleIdx="3" presStyleCnt="4">
        <dgm:presLayoutVars>
          <dgm:bulletEnabled val="1"/>
        </dgm:presLayoutVars>
      </dgm:prSet>
      <dgm:spPr/>
      <dgm:t>
        <a:bodyPr/>
        <a:lstStyle/>
        <a:p>
          <a:endParaRPr lang="en-US"/>
        </a:p>
      </dgm:t>
    </dgm:pt>
  </dgm:ptLst>
  <dgm:cxnLst>
    <dgm:cxn modelId="{4BC2E6C6-037F-4B10-B8D0-5230DBD16510}" srcId="{D116FF4E-8792-493D-889F-F24F38051C76}" destId="{CDC9C1A7-824A-44BA-ACBE-10E5CB089961}" srcOrd="3" destOrd="0" parTransId="{AB5A9D29-C15E-4E94-9373-C9D427A6A44B}" sibTransId="{51C60030-670F-4C52-920E-02FB3CD74B9F}"/>
    <dgm:cxn modelId="{CB9B3B87-E81F-41B0-8FD4-DB65ABCBBD29}" type="presOf" srcId="{10F71266-E8A7-4240-8C72-0C5A445A63A4}" destId="{03A52612-6A3D-4B81-A1C0-18695FF499AF}" srcOrd="0" destOrd="1" presId="urn:microsoft.com/office/officeart/2005/8/layout/vProcess5"/>
    <dgm:cxn modelId="{C873C117-70D9-447E-9F53-19795B6DC20F}" srcId="{D116FF4E-8792-493D-889F-F24F38051C76}" destId="{F2FE50C7-42A5-464A-8BE9-CCAF4BF24905}" srcOrd="0" destOrd="0" parTransId="{3593AA97-F97A-44BF-A03C-D06F8D44E870}" sibTransId="{204572B6-4DD4-4060-8D53-78CFC4953FD4}"/>
    <dgm:cxn modelId="{B1A7E7B6-87E0-4CB2-9455-F820A5709468}" type="presOf" srcId="{6AEA048C-CD23-44F4-8328-F52F9C27A469}" destId="{31C4E941-9BC3-4580-B358-D854082B308E}" srcOrd="1" destOrd="0" presId="urn:microsoft.com/office/officeart/2005/8/layout/vProcess5"/>
    <dgm:cxn modelId="{FB79AFF6-90B4-4683-A14A-7B2FBF2D73A7}" type="presOf" srcId="{CDC9C1A7-824A-44BA-ACBE-10E5CB089961}" destId="{03A52612-6A3D-4B81-A1C0-18695FF499AF}" srcOrd="0" destOrd="0" presId="urn:microsoft.com/office/officeart/2005/8/layout/vProcess5"/>
    <dgm:cxn modelId="{F9EA8858-96C9-4627-AF5B-E758498DE96F}" srcId="{CDC9C1A7-824A-44BA-ACBE-10E5CB089961}" destId="{10F71266-E8A7-4240-8C72-0C5A445A63A4}" srcOrd="0" destOrd="0" parTransId="{44251972-CB5E-44DF-B853-323A28CE00A9}" sibTransId="{E18E5C12-19FF-4E2E-8548-F55F5C893B29}"/>
    <dgm:cxn modelId="{D9EB4526-5200-4843-BBB7-1523A796A615}" type="presOf" srcId="{F2FE50C7-42A5-464A-8BE9-CCAF4BF24905}" destId="{F25D63F5-395D-4B06-A878-BCE1153EE2D0}" srcOrd="1" destOrd="0" presId="urn:microsoft.com/office/officeart/2005/8/layout/vProcess5"/>
    <dgm:cxn modelId="{8F6B8485-E356-402C-B183-0BA46360675F}" type="presOf" srcId="{4A742F39-CB39-4F43-9252-6643DD6A8F43}" destId="{1C474BF7-97FA-43CB-95B3-E2384D03F848}" srcOrd="1" destOrd="0" presId="urn:microsoft.com/office/officeart/2005/8/layout/vProcess5"/>
    <dgm:cxn modelId="{AABC1A22-44E8-45B3-A2D0-B3F9E0F78CCD}" type="presOf" srcId="{96308037-E717-4715-B358-EC48CFECC4A0}" destId="{935FD4D4-B36A-4A54-8F8A-380A24280959}" srcOrd="0" destOrd="0" presId="urn:microsoft.com/office/officeart/2005/8/layout/vProcess5"/>
    <dgm:cxn modelId="{0D822DD5-757D-4889-8661-245A44100502}" type="presOf" srcId="{D116FF4E-8792-493D-889F-F24F38051C76}" destId="{9A2713FA-17E4-4C28-B3FD-7F9FDE913180}" srcOrd="0" destOrd="0" presId="urn:microsoft.com/office/officeart/2005/8/layout/vProcess5"/>
    <dgm:cxn modelId="{BA439174-1FEC-42E3-9E0A-573596BEBDDC}" type="presOf" srcId="{10F71266-E8A7-4240-8C72-0C5A445A63A4}" destId="{B98F71CC-5579-45BF-B92D-D31D7CD799C8}" srcOrd="1" destOrd="1" presId="urn:microsoft.com/office/officeart/2005/8/layout/vProcess5"/>
    <dgm:cxn modelId="{96B4BC16-8E23-49C0-AF4B-CC969D3AAD5D}" type="presOf" srcId="{F2FE50C7-42A5-464A-8BE9-CCAF4BF24905}" destId="{D1CDB5A7-4706-450A-BBE1-36C01AF55FC4}" srcOrd="0" destOrd="0" presId="urn:microsoft.com/office/officeart/2005/8/layout/vProcess5"/>
    <dgm:cxn modelId="{3F530F64-4B55-401B-9159-CF0E7629F099}" type="presOf" srcId="{6AEA048C-CD23-44F4-8328-F52F9C27A469}" destId="{4B115649-291E-487C-A717-1C0EEB786DB8}" srcOrd="0" destOrd="0" presId="urn:microsoft.com/office/officeart/2005/8/layout/vProcess5"/>
    <dgm:cxn modelId="{A7EA5EBC-663C-484E-A844-2402C94125E2}" srcId="{D116FF4E-8792-493D-889F-F24F38051C76}" destId="{6AEA048C-CD23-44F4-8328-F52F9C27A469}" srcOrd="2" destOrd="0" parTransId="{E729C39D-48CD-45A7-AE77-62724F7D9580}" sibTransId="{4012C0F5-A916-447F-A6D2-92C8BF6368E0}"/>
    <dgm:cxn modelId="{EB1733F4-948F-415D-9D8F-C8A575EF029D}" type="presOf" srcId="{4A742F39-CB39-4F43-9252-6643DD6A8F43}" destId="{9CED3DAA-5084-4628-95BD-C813A12E2708}" srcOrd="0" destOrd="0" presId="urn:microsoft.com/office/officeart/2005/8/layout/vProcess5"/>
    <dgm:cxn modelId="{2CBFB7F3-F5C1-4563-A05F-A93682D27EBC}" type="presOf" srcId="{204572B6-4DD4-4060-8D53-78CFC4953FD4}" destId="{5B0BB990-8912-4E94-A6A3-45491D1BC4F1}" srcOrd="0" destOrd="0" presId="urn:microsoft.com/office/officeart/2005/8/layout/vProcess5"/>
    <dgm:cxn modelId="{274EA007-789E-4D12-B1A8-FDE1DBA9A24B}" type="presOf" srcId="{CDC9C1A7-824A-44BA-ACBE-10E5CB089961}" destId="{B98F71CC-5579-45BF-B92D-D31D7CD799C8}" srcOrd="1" destOrd="0" presId="urn:microsoft.com/office/officeart/2005/8/layout/vProcess5"/>
    <dgm:cxn modelId="{E8FB8118-C69B-42A6-A647-C01ED14D7FA0}" srcId="{D116FF4E-8792-493D-889F-F24F38051C76}" destId="{4A742F39-CB39-4F43-9252-6643DD6A8F43}" srcOrd="1" destOrd="0" parTransId="{3C807C92-2557-4644-8688-222E156CD01B}" sibTransId="{96308037-E717-4715-B358-EC48CFECC4A0}"/>
    <dgm:cxn modelId="{8C2367EA-4265-41D0-9140-49C37E16ECA9}" type="presOf" srcId="{4012C0F5-A916-447F-A6D2-92C8BF6368E0}" destId="{6CA4A3A6-79FE-4245-BD73-15F3F1EB2E70}" srcOrd="0" destOrd="0" presId="urn:microsoft.com/office/officeart/2005/8/layout/vProcess5"/>
    <dgm:cxn modelId="{9EF55724-C415-4766-8BA3-6DCB398EA6E7}" type="presParOf" srcId="{9A2713FA-17E4-4C28-B3FD-7F9FDE913180}" destId="{887EB098-64BF-4C72-9FF2-C279B40EEA6B}" srcOrd="0" destOrd="0" presId="urn:microsoft.com/office/officeart/2005/8/layout/vProcess5"/>
    <dgm:cxn modelId="{656F07DC-22A3-4194-88B5-17BAD23C85BC}" type="presParOf" srcId="{9A2713FA-17E4-4C28-B3FD-7F9FDE913180}" destId="{D1CDB5A7-4706-450A-BBE1-36C01AF55FC4}" srcOrd="1" destOrd="0" presId="urn:microsoft.com/office/officeart/2005/8/layout/vProcess5"/>
    <dgm:cxn modelId="{1D6F1375-1BA2-4C49-AE05-3CF80AC6DE30}" type="presParOf" srcId="{9A2713FA-17E4-4C28-B3FD-7F9FDE913180}" destId="{9CED3DAA-5084-4628-95BD-C813A12E2708}" srcOrd="2" destOrd="0" presId="urn:microsoft.com/office/officeart/2005/8/layout/vProcess5"/>
    <dgm:cxn modelId="{84BCBA97-EF31-450F-B206-1B95EE816EA4}" type="presParOf" srcId="{9A2713FA-17E4-4C28-B3FD-7F9FDE913180}" destId="{4B115649-291E-487C-A717-1C0EEB786DB8}" srcOrd="3" destOrd="0" presId="urn:microsoft.com/office/officeart/2005/8/layout/vProcess5"/>
    <dgm:cxn modelId="{9DF7F2A4-3A70-43EE-B128-261AFB6EB5B7}" type="presParOf" srcId="{9A2713FA-17E4-4C28-B3FD-7F9FDE913180}" destId="{03A52612-6A3D-4B81-A1C0-18695FF499AF}" srcOrd="4" destOrd="0" presId="urn:microsoft.com/office/officeart/2005/8/layout/vProcess5"/>
    <dgm:cxn modelId="{8DBB39CD-F186-467E-983F-E1D5A35D05B3}" type="presParOf" srcId="{9A2713FA-17E4-4C28-B3FD-7F9FDE913180}" destId="{5B0BB990-8912-4E94-A6A3-45491D1BC4F1}" srcOrd="5" destOrd="0" presId="urn:microsoft.com/office/officeart/2005/8/layout/vProcess5"/>
    <dgm:cxn modelId="{7178C4D4-838D-4261-9B01-D626171FD2E2}" type="presParOf" srcId="{9A2713FA-17E4-4C28-B3FD-7F9FDE913180}" destId="{935FD4D4-B36A-4A54-8F8A-380A24280959}" srcOrd="6" destOrd="0" presId="urn:microsoft.com/office/officeart/2005/8/layout/vProcess5"/>
    <dgm:cxn modelId="{6225D060-9561-4CFE-A005-1AB0C2F5FFF4}" type="presParOf" srcId="{9A2713FA-17E4-4C28-B3FD-7F9FDE913180}" destId="{6CA4A3A6-79FE-4245-BD73-15F3F1EB2E70}" srcOrd="7" destOrd="0" presId="urn:microsoft.com/office/officeart/2005/8/layout/vProcess5"/>
    <dgm:cxn modelId="{2DB349EB-AC33-477D-8D1B-033B180E928B}" type="presParOf" srcId="{9A2713FA-17E4-4C28-B3FD-7F9FDE913180}" destId="{F25D63F5-395D-4B06-A878-BCE1153EE2D0}" srcOrd="8" destOrd="0" presId="urn:microsoft.com/office/officeart/2005/8/layout/vProcess5"/>
    <dgm:cxn modelId="{5A93D3BB-2135-4153-A9C9-F064B3417197}" type="presParOf" srcId="{9A2713FA-17E4-4C28-B3FD-7F9FDE913180}" destId="{1C474BF7-97FA-43CB-95B3-E2384D03F848}" srcOrd="9" destOrd="0" presId="urn:microsoft.com/office/officeart/2005/8/layout/vProcess5"/>
    <dgm:cxn modelId="{16395E27-DCBB-4509-9696-90961AA63B43}" type="presParOf" srcId="{9A2713FA-17E4-4C28-B3FD-7F9FDE913180}" destId="{31C4E941-9BC3-4580-B358-D854082B308E}" srcOrd="10" destOrd="0" presId="urn:microsoft.com/office/officeart/2005/8/layout/vProcess5"/>
    <dgm:cxn modelId="{63F33DF2-6724-4352-8B9F-F08D2D9B7E66}" type="presParOf" srcId="{9A2713FA-17E4-4C28-B3FD-7F9FDE913180}" destId="{B98F71CC-5579-45BF-B92D-D31D7CD799C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959B1B-F718-45A7-BD98-842E5712139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9D2642E-CA61-458F-9BC6-08882D786FB8}">
      <dgm:prSet/>
      <dgm:spPr/>
      <dgm:t>
        <a:bodyPr/>
        <a:lstStyle/>
        <a:p>
          <a:r>
            <a:rPr lang="en-US"/>
            <a:t>Investigate firearms trafficking, firearm related violent crime, gather &amp; report intelligence data relating to violent crime involving firearms in conjunction with our local, state and federal partners </a:t>
          </a:r>
        </a:p>
      </dgm:t>
    </dgm:pt>
    <dgm:pt modelId="{D3B13380-BF1B-4D33-B5F2-E1E8556854FB}" type="parTrans" cxnId="{4748FE13-C27B-41E3-9813-2A4E20B48F78}">
      <dgm:prSet/>
      <dgm:spPr/>
      <dgm:t>
        <a:bodyPr/>
        <a:lstStyle/>
        <a:p>
          <a:endParaRPr lang="en-US"/>
        </a:p>
      </dgm:t>
    </dgm:pt>
    <dgm:pt modelId="{3A3A4B36-568A-4B81-BB05-8DE65DE4AE30}" type="sibTrans" cxnId="{4748FE13-C27B-41E3-9813-2A4E20B48F78}">
      <dgm:prSet/>
      <dgm:spPr/>
      <dgm:t>
        <a:bodyPr/>
        <a:lstStyle/>
        <a:p>
          <a:endParaRPr lang="en-US"/>
        </a:p>
      </dgm:t>
    </dgm:pt>
    <dgm:pt modelId="{C0E9A60C-3BDF-4BC4-81AF-EE681209298C}">
      <dgm:prSet/>
      <dgm:spPr/>
      <dgm:t>
        <a:bodyPr/>
        <a:lstStyle/>
        <a:p>
          <a:r>
            <a:rPr lang="en-US"/>
            <a:t>Conducts undercover operations where appropriate and engage in other traditional methods of investigation in order that the Task Force’s activities will result in effective prosecution before state and federal courts </a:t>
          </a:r>
        </a:p>
      </dgm:t>
    </dgm:pt>
    <dgm:pt modelId="{2B6D86DB-D31C-45A0-BA02-69E4DFA150B5}" type="parTrans" cxnId="{1B09D097-7544-4CA7-867E-6FC4D6ED6C5F}">
      <dgm:prSet/>
      <dgm:spPr/>
      <dgm:t>
        <a:bodyPr/>
        <a:lstStyle/>
        <a:p>
          <a:endParaRPr lang="en-US"/>
        </a:p>
      </dgm:t>
    </dgm:pt>
    <dgm:pt modelId="{B9F723A7-CD12-41CE-A5AA-E75B64344E26}" type="sibTrans" cxnId="{1B09D097-7544-4CA7-867E-6FC4D6ED6C5F}">
      <dgm:prSet/>
      <dgm:spPr/>
      <dgm:t>
        <a:bodyPr/>
        <a:lstStyle/>
        <a:p>
          <a:endParaRPr lang="en-US"/>
        </a:p>
      </dgm:t>
    </dgm:pt>
    <dgm:pt modelId="{7ED577B1-68A1-4DEE-8836-B2BDD643C689}" type="pres">
      <dgm:prSet presAssocID="{DD959B1B-F718-45A7-BD98-842E5712139B}" presName="linear" presStyleCnt="0">
        <dgm:presLayoutVars>
          <dgm:animLvl val="lvl"/>
          <dgm:resizeHandles val="exact"/>
        </dgm:presLayoutVars>
      </dgm:prSet>
      <dgm:spPr/>
      <dgm:t>
        <a:bodyPr/>
        <a:lstStyle/>
        <a:p>
          <a:endParaRPr lang="en-US"/>
        </a:p>
      </dgm:t>
    </dgm:pt>
    <dgm:pt modelId="{D641733D-DD42-482B-842A-7D6C86199639}" type="pres">
      <dgm:prSet presAssocID="{89D2642E-CA61-458F-9BC6-08882D786FB8}" presName="parentText" presStyleLbl="node1" presStyleIdx="0" presStyleCnt="2">
        <dgm:presLayoutVars>
          <dgm:chMax val="0"/>
          <dgm:bulletEnabled val="1"/>
        </dgm:presLayoutVars>
      </dgm:prSet>
      <dgm:spPr/>
      <dgm:t>
        <a:bodyPr/>
        <a:lstStyle/>
        <a:p>
          <a:endParaRPr lang="en-US"/>
        </a:p>
      </dgm:t>
    </dgm:pt>
    <dgm:pt modelId="{803E58C9-3B8D-4CA8-B743-9A9A2A9963A7}" type="pres">
      <dgm:prSet presAssocID="{3A3A4B36-568A-4B81-BB05-8DE65DE4AE30}" presName="spacer" presStyleCnt="0"/>
      <dgm:spPr/>
    </dgm:pt>
    <dgm:pt modelId="{F31F9399-3147-4C96-BC2F-8171FFA619CE}" type="pres">
      <dgm:prSet presAssocID="{C0E9A60C-3BDF-4BC4-81AF-EE681209298C}" presName="parentText" presStyleLbl="node1" presStyleIdx="1" presStyleCnt="2">
        <dgm:presLayoutVars>
          <dgm:chMax val="0"/>
          <dgm:bulletEnabled val="1"/>
        </dgm:presLayoutVars>
      </dgm:prSet>
      <dgm:spPr/>
      <dgm:t>
        <a:bodyPr/>
        <a:lstStyle/>
        <a:p>
          <a:endParaRPr lang="en-US"/>
        </a:p>
      </dgm:t>
    </dgm:pt>
  </dgm:ptLst>
  <dgm:cxnLst>
    <dgm:cxn modelId="{EAAE23D9-990E-40E9-98F0-1C053DB937AA}" type="presOf" srcId="{89D2642E-CA61-458F-9BC6-08882D786FB8}" destId="{D641733D-DD42-482B-842A-7D6C86199639}" srcOrd="0" destOrd="0" presId="urn:microsoft.com/office/officeart/2005/8/layout/vList2"/>
    <dgm:cxn modelId="{4748FE13-C27B-41E3-9813-2A4E20B48F78}" srcId="{DD959B1B-F718-45A7-BD98-842E5712139B}" destId="{89D2642E-CA61-458F-9BC6-08882D786FB8}" srcOrd="0" destOrd="0" parTransId="{D3B13380-BF1B-4D33-B5F2-E1E8556854FB}" sibTransId="{3A3A4B36-568A-4B81-BB05-8DE65DE4AE30}"/>
    <dgm:cxn modelId="{AD1EB929-75E5-4E39-A04E-C3041CC1AB46}" type="presOf" srcId="{DD959B1B-F718-45A7-BD98-842E5712139B}" destId="{7ED577B1-68A1-4DEE-8836-B2BDD643C689}" srcOrd="0" destOrd="0" presId="urn:microsoft.com/office/officeart/2005/8/layout/vList2"/>
    <dgm:cxn modelId="{1B09D097-7544-4CA7-867E-6FC4D6ED6C5F}" srcId="{DD959B1B-F718-45A7-BD98-842E5712139B}" destId="{C0E9A60C-3BDF-4BC4-81AF-EE681209298C}" srcOrd="1" destOrd="0" parTransId="{2B6D86DB-D31C-45A0-BA02-69E4DFA150B5}" sibTransId="{B9F723A7-CD12-41CE-A5AA-E75B64344E26}"/>
    <dgm:cxn modelId="{195E933B-90C3-4327-9A8E-13F29AA32EFA}" type="presOf" srcId="{C0E9A60C-3BDF-4BC4-81AF-EE681209298C}" destId="{F31F9399-3147-4C96-BC2F-8171FFA619CE}" srcOrd="0" destOrd="0" presId="urn:microsoft.com/office/officeart/2005/8/layout/vList2"/>
    <dgm:cxn modelId="{12A66597-D975-49AF-8E53-B2F2ABAC0E27}" type="presParOf" srcId="{7ED577B1-68A1-4DEE-8836-B2BDD643C689}" destId="{D641733D-DD42-482B-842A-7D6C86199639}" srcOrd="0" destOrd="0" presId="urn:microsoft.com/office/officeart/2005/8/layout/vList2"/>
    <dgm:cxn modelId="{6BC451D0-F6FF-4F07-8EFA-4065CC2D9BBE}" type="presParOf" srcId="{7ED577B1-68A1-4DEE-8836-B2BDD643C689}" destId="{803E58C9-3B8D-4CA8-B743-9A9A2A9963A7}" srcOrd="1" destOrd="0" presId="urn:microsoft.com/office/officeart/2005/8/layout/vList2"/>
    <dgm:cxn modelId="{D102D659-BA50-44B7-8A36-34B30DBCD948}" type="presParOf" srcId="{7ED577B1-68A1-4DEE-8836-B2BDD643C689}" destId="{F31F9399-3147-4C96-BC2F-8171FFA619C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B238B1-EB52-46A5-B3E1-CBC4FAF0C4C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838D4D1-4042-44AF-AB8A-F5334B43F375}">
      <dgm:prSet phldrT="[Text]"/>
      <dgm:spPr/>
      <dgm:t>
        <a:bodyPr/>
        <a:lstStyle/>
        <a:p>
          <a:r>
            <a:rPr lang="en-US" dirty="0"/>
            <a:t>Local PD/APA/USMS arrest an offender with firearm(s)/ammunition </a:t>
          </a:r>
        </a:p>
      </dgm:t>
    </dgm:pt>
    <dgm:pt modelId="{A164067D-5200-40AE-94A9-D0CEB3FF4471}" type="parTrans" cxnId="{61A6F160-4215-4D44-8992-D75F07237611}">
      <dgm:prSet/>
      <dgm:spPr/>
      <dgm:t>
        <a:bodyPr/>
        <a:lstStyle/>
        <a:p>
          <a:endParaRPr lang="en-US"/>
        </a:p>
      </dgm:t>
    </dgm:pt>
    <dgm:pt modelId="{3D02549A-5841-4ABD-BCF0-A5E6B93AC4C9}" type="sibTrans" cxnId="{61A6F160-4215-4D44-8992-D75F07237611}">
      <dgm:prSet/>
      <dgm:spPr/>
      <dgm:t>
        <a:bodyPr/>
        <a:lstStyle/>
        <a:p>
          <a:endParaRPr lang="en-US"/>
        </a:p>
      </dgm:t>
    </dgm:pt>
    <dgm:pt modelId="{52B14232-85A5-4816-851E-76AAAB47C2CD}">
      <dgm:prSet phldrT="[Text]"/>
      <dgm:spPr/>
      <dgm:t>
        <a:bodyPr/>
        <a:lstStyle/>
        <a:p>
          <a:r>
            <a:rPr lang="en-US" dirty="0"/>
            <a:t>Case is sent to TFO for review	</a:t>
          </a:r>
        </a:p>
      </dgm:t>
    </dgm:pt>
    <dgm:pt modelId="{BE6C338A-190A-4174-9654-8753172B1828}" type="parTrans" cxnId="{23FB9968-C009-4A13-8DDE-C65028AFB0D7}">
      <dgm:prSet/>
      <dgm:spPr/>
      <dgm:t>
        <a:bodyPr/>
        <a:lstStyle/>
        <a:p>
          <a:endParaRPr lang="en-US"/>
        </a:p>
      </dgm:t>
    </dgm:pt>
    <dgm:pt modelId="{A8BEC875-4C23-45DB-B746-E49B29201D53}" type="sibTrans" cxnId="{23FB9968-C009-4A13-8DDE-C65028AFB0D7}">
      <dgm:prSet/>
      <dgm:spPr/>
      <dgm:t>
        <a:bodyPr/>
        <a:lstStyle/>
        <a:p>
          <a:endParaRPr lang="en-US"/>
        </a:p>
      </dgm:t>
    </dgm:pt>
    <dgm:pt modelId="{6B81E1E1-040A-478B-BEE0-23AFC5BAAC67}">
      <dgm:prSet phldrT="[Text]"/>
      <dgm:spPr/>
      <dgm:t>
        <a:bodyPr/>
        <a:lstStyle/>
        <a:p>
          <a:r>
            <a:rPr lang="en-US" dirty="0"/>
            <a:t>TFO completes criminal history probable cause statements, begin initial invest, open investigation into how firearm was acquired/used </a:t>
          </a:r>
        </a:p>
      </dgm:t>
    </dgm:pt>
    <dgm:pt modelId="{C9D51CE2-57C8-4C65-9D78-4D858AECF2A0}" type="parTrans" cxnId="{9C20131C-882C-4A11-B17D-596C26655A25}">
      <dgm:prSet/>
      <dgm:spPr/>
      <dgm:t>
        <a:bodyPr/>
        <a:lstStyle/>
        <a:p>
          <a:endParaRPr lang="en-US"/>
        </a:p>
      </dgm:t>
    </dgm:pt>
    <dgm:pt modelId="{FBD654DD-BC3A-458F-BD20-3FC8D1D8FCB3}" type="sibTrans" cxnId="{9C20131C-882C-4A11-B17D-596C26655A25}">
      <dgm:prSet/>
      <dgm:spPr/>
      <dgm:t>
        <a:bodyPr/>
        <a:lstStyle/>
        <a:p>
          <a:endParaRPr lang="en-US"/>
        </a:p>
      </dgm:t>
    </dgm:pt>
    <dgm:pt modelId="{7B2F5D4C-3DD1-4AAA-9BF0-DC0EE365276F}">
      <dgm:prSet phldrT="[Text]"/>
      <dgm:spPr/>
      <dgm:t>
        <a:bodyPr/>
        <a:lstStyle/>
        <a:p>
          <a:r>
            <a:rPr lang="en-US" dirty="0"/>
            <a:t>Task Force Officer determines eligibility </a:t>
          </a:r>
        </a:p>
      </dgm:t>
    </dgm:pt>
    <dgm:pt modelId="{8C603096-BF23-49B8-987A-CC6926AA8B92}" type="parTrans" cxnId="{AE2ABBDD-B45E-48C8-9FBB-995B335CB5C2}">
      <dgm:prSet/>
      <dgm:spPr/>
      <dgm:t>
        <a:bodyPr/>
        <a:lstStyle/>
        <a:p>
          <a:endParaRPr lang="en-US"/>
        </a:p>
      </dgm:t>
    </dgm:pt>
    <dgm:pt modelId="{FD054152-C707-495C-BE66-9BF13849CF4F}" type="sibTrans" cxnId="{AE2ABBDD-B45E-48C8-9FBB-995B335CB5C2}">
      <dgm:prSet/>
      <dgm:spPr/>
      <dgm:t>
        <a:bodyPr/>
        <a:lstStyle/>
        <a:p>
          <a:endParaRPr lang="en-US"/>
        </a:p>
      </dgm:t>
    </dgm:pt>
    <dgm:pt modelId="{FC18FCCD-0C00-4E6A-A5CA-7E207455CFE1}">
      <dgm:prSet phldrT="[Text]"/>
      <dgm:spPr/>
      <dgm:t>
        <a:bodyPr/>
        <a:lstStyle/>
        <a:p>
          <a:r>
            <a:rPr lang="en-US" dirty="0"/>
            <a:t>If offender is a good candidate for federal prosecution, his case is sent to the United States Attorney’s Office for federal prosecution</a:t>
          </a:r>
        </a:p>
      </dgm:t>
    </dgm:pt>
    <dgm:pt modelId="{E158028B-F57F-4209-B9EA-9AF43B697220}" type="parTrans" cxnId="{C8FAE496-0D08-40D1-A3AB-CE28141F3D47}">
      <dgm:prSet/>
      <dgm:spPr/>
      <dgm:t>
        <a:bodyPr/>
        <a:lstStyle/>
        <a:p>
          <a:endParaRPr lang="en-US"/>
        </a:p>
      </dgm:t>
    </dgm:pt>
    <dgm:pt modelId="{996F5874-81C6-48F5-8BD2-735B21EE7040}" type="sibTrans" cxnId="{C8FAE496-0D08-40D1-A3AB-CE28141F3D47}">
      <dgm:prSet/>
      <dgm:spPr/>
      <dgm:t>
        <a:bodyPr/>
        <a:lstStyle/>
        <a:p>
          <a:endParaRPr lang="en-US"/>
        </a:p>
      </dgm:t>
    </dgm:pt>
    <dgm:pt modelId="{328B86DE-9277-4961-B4E1-B75D38E6531A}">
      <dgm:prSet phldrT="[Text]"/>
      <dgm:spPr/>
      <dgm:t>
        <a:bodyPr/>
        <a:lstStyle/>
        <a:p>
          <a:r>
            <a:rPr lang="en-US" dirty="0"/>
            <a:t>If offender is not a good candidate for federal prosecution, the case will remain with the State of Ohio </a:t>
          </a:r>
        </a:p>
      </dgm:t>
    </dgm:pt>
    <dgm:pt modelId="{1187CD33-584B-4826-836F-F23680D347F1}" type="parTrans" cxnId="{4FD5C82F-D3EC-4257-8499-B1F59D8FC913}">
      <dgm:prSet/>
      <dgm:spPr/>
      <dgm:t>
        <a:bodyPr/>
        <a:lstStyle/>
        <a:p>
          <a:endParaRPr lang="en-US"/>
        </a:p>
      </dgm:t>
    </dgm:pt>
    <dgm:pt modelId="{D29B5614-FD8A-4412-A3D3-E157D9AF6103}" type="sibTrans" cxnId="{4FD5C82F-D3EC-4257-8499-B1F59D8FC913}">
      <dgm:prSet/>
      <dgm:spPr/>
      <dgm:t>
        <a:bodyPr/>
        <a:lstStyle/>
        <a:p>
          <a:endParaRPr lang="en-US"/>
        </a:p>
      </dgm:t>
    </dgm:pt>
    <dgm:pt modelId="{F09608DC-3170-471E-8753-DF776423D67E}">
      <dgm:prSet phldrT="[Text]"/>
      <dgm:spPr/>
      <dgm:t>
        <a:bodyPr/>
        <a:lstStyle/>
        <a:p>
          <a:r>
            <a:rPr lang="en-US" dirty="0"/>
            <a:t>Task Force Officer’s Investigation</a:t>
          </a:r>
        </a:p>
      </dgm:t>
    </dgm:pt>
    <dgm:pt modelId="{0C1E6911-4E7B-4210-9957-9B59B12D586E}" type="parTrans" cxnId="{4B3A64AF-598D-4291-B4F3-C279DD4867E2}">
      <dgm:prSet/>
      <dgm:spPr/>
      <dgm:t>
        <a:bodyPr/>
        <a:lstStyle/>
        <a:p>
          <a:endParaRPr lang="en-US"/>
        </a:p>
      </dgm:t>
    </dgm:pt>
    <dgm:pt modelId="{8B661B3C-3D11-45DC-8228-2EBB17B9BD54}" type="sibTrans" cxnId="{4B3A64AF-598D-4291-B4F3-C279DD4867E2}">
      <dgm:prSet/>
      <dgm:spPr/>
      <dgm:t>
        <a:bodyPr/>
        <a:lstStyle/>
        <a:p>
          <a:endParaRPr lang="en-US"/>
        </a:p>
      </dgm:t>
    </dgm:pt>
    <dgm:pt modelId="{8F27BD03-6C2C-4A7A-B01D-23A6685BB159}">
      <dgm:prSet phldrT="[Text]"/>
      <dgm:spPr/>
      <dgm:t>
        <a:bodyPr/>
        <a:lstStyle/>
        <a:p>
          <a:r>
            <a:rPr lang="en-US" dirty="0"/>
            <a:t>Completes Reports of Investigation (ROIs) and present them to the USAO / ATF </a:t>
          </a:r>
        </a:p>
      </dgm:t>
    </dgm:pt>
    <dgm:pt modelId="{85789630-16DE-4481-A5EE-FF7A19F0D842}" type="parTrans" cxnId="{FFE73E19-5534-4E63-8F6B-B73E17EEDECE}">
      <dgm:prSet/>
      <dgm:spPr/>
      <dgm:t>
        <a:bodyPr/>
        <a:lstStyle/>
        <a:p>
          <a:endParaRPr lang="en-US"/>
        </a:p>
      </dgm:t>
    </dgm:pt>
    <dgm:pt modelId="{3FE8F190-2F97-405B-AE7B-A663B0D8416F}" type="sibTrans" cxnId="{FFE73E19-5534-4E63-8F6B-B73E17EEDECE}">
      <dgm:prSet/>
      <dgm:spPr/>
      <dgm:t>
        <a:bodyPr/>
        <a:lstStyle/>
        <a:p>
          <a:endParaRPr lang="en-US"/>
        </a:p>
      </dgm:t>
    </dgm:pt>
    <dgm:pt modelId="{E7B260A7-261D-4196-BF08-A014B5703053}">
      <dgm:prSet phldrT="[Text]"/>
      <dgm:spPr/>
      <dgm:t>
        <a:bodyPr/>
        <a:lstStyle/>
        <a:p>
          <a:r>
            <a:rPr lang="en-US" dirty="0"/>
            <a:t>Conducts interviews, investigates the firearm, submits the firearm for NIBIN submission to determine if the firearm was used in other crimes </a:t>
          </a:r>
        </a:p>
      </dgm:t>
    </dgm:pt>
    <dgm:pt modelId="{EF79C179-E4C6-4A62-826A-0CB08A8F8338}" type="parTrans" cxnId="{ED221424-0162-4577-8652-F1C88569FCB5}">
      <dgm:prSet/>
      <dgm:spPr/>
      <dgm:t>
        <a:bodyPr/>
        <a:lstStyle/>
        <a:p>
          <a:endParaRPr lang="en-US"/>
        </a:p>
      </dgm:t>
    </dgm:pt>
    <dgm:pt modelId="{7BB10E37-0BAE-485D-9C60-D18FF5D40F06}" type="sibTrans" cxnId="{ED221424-0162-4577-8652-F1C88569FCB5}">
      <dgm:prSet/>
      <dgm:spPr/>
      <dgm:t>
        <a:bodyPr/>
        <a:lstStyle/>
        <a:p>
          <a:endParaRPr lang="en-US"/>
        </a:p>
      </dgm:t>
    </dgm:pt>
    <dgm:pt modelId="{E75C0824-D2F4-427E-A8FE-1705F202D7CB}" type="pres">
      <dgm:prSet presAssocID="{CAB238B1-EB52-46A5-B3E1-CBC4FAF0C4CB}" presName="Name0" presStyleCnt="0">
        <dgm:presLayoutVars>
          <dgm:dir/>
          <dgm:animLvl val="lvl"/>
          <dgm:resizeHandles val="exact"/>
        </dgm:presLayoutVars>
      </dgm:prSet>
      <dgm:spPr/>
      <dgm:t>
        <a:bodyPr/>
        <a:lstStyle/>
        <a:p>
          <a:endParaRPr lang="en-US"/>
        </a:p>
      </dgm:t>
    </dgm:pt>
    <dgm:pt modelId="{AECB21BB-38E0-4D16-8FCA-250348DDBF51}" type="pres">
      <dgm:prSet presAssocID="{F09608DC-3170-471E-8753-DF776423D67E}" presName="boxAndChildren" presStyleCnt="0"/>
      <dgm:spPr/>
    </dgm:pt>
    <dgm:pt modelId="{A4C7D470-8F83-4C90-92C5-45DC1F052592}" type="pres">
      <dgm:prSet presAssocID="{F09608DC-3170-471E-8753-DF776423D67E}" presName="parentTextBox" presStyleLbl="node1" presStyleIdx="0" presStyleCnt="3"/>
      <dgm:spPr/>
      <dgm:t>
        <a:bodyPr/>
        <a:lstStyle/>
        <a:p>
          <a:endParaRPr lang="en-US"/>
        </a:p>
      </dgm:t>
    </dgm:pt>
    <dgm:pt modelId="{2E4C5F72-2926-4041-B1E2-DE59CFEACFDC}" type="pres">
      <dgm:prSet presAssocID="{F09608DC-3170-471E-8753-DF776423D67E}" presName="entireBox" presStyleLbl="node1" presStyleIdx="0" presStyleCnt="3"/>
      <dgm:spPr/>
      <dgm:t>
        <a:bodyPr/>
        <a:lstStyle/>
        <a:p>
          <a:endParaRPr lang="en-US"/>
        </a:p>
      </dgm:t>
    </dgm:pt>
    <dgm:pt modelId="{E6352AC8-1AD9-45C8-9937-A1C61679AFDB}" type="pres">
      <dgm:prSet presAssocID="{F09608DC-3170-471E-8753-DF776423D67E}" presName="descendantBox" presStyleCnt="0"/>
      <dgm:spPr/>
    </dgm:pt>
    <dgm:pt modelId="{7C6E2BAE-4BB9-43CA-9588-1EBE50ADC739}" type="pres">
      <dgm:prSet presAssocID="{8F27BD03-6C2C-4A7A-B01D-23A6685BB159}" presName="childTextBox" presStyleLbl="fgAccFollowNode1" presStyleIdx="0" presStyleCnt="6">
        <dgm:presLayoutVars>
          <dgm:bulletEnabled val="1"/>
        </dgm:presLayoutVars>
      </dgm:prSet>
      <dgm:spPr/>
      <dgm:t>
        <a:bodyPr/>
        <a:lstStyle/>
        <a:p>
          <a:endParaRPr lang="en-US"/>
        </a:p>
      </dgm:t>
    </dgm:pt>
    <dgm:pt modelId="{9A4B53DB-6C04-45E8-8499-E49554A0CE2D}" type="pres">
      <dgm:prSet presAssocID="{E7B260A7-261D-4196-BF08-A014B5703053}" presName="childTextBox" presStyleLbl="fgAccFollowNode1" presStyleIdx="1" presStyleCnt="6">
        <dgm:presLayoutVars>
          <dgm:bulletEnabled val="1"/>
        </dgm:presLayoutVars>
      </dgm:prSet>
      <dgm:spPr/>
      <dgm:t>
        <a:bodyPr/>
        <a:lstStyle/>
        <a:p>
          <a:endParaRPr lang="en-US"/>
        </a:p>
      </dgm:t>
    </dgm:pt>
    <dgm:pt modelId="{7F282B85-5065-48D5-A039-FB7A9D276307}" type="pres">
      <dgm:prSet presAssocID="{FD054152-C707-495C-BE66-9BF13849CF4F}" presName="sp" presStyleCnt="0"/>
      <dgm:spPr/>
    </dgm:pt>
    <dgm:pt modelId="{23379FB0-6680-4601-8B7C-39830B2B6509}" type="pres">
      <dgm:prSet presAssocID="{7B2F5D4C-3DD1-4AAA-9BF0-DC0EE365276F}" presName="arrowAndChildren" presStyleCnt="0"/>
      <dgm:spPr/>
    </dgm:pt>
    <dgm:pt modelId="{50912D6B-29B1-4540-9CEE-83524B6F36A0}" type="pres">
      <dgm:prSet presAssocID="{7B2F5D4C-3DD1-4AAA-9BF0-DC0EE365276F}" presName="parentTextArrow" presStyleLbl="node1" presStyleIdx="0" presStyleCnt="3"/>
      <dgm:spPr/>
      <dgm:t>
        <a:bodyPr/>
        <a:lstStyle/>
        <a:p>
          <a:endParaRPr lang="en-US"/>
        </a:p>
      </dgm:t>
    </dgm:pt>
    <dgm:pt modelId="{C6CA9EED-2844-4F37-A95E-D3B4ABD545A7}" type="pres">
      <dgm:prSet presAssocID="{7B2F5D4C-3DD1-4AAA-9BF0-DC0EE365276F}" presName="arrow" presStyleLbl="node1" presStyleIdx="1" presStyleCnt="3"/>
      <dgm:spPr/>
      <dgm:t>
        <a:bodyPr/>
        <a:lstStyle/>
        <a:p>
          <a:endParaRPr lang="en-US"/>
        </a:p>
      </dgm:t>
    </dgm:pt>
    <dgm:pt modelId="{E00A6518-B1FF-4398-84B4-E8775B24CA6E}" type="pres">
      <dgm:prSet presAssocID="{7B2F5D4C-3DD1-4AAA-9BF0-DC0EE365276F}" presName="descendantArrow" presStyleCnt="0"/>
      <dgm:spPr/>
    </dgm:pt>
    <dgm:pt modelId="{47EAC4B1-2708-4488-AB95-F21609426BBF}" type="pres">
      <dgm:prSet presAssocID="{FC18FCCD-0C00-4E6A-A5CA-7E207455CFE1}" presName="childTextArrow" presStyleLbl="fgAccFollowNode1" presStyleIdx="2" presStyleCnt="6">
        <dgm:presLayoutVars>
          <dgm:bulletEnabled val="1"/>
        </dgm:presLayoutVars>
      </dgm:prSet>
      <dgm:spPr/>
      <dgm:t>
        <a:bodyPr/>
        <a:lstStyle/>
        <a:p>
          <a:endParaRPr lang="en-US"/>
        </a:p>
      </dgm:t>
    </dgm:pt>
    <dgm:pt modelId="{899B3D0D-F639-4358-B83B-3E9280776C9D}" type="pres">
      <dgm:prSet presAssocID="{328B86DE-9277-4961-B4E1-B75D38E6531A}" presName="childTextArrow" presStyleLbl="fgAccFollowNode1" presStyleIdx="3" presStyleCnt="6">
        <dgm:presLayoutVars>
          <dgm:bulletEnabled val="1"/>
        </dgm:presLayoutVars>
      </dgm:prSet>
      <dgm:spPr/>
      <dgm:t>
        <a:bodyPr/>
        <a:lstStyle/>
        <a:p>
          <a:endParaRPr lang="en-US"/>
        </a:p>
      </dgm:t>
    </dgm:pt>
    <dgm:pt modelId="{39E4AD33-BEB1-4ED5-87A5-BA3A174D2A97}" type="pres">
      <dgm:prSet presAssocID="{3D02549A-5841-4ABD-BCF0-A5E6B93AC4C9}" presName="sp" presStyleCnt="0"/>
      <dgm:spPr/>
    </dgm:pt>
    <dgm:pt modelId="{8F7163AD-77AC-43A3-B497-B376328BB94F}" type="pres">
      <dgm:prSet presAssocID="{2838D4D1-4042-44AF-AB8A-F5334B43F375}" presName="arrowAndChildren" presStyleCnt="0"/>
      <dgm:spPr/>
    </dgm:pt>
    <dgm:pt modelId="{A4F84BE0-1FD7-47BF-A8AA-C0EDFEDFF721}" type="pres">
      <dgm:prSet presAssocID="{2838D4D1-4042-44AF-AB8A-F5334B43F375}" presName="parentTextArrow" presStyleLbl="node1" presStyleIdx="1" presStyleCnt="3"/>
      <dgm:spPr/>
      <dgm:t>
        <a:bodyPr/>
        <a:lstStyle/>
        <a:p>
          <a:endParaRPr lang="en-US"/>
        </a:p>
      </dgm:t>
    </dgm:pt>
    <dgm:pt modelId="{90155F43-6279-408D-8F1B-027C659E6E39}" type="pres">
      <dgm:prSet presAssocID="{2838D4D1-4042-44AF-AB8A-F5334B43F375}" presName="arrow" presStyleLbl="node1" presStyleIdx="2" presStyleCnt="3" custLinFactNeighborX="83" custLinFactNeighborY="1283"/>
      <dgm:spPr/>
      <dgm:t>
        <a:bodyPr/>
        <a:lstStyle/>
        <a:p>
          <a:endParaRPr lang="en-US"/>
        </a:p>
      </dgm:t>
    </dgm:pt>
    <dgm:pt modelId="{FB439230-014C-4F23-8147-3B0F34A12097}" type="pres">
      <dgm:prSet presAssocID="{2838D4D1-4042-44AF-AB8A-F5334B43F375}" presName="descendantArrow" presStyleCnt="0"/>
      <dgm:spPr/>
    </dgm:pt>
    <dgm:pt modelId="{621E2CBE-F4BA-469E-9E3D-4BD0476DAFC4}" type="pres">
      <dgm:prSet presAssocID="{52B14232-85A5-4816-851E-76AAAB47C2CD}" presName="childTextArrow" presStyleLbl="fgAccFollowNode1" presStyleIdx="4" presStyleCnt="6">
        <dgm:presLayoutVars>
          <dgm:bulletEnabled val="1"/>
        </dgm:presLayoutVars>
      </dgm:prSet>
      <dgm:spPr/>
      <dgm:t>
        <a:bodyPr/>
        <a:lstStyle/>
        <a:p>
          <a:endParaRPr lang="en-US"/>
        </a:p>
      </dgm:t>
    </dgm:pt>
    <dgm:pt modelId="{59B9D30F-D35A-4446-946B-A17F73D8FD9B}" type="pres">
      <dgm:prSet presAssocID="{6B81E1E1-040A-478B-BEE0-23AFC5BAAC67}" presName="childTextArrow" presStyleLbl="fgAccFollowNode1" presStyleIdx="5" presStyleCnt="6">
        <dgm:presLayoutVars>
          <dgm:bulletEnabled val="1"/>
        </dgm:presLayoutVars>
      </dgm:prSet>
      <dgm:spPr/>
      <dgm:t>
        <a:bodyPr/>
        <a:lstStyle/>
        <a:p>
          <a:endParaRPr lang="en-US"/>
        </a:p>
      </dgm:t>
    </dgm:pt>
  </dgm:ptLst>
  <dgm:cxnLst>
    <dgm:cxn modelId="{23FB9968-C009-4A13-8DDE-C65028AFB0D7}" srcId="{2838D4D1-4042-44AF-AB8A-F5334B43F375}" destId="{52B14232-85A5-4816-851E-76AAAB47C2CD}" srcOrd="0" destOrd="0" parTransId="{BE6C338A-190A-4174-9654-8753172B1828}" sibTransId="{A8BEC875-4C23-45DB-B746-E49B29201D53}"/>
    <dgm:cxn modelId="{2781395A-2F63-4666-8198-380B442D0E9F}" type="presOf" srcId="{7B2F5D4C-3DD1-4AAA-9BF0-DC0EE365276F}" destId="{50912D6B-29B1-4540-9CEE-83524B6F36A0}" srcOrd="0" destOrd="0" presId="urn:microsoft.com/office/officeart/2005/8/layout/process4"/>
    <dgm:cxn modelId="{B2BDFE99-FD80-4F6E-BF95-DEEAB7534B8C}" type="presOf" srcId="{F09608DC-3170-471E-8753-DF776423D67E}" destId="{2E4C5F72-2926-4041-B1E2-DE59CFEACFDC}" srcOrd="1" destOrd="0" presId="urn:microsoft.com/office/officeart/2005/8/layout/process4"/>
    <dgm:cxn modelId="{DDD8B9A5-4BB8-49A8-B05C-B4CFD416826E}" type="presOf" srcId="{6B81E1E1-040A-478B-BEE0-23AFC5BAAC67}" destId="{59B9D30F-D35A-4446-946B-A17F73D8FD9B}" srcOrd="0" destOrd="0" presId="urn:microsoft.com/office/officeart/2005/8/layout/process4"/>
    <dgm:cxn modelId="{67020EAB-BA27-4922-B333-610EB81A6D72}" type="presOf" srcId="{7B2F5D4C-3DD1-4AAA-9BF0-DC0EE365276F}" destId="{C6CA9EED-2844-4F37-A95E-D3B4ABD545A7}" srcOrd="1" destOrd="0" presId="urn:microsoft.com/office/officeart/2005/8/layout/process4"/>
    <dgm:cxn modelId="{0E0D350A-035D-4E8E-8652-099DDF795E6C}" type="presOf" srcId="{328B86DE-9277-4961-B4E1-B75D38E6531A}" destId="{899B3D0D-F639-4358-B83B-3E9280776C9D}" srcOrd="0" destOrd="0" presId="urn:microsoft.com/office/officeart/2005/8/layout/process4"/>
    <dgm:cxn modelId="{289630DB-A4DE-4C41-B971-1EC10B2D8D07}" type="presOf" srcId="{E7B260A7-261D-4196-BF08-A014B5703053}" destId="{9A4B53DB-6C04-45E8-8499-E49554A0CE2D}" srcOrd="0" destOrd="0" presId="urn:microsoft.com/office/officeart/2005/8/layout/process4"/>
    <dgm:cxn modelId="{61A6F160-4215-4D44-8992-D75F07237611}" srcId="{CAB238B1-EB52-46A5-B3E1-CBC4FAF0C4CB}" destId="{2838D4D1-4042-44AF-AB8A-F5334B43F375}" srcOrd="0" destOrd="0" parTransId="{A164067D-5200-40AE-94A9-D0CEB3FF4471}" sibTransId="{3D02549A-5841-4ABD-BCF0-A5E6B93AC4C9}"/>
    <dgm:cxn modelId="{8C8E12B2-DBE5-40E2-9C70-C8E412BED095}" type="presOf" srcId="{FC18FCCD-0C00-4E6A-A5CA-7E207455CFE1}" destId="{47EAC4B1-2708-4488-AB95-F21609426BBF}" srcOrd="0" destOrd="0" presId="urn:microsoft.com/office/officeart/2005/8/layout/process4"/>
    <dgm:cxn modelId="{D7E868FA-E43C-4CCB-80A5-3647D6F06EC9}" type="presOf" srcId="{8F27BD03-6C2C-4A7A-B01D-23A6685BB159}" destId="{7C6E2BAE-4BB9-43CA-9588-1EBE50ADC739}" srcOrd="0" destOrd="0" presId="urn:microsoft.com/office/officeart/2005/8/layout/process4"/>
    <dgm:cxn modelId="{6E289867-1BC5-48C2-9BBB-FE57F8398961}" type="presOf" srcId="{2838D4D1-4042-44AF-AB8A-F5334B43F375}" destId="{A4F84BE0-1FD7-47BF-A8AA-C0EDFEDFF721}" srcOrd="0" destOrd="0" presId="urn:microsoft.com/office/officeart/2005/8/layout/process4"/>
    <dgm:cxn modelId="{A46AC20C-4426-49BA-94C2-F658CE586E9A}" type="presOf" srcId="{F09608DC-3170-471E-8753-DF776423D67E}" destId="{A4C7D470-8F83-4C90-92C5-45DC1F052592}" srcOrd="0" destOrd="0" presId="urn:microsoft.com/office/officeart/2005/8/layout/process4"/>
    <dgm:cxn modelId="{A491C070-4F5C-487F-9DFF-FD07C1BE23E2}" type="presOf" srcId="{CAB238B1-EB52-46A5-B3E1-CBC4FAF0C4CB}" destId="{E75C0824-D2F4-427E-A8FE-1705F202D7CB}" srcOrd="0" destOrd="0" presId="urn:microsoft.com/office/officeart/2005/8/layout/process4"/>
    <dgm:cxn modelId="{25EED895-CA68-46C1-BF35-913C57A40D0B}" type="presOf" srcId="{52B14232-85A5-4816-851E-76AAAB47C2CD}" destId="{621E2CBE-F4BA-469E-9E3D-4BD0476DAFC4}" srcOrd="0" destOrd="0" presId="urn:microsoft.com/office/officeart/2005/8/layout/process4"/>
    <dgm:cxn modelId="{9C20131C-882C-4A11-B17D-596C26655A25}" srcId="{2838D4D1-4042-44AF-AB8A-F5334B43F375}" destId="{6B81E1E1-040A-478B-BEE0-23AFC5BAAC67}" srcOrd="1" destOrd="0" parTransId="{C9D51CE2-57C8-4C65-9D78-4D858AECF2A0}" sibTransId="{FBD654DD-BC3A-458F-BD20-3FC8D1D8FCB3}"/>
    <dgm:cxn modelId="{FFE73E19-5534-4E63-8F6B-B73E17EEDECE}" srcId="{F09608DC-3170-471E-8753-DF776423D67E}" destId="{8F27BD03-6C2C-4A7A-B01D-23A6685BB159}" srcOrd="0" destOrd="0" parTransId="{85789630-16DE-4481-A5EE-FF7A19F0D842}" sibTransId="{3FE8F190-2F97-405B-AE7B-A663B0D8416F}"/>
    <dgm:cxn modelId="{4B3A64AF-598D-4291-B4F3-C279DD4867E2}" srcId="{CAB238B1-EB52-46A5-B3E1-CBC4FAF0C4CB}" destId="{F09608DC-3170-471E-8753-DF776423D67E}" srcOrd="2" destOrd="0" parTransId="{0C1E6911-4E7B-4210-9957-9B59B12D586E}" sibTransId="{8B661B3C-3D11-45DC-8228-2EBB17B9BD54}"/>
    <dgm:cxn modelId="{EB2A26EB-27F1-4ED9-8FAE-AACB50626B37}" type="presOf" srcId="{2838D4D1-4042-44AF-AB8A-F5334B43F375}" destId="{90155F43-6279-408D-8F1B-027C659E6E39}" srcOrd="1" destOrd="0" presId="urn:microsoft.com/office/officeart/2005/8/layout/process4"/>
    <dgm:cxn modelId="{4FD5C82F-D3EC-4257-8499-B1F59D8FC913}" srcId="{7B2F5D4C-3DD1-4AAA-9BF0-DC0EE365276F}" destId="{328B86DE-9277-4961-B4E1-B75D38E6531A}" srcOrd="1" destOrd="0" parTransId="{1187CD33-584B-4826-836F-F23680D347F1}" sibTransId="{D29B5614-FD8A-4412-A3D3-E157D9AF6103}"/>
    <dgm:cxn modelId="{C8FAE496-0D08-40D1-A3AB-CE28141F3D47}" srcId="{7B2F5D4C-3DD1-4AAA-9BF0-DC0EE365276F}" destId="{FC18FCCD-0C00-4E6A-A5CA-7E207455CFE1}" srcOrd="0" destOrd="0" parTransId="{E158028B-F57F-4209-B9EA-9AF43B697220}" sibTransId="{996F5874-81C6-48F5-8BD2-735B21EE7040}"/>
    <dgm:cxn modelId="{ED221424-0162-4577-8652-F1C88569FCB5}" srcId="{F09608DC-3170-471E-8753-DF776423D67E}" destId="{E7B260A7-261D-4196-BF08-A014B5703053}" srcOrd="1" destOrd="0" parTransId="{EF79C179-E4C6-4A62-826A-0CB08A8F8338}" sibTransId="{7BB10E37-0BAE-485D-9C60-D18FF5D40F06}"/>
    <dgm:cxn modelId="{AE2ABBDD-B45E-48C8-9FBB-995B335CB5C2}" srcId="{CAB238B1-EB52-46A5-B3E1-CBC4FAF0C4CB}" destId="{7B2F5D4C-3DD1-4AAA-9BF0-DC0EE365276F}" srcOrd="1" destOrd="0" parTransId="{8C603096-BF23-49B8-987A-CC6926AA8B92}" sibTransId="{FD054152-C707-495C-BE66-9BF13849CF4F}"/>
    <dgm:cxn modelId="{69731753-9E5C-40A8-8EB8-BD3462D7B0B8}" type="presParOf" srcId="{E75C0824-D2F4-427E-A8FE-1705F202D7CB}" destId="{AECB21BB-38E0-4D16-8FCA-250348DDBF51}" srcOrd="0" destOrd="0" presId="urn:microsoft.com/office/officeart/2005/8/layout/process4"/>
    <dgm:cxn modelId="{ACCFC261-2910-4DC7-8C75-1814D0D462DC}" type="presParOf" srcId="{AECB21BB-38E0-4D16-8FCA-250348DDBF51}" destId="{A4C7D470-8F83-4C90-92C5-45DC1F052592}" srcOrd="0" destOrd="0" presId="urn:microsoft.com/office/officeart/2005/8/layout/process4"/>
    <dgm:cxn modelId="{0712576C-D3CA-4FE3-897E-FB5C627D48BF}" type="presParOf" srcId="{AECB21BB-38E0-4D16-8FCA-250348DDBF51}" destId="{2E4C5F72-2926-4041-B1E2-DE59CFEACFDC}" srcOrd="1" destOrd="0" presId="urn:microsoft.com/office/officeart/2005/8/layout/process4"/>
    <dgm:cxn modelId="{4DD5EFBD-FC57-4858-956C-9E00D8047052}" type="presParOf" srcId="{AECB21BB-38E0-4D16-8FCA-250348DDBF51}" destId="{E6352AC8-1AD9-45C8-9937-A1C61679AFDB}" srcOrd="2" destOrd="0" presId="urn:microsoft.com/office/officeart/2005/8/layout/process4"/>
    <dgm:cxn modelId="{2DCB1210-EB0A-498F-9F2C-A2E383CD124D}" type="presParOf" srcId="{E6352AC8-1AD9-45C8-9937-A1C61679AFDB}" destId="{7C6E2BAE-4BB9-43CA-9588-1EBE50ADC739}" srcOrd="0" destOrd="0" presId="urn:microsoft.com/office/officeart/2005/8/layout/process4"/>
    <dgm:cxn modelId="{916E7CCC-2A8D-43FA-AB37-1D04071040AA}" type="presParOf" srcId="{E6352AC8-1AD9-45C8-9937-A1C61679AFDB}" destId="{9A4B53DB-6C04-45E8-8499-E49554A0CE2D}" srcOrd="1" destOrd="0" presId="urn:microsoft.com/office/officeart/2005/8/layout/process4"/>
    <dgm:cxn modelId="{0F7174B2-48EE-47CA-BD8B-CC7471E01BB6}" type="presParOf" srcId="{E75C0824-D2F4-427E-A8FE-1705F202D7CB}" destId="{7F282B85-5065-48D5-A039-FB7A9D276307}" srcOrd="1" destOrd="0" presId="urn:microsoft.com/office/officeart/2005/8/layout/process4"/>
    <dgm:cxn modelId="{CBA2B5DA-F501-4138-93FF-581647505B14}" type="presParOf" srcId="{E75C0824-D2F4-427E-A8FE-1705F202D7CB}" destId="{23379FB0-6680-4601-8B7C-39830B2B6509}" srcOrd="2" destOrd="0" presId="urn:microsoft.com/office/officeart/2005/8/layout/process4"/>
    <dgm:cxn modelId="{6DF20EAB-95FE-45F0-9A4C-218353337069}" type="presParOf" srcId="{23379FB0-6680-4601-8B7C-39830B2B6509}" destId="{50912D6B-29B1-4540-9CEE-83524B6F36A0}" srcOrd="0" destOrd="0" presId="urn:microsoft.com/office/officeart/2005/8/layout/process4"/>
    <dgm:cxn modelId="{0BB8AF06-AEEF-43C7-8BAF-DBB80D934563}" type="presParOf" srcId="{23379FB0-6680-4601-8B7C-39830B2B6509}" destId="{C6CA9EED-2844-4F37-A95E-D3B4ABD545A7}" srcOrd="1" destOrd="0" presId="urn:microsoft.com/office/officeart/2005/8/layout/process4"/>
    <dgm:cxn modelId="{9231D872-7424-4B3B-960E-B0A0D7DC496B}" type="presParOf" srcId="{23379FB0-6680-4601-8B7C-39830B2B6509}" destId="{E00A6518-B1FF-4398-84B4-E8775B24CA6E}" srcOrd="2" destOrd="0" presId="urn:microsoft.com/office/officeart/2005/8/layout/process4"/>
    <dgm:cxn modelId="{456D2519-86C8-430C-B79A-DE2561D6D5E4}" type="presParOf" srcId="{E00A6518-B1FF-4398-84B4-E8775B24CA6E}" destId="{47EAC4B1-2708-4488-AB95-F21609426BBF}" srcOrd="0" destOrd="0" presId="urn:microsoft.com/office/officeart/2005/8/layout/process4"/>
    <dgm:cxn modelId="{724FFDB7-B991-4C32-B051-2B66A38346E7}" type="presParOf" srcId="{E00A6518-B1FF-4398-84B4-E8775B24CA6E}" destId="{899B3D0D-F639-4358-B83B-3E9280776C9D}" srcOrd="1" destOrd="0" presId="urn:microsoft.com/office/officeart/2005/8/layout/process4"/>
    <dgm:cxn modelId="{C99D11F6-BA7E-42C4-B950-DBAF7ECBBBD0}" type="presParOf" srcId="{E75C0824-D2F4-427E-A8FE-1705F202D7CB}" destId="{39E4AD33-BEB1-4ED5-87A5-BA3A174D2A97}" srcOrd="3" destOrd="0" presId="urn:microsoft.com/office/officeart/2005/8/layout/process4"/>
    <dgm:cxn modelId="{05270A93-87FE-4E04-A71A-382FF9030336}" type="presParOf" srcId="{E75C0824-D2F4-427E-A8FE-1705F202D7CB}" destId="{8F7163AD-77AC-43A3-B497-B376328BB94F}" srcOrd="4" destOrd="0" presId="urn:microsoft.com/office/officeart/2005/8/layout/process4"/>
    <dgm:cxn modelId="{CDBFE54A-1FC2-4633-A22B-A1895669FD36}" type="presParOf" srcId="{8F7163AD-77AC-43A3-B497-B376328BB94F}" destId="{A4F84BE0-1FD7-47BF-A8AA-C0EDFEDFF721}" srcOrd="0" destOrd="0" presId="urn:microsoft.com/office/officeart/2005/8/layout/process4"/>
    <dgm:cxn modelId="{05E584DE-1990-4DC1-8C53-6BA63D03F1EF}" type="presParOf" srcId="{8F7163AD-77AC-43A3-B497-B376328BB94F}" destId="{90155F43-6279-408D-8F1B-027C659E6E39}" srcOrd="1" destOrd="0" presId="urn:microsoft.com/office/officeart/2005/8/layout/process4"/>
    <dgm:cxn modelId="{DE1E55DD-3A2C-4532-A014-1AB4AC89CEAB}" type="presParOf" srcId="{8F7163AD-77AC-43A3-B497-B376328BB94F}" destId="{FB439230-014C-4F23-8147-3B0F34A12097}" srcOrd="2" destOrd="0" presId="urn:microsoft.com/office/officeart/2005/8/layout/process4"/>
    <dgm:cxn modelId="{CA7F93E0-BFD6-4FCC-A608-1358C619CB34}" type="presParOf" srcId="{FB439230-014C-4F23-8147-3B0F34A12097}" destId="{621E2CBE-F4BA-469E-9E3D-4BD0476DAFC4}" srcOrd="0" destOrd="0" presId="urn:microsoft.com/office/officeart/2005/8/layout/process4"/>
    <dgm:cxn modelId="{3ADCB541-1D02-43E3-98E6-142ED69DE335}" type="presParOf" srcId="{FB439230-014C-4F23-8147-3B0F34A12097}" destId="{59B9D30F-D35A-4446-946B-A17F73D8FD9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6CA6EE-7596-4235-9EA2-BD2FF512D9D3}"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87C63940-4BA6-434B-8CE7-E97A6EF8A37D}">
      <dgm:prSet/>
      <dgm:spPr/>
      <dgm:t>
        <a:bodyPr/>
        <a:lstStyle/>
        <a:p>
          <a:r>
            <a:rPr lang="en-US" b="1"/>
            <a:t>Collaborative partnerships with local, state, and federal law enforcement agencies</a:t>
          </a:r>
          <a:endParaRPr lang="en-US"/>
        </a:p>
      </dgm:t>
    </dgm:pt>
    <dgm:pt modelId="{BF6E7F1A-F115-4851-9CE1-43C948852250}" type="parTrans" cxnId="{176B78DD-61E5-439C-9E29-5960AF056B32}">
      <dgm:prSet/>
      <dgm:spPr/>
      <dgm:t>
        <a:bodyPr/>
        <a:lstStyle/>
        <a:p>
          <a:endParaRPr lang="en-US"/>
        </a:p>
      </dgm:t>
    </dgm:pt>
    <dgm:pt modelId="{69D20E70-9586-4DEF-A946-23D70055E04B}" type="sibTrans" cxnId="{176B78DD-61E5-439C-9E29-5960AF056B32}">
      <dgm:prSet/>
      <dgm:spPr/>
      <dgm:t>
        <a:bodyPr/>
        <a:lstStyle/>
        <a:p>
          <a:endParaRPr lang="en-US"/>
        </a:p>
      </dgm:t>
    </dgm:pt>
    <dgm:pt modelId="{1390CE97-BE2A-4302-B28A-EF7C54BE21C5}">
      <dgm:prSet/>
      <dgm:spPr/>
      <dgm:t>
        <a:bodyPr/>
        <a:lstStyle/>
        <a:p>
          <a:r>
            <a:rPr lang="en-US" b="1"/>
            <a:t>Immediate assistance when needed</a:t>
          </a:r>
          <a:endParaRPr lang="en-US"/>
        </a:p>
      </dgm:t>
    </dgm:pt>
    <dgm:pt modelId="{DD0FA5DB-5FF2-48C0-A176-F78DD1021322}" type="parTrans" cxnId="{E28692A1-ABC9-4DBF-A384-28AE8DCFF8A1}">
      <dgm:prSet/>
      <dgm:spPr/>
      <dgm:t>
        <a:bodyPr/>
        <a:lstStyle/>
        <a:p>
          <a:endParaRPr lang="en-US"/>
        </a:p>
      </dgm:t>
    </dgm:pt>
    <dgm:pt modelId="{08C5133B-3D23-4BB2-9808-922E88CB0C0D}" type="sibTrans" cxnId="{E28692A1-ABC9-4DBF-A384-28AE8DCFF8A1}">
      <dgm:prSet/>
      <dgm:spPr/>
      <dgm:t>
        <a:bodyPr/>
        <a:lstStyle/>
        <a:p>
          <a:endParaRPr lang="en-US"/>
        </a:p>
      </dgm:t>
    </dgm:pt>
    <dgm:pt modelId="{73221362-21DA-41B4-8793-BDFEF3AD38AE}">
      <dgm:prSet/>
      <dgm:spPr/>
      <dgm:t>
        <a:bodyPr/>
        <a:lstStyle/>
        <a:p>
          <a:r>
            <a:rPr lang="en-US" b="1" u="sng"/>
            <a:t>Asset Forfeiture:</a:t>
          </a:r>
          <a:endParaRPr lang="en-US"/>
        </a:p>
      </dgm:t>
    </dgm:pt>
    <dgm:pt modelId="{76448700-1BCB-470F-A00B-361A293BEA86}" type="parTrans" cxnId="{5DB8945F-53F5-4A7C-8EAA-CAC531FE49C3}">
      <dgm:prSet/>
      <dgm:spPr/>
      <dgm:t>
        <a:bodyPr/>
        <a:lstStyle/>
        <a:p>
          <a:endParaRPr lang="en-US"/>
        </a:p>
      </dgm:t>
    </dgm:pt>
    <dgm:pt modelId="{49D0F876-416A-4A79-9A54-B782417C67F3}" type="sibTrans" cxnId="{5DB8945F-53F5-4A7C-8EAA-CAC531FE49C3}">
      <dgm:prSet/>
      <dgm:spPr/>
      <dgm:t>
        <a:bodyPr/>
        <a:lstStyle/>
        <a:p>
          <a:endParaRPr lang="en-US"/>
        </a:p>
      </dgm:t>
    </dgm:pt>
    <dgm:pt modelId="{52F2BF38-3DDB-4617-AB49-7DFBD832C8EC}">
      <dgm:prSet/>
      <dgm:spPr/>
      <dgm:t>
        <a:bodyPr/>
        <a:lstStyle/>
        <a:p>
          <a:r>
            <a:rPr lang="en-US" b="1"/>
            <a:t>September 2017 to September 2024:	$926,142</a:t>
          </a:r>
          <a:endParaRPr lang="en-US"/>
        </a:p>
      </dgm:t>
    </dgm:pt>
    <dgm:pt modelId="{23B14E4B-D3DE-4648-8E45-5DE604B43EBE}" type="parTrans" cxnId="{E80F4847-6557-4813-BDA3-8757777D4A11}">
      <dgm:prSet/>
      <dgm:spPr/>
      <dgm:t>
        <a:bodyPr/>
        <a:lstStyle/>
        <a:p>
          <a:endParaRPr lang="en-US"/>
        </a:p>
      </dgm:t>
    </dgm:pt>
    <dgm:pt modelId="{7862C42B-9BE6-43EE-B4DF-48D30D2D9642}" type="sibTrans" cxnId="{E80F4847-6557-4813-BDA3-8757777D4A11}">
      <dgm:prSet/>
      <dgm:spPr/>
      <dgm:t>
        <a:bodyPr/>
        <a:lstStyle/>
        <a:p>
          <a:endParaRPr lang="en-US"/>
        </a:p>
      </dgm:t>
    </dgm:pt>
    <dgm:pt modelId="{7313C69A-DC67-4F1A-9CF7-E97E04ED42FC}">
      <dgm:prSet/>
      <dgm:spPr/>
      <dgm:t>
        <a:bodyPr/>
        <a:lstStyle/>
        <a:p>
          <a:r>
            <a:rPr lang="en-US" b="1"/>
            <a:t>January 2024 to September 2024:		$421,706  </a:t>
          </a:r>
          <a:endParaRPr lang="en-US"/>
        </a:p>
      </dgm:t>
    </dgm:pt>
    <dgm:pt modelId="{E590C47C-E6FD-498B-A9D3-CCB9828EE3D3}" type="parTrans" cxnId="{912E69F9-812C-4AA4-8E07-EF4D67FA893D}">
      <dgm:prSet/>
      <dgm:spPr/>
      <dgm:t>
        <a:bodyPr/>
        <a:lstStyle/>
        <a:p>
          <a:endParaRPr lang="en-US"/>
        </a:p>
      </dgm:t>
    </dgm:pt>
    <dgm:pt modelId="{0306F87F-CA65-4962-8324-EBC98138DFD9}" type="sibTrans" cxnId="{912E69F9-812C-4AA4-8E07-EF4D67FA893D}">
      <dgm:prSet/>
      <dgm:spPr/>
      <dgm:t>
        <a:bodyPr/>
        <a:lstStyle/>
        <a:p>
          <a:endParaRPr lang="en-US"/>
        </a:p>
      </dgm:t>
    </dgm:pt>
    <dgm:pt modelId="{138D52B6-C314-4925-BF5A-FAB35829042F}" type="pres">
      <dgm:prSet presAssocID="{4B6CA6EE-7596-4235-9EA2-BD2FF512D9D3}" presName="diagram" presStyleCnt="0">
        <dgm:presLayoutVars>
          <dgm:dir/>
          <dgm:resizeHandles val="exact"/>
        </dgm:presLayoutVars>
      </dgm:prSet>
      <dgm:spPr/>
      <dgm:t>
        <a:bodyPr/>
        <a:lstStyle/>
        <a:p>
          <a:endParaRPr lang="en-US"/>
        </a:p>
      </dgm:t>
    </dgm:pt>
    <dgm:pt modelId="{251C8394-77A9-4E3E-87B2-67C8279572DB}" type="pres">
      <dgm:prSet presAssocID="{87C63940-4BA6-434B-8CE7-E97A6EF8A37D}" presName="node" presStyleLbl="node1" presStyleIdx="0" presStyleCnt="5">
        <dgm:presLayoutVars>
          <dgm:bulletEnabled val="1"/>
        </dgm:presLayoutVars>
      </dgm:prSet>
      <dgm:spPr/>
      <dgm:t>
        <a:bodyPr/>
        <a:lstStyle/>
        <a:p>
          <a:endParaRPr lang="en-US"/>
        </a:p>
      </dgm:t>
    </dgm:pt>
    <dgm:pt modelId="{7851BDF7-1B3E-42E0-B315-9D37978F0717}" type="pres">
      <dgm:prSet presAssocID="{69D20E70-9586-4DEF-A946-23D70055E04B}" presName="sibTrans" presStyleCnt="0"/>
      <dgm:spPr/>
    </dgm:pt>
    <dgm:pt modelId="{2365D517-608F-4992-AAC8-C87C3D8EB028}" type="pres">
      <dgm:prSet presAssocID="{1390CE97-BE2A-4302-B28A-EF7C54BE21C5}" presName="node" presStyleLbl="node1" presStyleIdx="1" presStyleCnt="5">
        <dgm:presLayoutVars>
          <dgm:bulletEnabled val="1"/>
        </dgm:presLayoutVars>
      </dgm:prSet>
      <dgm:spPr/>
      <dgm:t>
        <a:bodyPr/>
        <a:lstStyle/>
        <a:p>
          <a:endParaRPr lang="en-US"/>
        </a:p>
      </dgm:t>
    </dgm:pt>
    <dgm:pt modelId="{6709EB36-90C8-48EA-9A0F-9A4F6A0E24C9}" type="pres">
      <dgm:prSet presAssocID="{08C5133B-3D23-4BB2-9808-922E88CB0C0D}" presName="sibTrans" presStyleCnt="0"/>
      <dgm:spPr/>
    </dgm:pt>
    <dgm:pt modelId="{543B557F-43CA-4B6F-B89C-AAE6F3C7C61C}" type="pres">
      <dgm:prSet presAssocID="{73221362-21DA-41B4-8793-BDFEF3AD38AE}" presName="node" presStyleLbl="node1" presStyleIdx="2" presStyleCnt="5">
        <dgm:presLayoutVars>
          <dgm:bulletEnabled val="1"/>
        </dgm:presLayoutVars>
      </dgm:prSet>
      <dgm:spPr/>
      <dgm:t>
        <a:bodyPr/>
        <a:lstStyle/>
        <a:p>
          <a:endParaRPr lang="en-US"/>
        </a:p>
      </dgm:t>
    </dgm:pt>
    <dgm:pt modelId="{8B4DDB7D-9BBE-4620-A737-ACBD7A8CBC06}" type="pres">
      <dgm:prSet presAssocID="{49D0F876-416A-4A79-9A54-B782417C67F3}" presName="sibTrans" presStyleCnt="0"/>
      <dgm:spPr/>
    </dgm:pt>
    <dgm:pt modelId="{8E7E4229-AADF-4CBC-BDD8-1FA85F5547B3}" type="pres">
      <dgm:prSet presAssocID="{52F2BF38-3DDB-4617-AB49-7DFBD832C8EC}" presName="node" presStyleLbl="node1" presStyleIdx="3" presStyleCnt="5">
        <dgm:presLayoutVars>
          <dgm:bulletEnabled val="1"/>
        </dgm:presLayoutVars>
      </dgm:prSet>
      <dgm:spPr/>
      <dgm:t>
        <a:bodyPr/>
        <a:lstStyle/>
        <a:p>
          <a:endParaRPr lang="en-US"/>
        </a:p>
      </dgm:t>
    </dgm:pt>
    <dgm:pt modelId="{3B1C75B1-35D6-4AED-8EF3-B0CF37AA7EEC}" type="pres">
      <dgm:prSet presAssocID="{7862C42B-9BE6-43EE-B4DF-48D30D2D9642}" presName="sibTrans" presStyleCnt="0"/>
      <dgm:spPr/>
    </dgm:pt>
    <dgm:pt modelId="{FAF337E6-3084-4356-B17C-F47298153A70}" type="pres">
      <dgm:prSet presAssocID="{7313C69A-DC67-4F1A-9CF7-E97E04ED42FC}" presName="node" presStyleLbl="node1" presStyleIdx="4" presStyleCnt="5">
        <dgm:presLayoutVars>
          <dgm:bulletEnabled val="1"/>
        </dgm:presLayoutVars>
      </dgm:prSet>
      <dgm:spPr/>
      <dgm:t>
        <a:bodyPr/>
        <a:lstStyle/>
        <a:p>
          <a:endParaRPr lang="en-US"/>
        </a:p>
      </dgm:t>
    </dgm:pt>
  </dgm:ptLst>
  <dgm:cxnLst>
    <dgm:cxn modelId="{5DB8945F-53F5-4A7C-8EAA-CAC531FE49C3}" srcId="{4B6CA6EE-7596-4235-9EA2-BD2FF512D9D3}" destId="{73221362-21DA-41B4-8793-BDFEF3AD38AE}" srcOrd="2" destOrd="0" parTransId="{76448700-1BCB-470F-A00B-361A293BEA86}" sibTransId="{49D0F876-416A-4A79-9A54-B782417C67F3}"/>
    <dgm:cxn modelId="{912E69F9-812C-4AA4-8E07-EF4D67FA893D}" srcId="{4B6CA6EE-7596-4235-9EA2-BD2FF512D9D3}" destId="{7313C69A-DC67-4F1A-9CF7-E97E04ED42FC}" srcOrd="4" destOrd="0" parTransId="{E590C47C-E6FD-498B-A9D3-CCB9828EE3D3}" sibTransId="{0306F87F-CA65-4962-8324-EBC98138DFD9}"/>
    <dgm:cxn modelId="{176B78DD-61E5-439C-9E29-5960AF056B32}" srcId="{4B6CA6EE-7596-4235-9EA2-BD2FF512D9D3}" destId="{87C63940-4BA6-434B-8CE7-E97A6EF8A37D}" srcOrd="0" destOrd="0" parTransId="{BF6E7F1A-F115-4851-9CE1-43C948852250}" sibTransId="{69D20E70-9586-4DEF-A946-23D70055E04B}"/>
    <dgm:cxn modelId="{85FCA3E0-C213-478A-BBE8-686CB737CDA5}" type="presOf" srcId="{73221362-21DA-41B4-8793-BDFEF3AD38AE}" destId="{543B557F-43CA-4B6F-B89C-AAE6F3C7C61C}" srcOrd="0" destOrd="0" presId="urn:microsoft.com/office/officeart/2005/8/layout/default"/>
    <dgm:cxn modelId="{E28692A1-ABC9-4DBF-A384-28AE8DCFF8A1}" srcId="{4B6CA6EE-7596-4235-9EA2-BD2FF512D9D3}" destId="{1390CE97-BE2A-4302-B28A-EF7C54BE21C5}" srcOrd="1" destOrd="0" parTransId="{DD0FA5DB-5FF2-48C0-A176-F78DD1021322}" sibTransId="{08C5133B-3D23-4BB2-9808-922E88CB0C0D}"/>
    <dgm:cxn modelId="{C49B2534-94F9-4172-9463-E435B73115E9}" type="presOf" srcId="{7313C69A-DC67-4F1A-9CF7-E97E04ED42FC}" destId="{FAF337E6-3084-4356-B17C-F47298153A70}" srcOrd="0" destOrd="0" presId="urn:microsoft.com/office/officeart/2005/8/layout/default"/>
    <dgm:cxn modelId="{E80F4847-6557-4813-BDA3-8757777D4A11}" srcId="{4B6CA6EE-7596-4235-9EA2-BD2FF512D9D3}" destId="{52F2BF38-3DDB-4617-AB49-7DFBD832C8EC}" srcOrd="3" destOrd="0" parTransId="{23B14E4B-D3DE-4648-8E45-5DE604B43EBE}" sibTransId="{7862C42B-9BE6-43EE-B4DF-48D30D2D9642}"/>
    <dgm:cxn modelId="{A5691771-F25A-4FF4-BC79-103F000602C8}" type="presOf" srcId="{1390CE97-BE2A-4302-B28A-EF7C54BE21C5}" destId="{2365D517-608F-4992-AAC8-C87C3D8EB028}" srcOrd="0" destOrd="0" presId="urn:microsoft.com/office/officeart/2005/8/layout/default"/>
    <dgm:cxn modelId="{B8718853-DC5A-480D-9C26-9357ACCB0843}" type="presOf" srcId="{4B6CA6EE-7596-4235-9EA2-BD2FF512D9D3}" destId="{138D52B6-C314-4925-BF5A-FAB35829042F}" srcOrd="0" destOrd="0" presId="urn:microsoft.com/office/officeart/2005/8/layout/default"/>
    <dgm:cxn modelId="{B0839CA1-8084-452D-A84F-FD18C31225C2}" type="presOf" srcId="{52F2BF38-3DDB-4617-AB49-7DFBD832C8EC}" destId="{8E7E4229-AADF-4CBC-BDD8-1FA85F5547B3}" srcOrd="0" destOrd="0" presId="urn:microsoft.com/office/officeart/2005/8/layout/default"/>
    <dgm:cxn modelId="{795732CA-AE65-4CDE-A2FB-B52DB6028B9C}" type="presOf" srcId="{87C63940-4BA6-434B-8CE7-E97A6EF8A37D}" destId="{251C8394-77A9-4E3E-87B2-67C8279572DB}" srcOrd="0" destOrd="0" presId="urn:microsoft.com/office/officeart/2005/8/layout/default"/>
    <dgm:cxn modelId="{C3EA18E3-9A41-428B-8CB9-6550EC2A1504}" type="presParOf" srcId="{138D52B6-C314-4925-BF5A-FAB35829042F}" destId="{251C8394-77A9-4E3E-87B2-67C8279572DB}" srcOrd="0" destOrd="0" presId="urn:microsoft.com/office/officeart/2005/8/layout/default"/>
    <dgm:cxn modelId="{C82DCBCA-8088-4C69-98E5-3D7BFFE5EDA2}" type="presParOf" srcId="{138D52B6-C314-4925-BF5A-FAB35829042F}" destId="{7851BDF7-1B3E-42E0-B315-9D37978F0717}" srcOrd="1" destOrd="0" presId="urn:microsoft.com/office/officeart/2005/8/layout/default"/>
    <dgm:cxn modelId="{73E72847-3539-49A1-964F-D5770476A888}" type="presParOf" srcId="{138D52B6-C314-4925-BF5A-FAB35829042F}" destId="{2365D517-608F-4992-AAC8-C87C3D8EB028}" srcOrd="2" destOrd="0" presId="urn:microsoft.com/office/officeart/2005/8/layout/default"/>
    <dgm:cxn modelId="{93DB7E3A-AA81-47A7-8528-7737F324A7E7}" type="presParOf" srcId="{138D52B6-C314-4925-BF5A-FAB35829042F}" destId="{6709EB36-90C8-48EA-9A0F-9A4F6A0E24C9}" srcOrd="3" destOrd="0" presId="urn:microsoft.com/office/officeart/2005/8/layout/default"/>
    <dgm:cxn modelId="{F8837D6C-BFCA-4DAB-B851-AFF5E24887CE}" type="presParOf" srcId="{138D52B6-C314-4925-BF5A-FAB35829042F}" destId="{543B557F-43CA-4B6F-B89C-AAE6F3C7C61C}" srcOrd="4" destOrd="0" presId="urn:microsoft.com/office/officeart/2005/8/layout/default"/>
    <dgm:cxn modelId="{EAB9964F-32FE-4497-A039-41EAAB9EB8DD}" type="presParOf" srcId="{138D52B6-C314-4925-BF5A-FAB35829042F}" destId="{8B4DDB7D-9BBE-4620-A737-ACBD7A8CBC06}" srcOrd="5" destOrd="0" presId="urn:microsoft.com/office/officeart/2005/8/layout/default"/>
    <dgm:cxn modelId="{81068B86-A85B-4E33-B55D-DAA88C83D186}" type="presParOf" srcId="{138D52B6-C314-4925-BF5A-FAB35829042F}" destId="{8E7E4229-AADF-4CBC-BDD8-1FA85F5547B3}" srcOrd="6" destOrd="0" presId="urn:microsoft.com/office/officeart/2005/8/layout/default"/>
    <dgm:cxn modelId="{0669C0E4-A3D8-4230-8C7C-81ED47547452}" type="presParOf" srcId="{138D52B6-C314-4925-BF5A-FAB35829042F}" destId="{3B1C75B1-35D6-4AED-8EF3-B0CF37AA7EEC}" srcOrd="7" destOrd="0" presId="urn:microsoft.com/office/officeart/2005/8/layout/default"/>
    <dgm:cxn modelId="{28BCE196-760E-4614-8B8B-B57C1FB5B652}" type="presParOf" srcId="{138D52B6-C314-4925-BF5A-FAB35829042F}" destId="{FAF337E6-3084-4356-B17C-F47298153A7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B5A7-4706-450A-BBE1-36C01AF55FC4}">
      <dsp:nvSpPr>
        <dsp:cNvPr id="0" name=""/>
        <dsp:cNvSpPr/>
      </dsp:nvSpPr>
      <dsp:spPr>
        <a:xfrm>
          <a:off x="0" y="0"/>
          <a:ext cx="13868401" cy="13203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a:t>History:</a:t>
          </a:r>
          <a:endParaRPr lang="en-US" sz="2500" kern="1200"/>
        </a:p>
      </dsp:txBody>
      <dsp:txXfrm>
        <a:off x="38672" y="38672"/>
        <a:ext cx="12332058" cy="1243017"/>
      </dsp:txXfrm>
    </dsp:sp>
    <dsp:sp modelId="{9CED3DAA-5084-4628-95BD-C813A12E2708}">
      <dsp:nvSpPr>
        <dsp:cNvPr id="0" name=""/>
        <dsp:cNvSpPr/>
      </dsp:nvSpPr>
      <dsp:spPr>
        <a:xfrm>
          <a:off x="1161478" y="1560427"/>
          <a:ext cx="13868401" cy="13203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a:t>*Adult Parole Authority would issue a warrant for violators, but nobody actively searched for them.</a:t>
          </a:r>
          <a:br>
            <a:rPr lang="en-US" sz="2500" b="1" kern="1200"/>
          </a:br>
          <a:r>
            <a:rPr lang="en-US" sz="2500" b="1" kern="1200"/>
            <a:t>*Offenders would be VAL for years or arrested for new offenses of violence.</a:t>
          </a:r>
          <a:endParaRPr lang="en-US" sz="2500" kern="1200"/>
        </a:p>
      </dsp:txBody>
      <dsp:txXfrm>
        <a:off x="1200150" y="1599099"/>
        <a:ext cx="11771344" cy="1243017"/>
      </dsp:txXfrm>
    </dsp:sp>
    <dsp:sp modelId="{4B115649-291E-487C-A717-1C0EEB786DB8}">
      <dsp:nvSpPr>
        <dsp:cNvPr id="0" name=""/>
        <dsp:cNvSpPr/>
      </dsp:nvSpPr>
      <dsp:spPr>
        <a:xfrm>
          <a:off x="2305621" y="3120854"/>
          <a:ext cx="13868401" cy="13203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a:t>*In 1995 the Ohio APA began a pilot project in Cleveland to implement a “Fugitive Unit” to investigate, locate, and apprehend Parole Violators.</a:t>
          </a:r>
          <a:endParaRPr lang="en-US" sz="2500" kern="1200"/>
        </a:p>
      </dsp:txBody>
      <dsp:txXfrm>
        <a:off x="2344293" y="3159526"/>
        <a:ext cx="11788679" cy="1243017"/>
      </dsp:txXfrm>
    </dsp:sp>
    <dsp:sp modelId="{03A52612-6A3D-4B81-A1C0-18695FF499AF}">
      <dsp:nvSpPr>
        <dsp:cNvPr id="0" name=""/>
        <dsp:cNvSpPr/>
      </dsp:nvSpPr>
      <dsp:spPr>
        <a:xfrm>
          <a:off x="3467100" y="4681281"/>
          <a:ext cx="13868401" cy="13203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22350">
            <a:lnSpc>
              <a:spcPct val="90000"/>
            </a:lnSpc>
            <a:spcBef>
              <a:spcPct val="0"/>
            </a:spcBef>
            <a:spcAft>
              <a:spcPct val="35000"/>
            </a:spcAft>
          </a:pPr>
          <a:r>
            <a:rPr lang="en-US" sz="2300" b="1" kern="1200"/>
            <a:t>*Developed a partnership with the FBI Fugitive Task Force, as many Parole Violators were wanted for new violent crimes of murder, rape, and aggravated robbery. </a:t>
          </a:r>
          <a:endParaRPr lang="en-US" sz="2300" kern="1200"/>
        </a:p>
        <a:p>
          <a:pPr marL="228600" lvl="1" indent="-228600" algn="l" defTabSz="1066800">
            <a:lnSpc>
              <a:spcPct val="90000"/>
            </a:lnSpc>
            <a:spcBef>
              <a:spcPct val="0"/>
            </a:spcBef>
            <a:spcAft>
              <a:spcPct val="15000"/>
            </a:spcAft>
            <a:buChar char="••"/>
          </a:pPr>
          <a:r>
            <a:rPr lang="en-US" sz="2400" b="1" kern="1200" dirty="0"/>
            <a:t>*1997 assigned the first Parole Officer to the FBI Fugitive Task Force</a:t>
          </a:r>
          <a:endParaRPr lang="en-US" sz="2400" kern="1200" dirty="0"/>
        </a:p>
      </dsp:txBody>
      <dsp:txXfrm>
        <a:off x="3505772" y="4719953"/>
        <a:ext cx="11771344" cy="1243017"/>
      </dsp:txXfrm>
    </dsp:sp>
    <dsp:sp modelId="{5B0BB990-8912-4E94-A6A3-45491D1BC4F1}">
      <dsp:nvSpPr>
        <dsp:cNvPr id="0" name=""/>
        <dsp:cNvSpPr/>
      </dsp:nvSpPr>
      <dsp:spPr>
        <a:xfrm>
          <a:off x="13010166" y="1011276"/>
          <a:ext cx="858234" cy="85823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13203269" y="1011276"/>
        <a:ext cx="472028" cy="645821"/>
      </dsp:txXfrm>
    </dsp:sp>
    <dsp:sp modelId="{935FD4D4-B36A-4A54-8F8A-380A24280959}">
      <dsp:nvSpPr>
        <dsp:cNvPr id="0" name=""/>
        <dsp:cNvSpPr/>
      </dsp:nvSpPr>
      <dsp:spPr>
        <a:xfrm>
          <a:off x="14171645" y="2571704"/>
          <a:ext cx="858234" cy="85823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14364748" y="2571704"/>
        <a:ext cx="472028" cy="645821"/>
      </dsp:txXfrm>
    </dsp:sp>
    <dsp:sp modelId="{6CA4A3A6-79FE-4245-BD73-15F3F1EB2E70}">
      <dsp:nvSpPr>
        <dsp:cNvPr id="0" name=""/>
        <dsp:cNvSpPr/>
      </dsp:nvSpPr>
      <dsp:spPr>
        <a:xfrm>
          <a:off x="15315788" y="4132131"/>
          <a:ext cx="858234" cy="85823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15508891" y="4132131"/>
        <a:ext cx="472028" cy="645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5.jfif"/></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5.jfif"/><Relationship Id="rId5" Type="http://schemas.openxmlformats.org/officeDocument/2006/relationships/image" Target="../media/image4.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5.jfif"/></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00504" y="846149"/>
            <a:ext cx="6286992" cy="7713772"/>
          </a:xfrm>
          <a:custGeom>
            <a:avLst/>
            <a:gdLst/>
            <a:ahLst/>
            <a:cxnLst/>
            <a:rect l="l" t="t" r="r" b="b"/>
            <a:pathLst>
              <a:path w="6286992" h="7713772">
                <a:moveTo>
                  <a:pt x="0" y="0"/>
                </a:moveTo>
                <a:lnTo>
                  <a:pt x="6286992" y="0"/>
                </a:lnTo>
                <a:lnTo>
                  <a:pt x="6286992" y="7713772"/>
                </a:lnTo>
                <a:lnTo>
                  <a:pt x="0" y="771377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8">
            <a:extLst>
              <a:ext uri="{FF2B5EF4-FFF2-40B4-BE49-F238E27FC236}">
                <a16:creationId xmlns:a16="http://schemas.microsoft.com/office/drawing/2014/main" xmlns="" id="{C9BCA88A-0A01-4A7F-5745-AA9F89A43DC6}"/>
              </a:ext>
            </a:extLst>
          </p:cNvPr>
          <p:cNvGraphicFramePr>
            <a:graphicFrameLocks/>
          </p:cNvGraphicFramePr>
          <p:nvPr>
            <p:extLst>
              <p:ext uri="{D42A27DB-BD31-4B8C-83A1-F6EECF244321}">
                <p14:modId xmlns:p14="http://schemas.microsoft.com/office/powerpoint/2010/main" val="317182556"/>
              </p:ext>
            </p:extLst>
          </p:nvPr>
        </p:nvGraphicFramePr>
        <p:xfrm>
          <a:off x="558800" y="524933"/>
          <a:ext cx="17348200" cy="8504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7">
            <a:extLst>
              <a:ext uri="{FF2B5EF4-FFF2-40B4-BE49-F238E27FC236}">
                <a16:creationId xmlns:a16="http://schemas.microsoft.com/office/drawing/2014/main" xmlns="" id="{D0521601-42C1-EEEC-152F-F2D0EEBDEC5C}"/>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38258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FCCD334-7CFB-ADBF-8B62-759075833C39}"/>
              </a:ext>
            </a:extLst>
          </p:cNvPr>
          <p:cNvSpPr>
            <a:spLocks noGrp="1"/>
          </p:cNvSpPr>
          <p:nvPr>
            <p:ph type="ctrTitle"/>
          </p:nvPr>
        </p:nvSpPr>
        <p:spPr>
          <a:xfrm>
            <a:off x="1261872" y="822960"/>
            <a:ext cx="5401290" cy="8147304"/>
          </a:xfrm>
        </p:spPr>
        <p:txBody>
          <a:bodyPr vert="horz" lIns="91440" tIns="45720" rIns="91440" bIns="45720" rtlCol="0" anchor="ctr">
            <a:normAutofit/>
          </a:bodyPr>
          <a:lstStyle/>
          <a:p>
            <a:pPr algn="l">
              <a:lnSpc>
                <a:spcPct val="90000"/>
              </a:lnSpc>
            </a:pPr>
            <a:r>
              <a:rPr lang="en-US" sz="8100" kern="1200">
                <a:solidFill>
                  <a:schemeClr val="tx1"/>
                </a:solidFill>
                <a:latin typeface="+mj-lt"/>
                <a:ea typeface="+mj-ea"/>
                <a:cs typeface="+mj-cs"/>
              </a:rPr>
              <a:t>Common ATF Charges for PRC Offenders </a:t>
            </a:r>
          </a:p>
        </p:txBody>
      </p:sp>
      <p:sp>
        <p:nvSpPr>
          <p:cNvPr id="14"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815975" y="4888073"/>
            <a:ext cx="6720840" cy="27432"/>
          </a:xfrm>
          <a:custGeom>
            <a:avLst/>
            <a:gdLst>
              <a:gd name="connsiteX0" fmla="*/ 0 w 6720840"/>
              <a:gd name="connsiteY0" fmla="*/ 0 h 27432"/>
              <a:gd name="connsiteX1" fmla="*/ 672084 w 6720840"/>
              <a:gd name="connsiteY1" fmla="*/ 0 h 27432"/>
              <a:gd name="connsiteX2" fmla="*/ 1344168 w 6720840"/>
              <a:gd name="connsiteY2" fmla="*/ 0 h 27432"/>
              <a:gd name="connsiteX3" fmla="*/ 2016252 w 6720840"/>
              <a:gd name="connsiteY3" fmla="*/ 0 h 27432"/>
              <a:gd name="connsiteX4" fmla="*/ 2822753 w 6720840"/>
              <a:gd name="connsiteY4" fmla="*/ 0 h 27432"/>
              <a:gd name="connsiteX5" fmla="*/ 3562045 w 6720840"/>
              <a:gd name="connsiteY5" fmla="*/ 0 h 27432"/>
              <a:gd name="connsiteX6" fmla="*/ 4032504 w 6720840"/>
              <a:gd name="connsiteY6" fmla="*/ 0 h 27432"/>
              <a:gd name="connsiteX7" fmla="*/ 4637380 w 6720840"/>
              <a:gd name="connsiteY7" fmla="*/ 0 h 27432"/>
              <a:gd name="connsiteX8" fmla="*/ 5443880 w 6720840"/>
              <a:gd name="connsiteY8" fmla="*/ 0 h 27432"/>
              <a:gd name="connsiteX9" fmla="*/ 6115964 w 6720840"/>
              <a:gd name="connsiteY9" fmla="*/ 0 h 27432"/>
              <a:gd name="connsiteX10" fmla="*/ 6720840 w 6720840"/>
              <a:gd name="connsiteY10" fmla="*/ 0 h 27432"/>
              <a:gd name="connsiteX11" fmla="*/ 6720840 w 6720840"/>
              <a:gd name="connsiteY11" fmla="*/ 27432 h 27432"/>
              <a:gd name="connsiteX12" fmla="*/ 6183173 w 6720840"/>
              <a:gd name="connsiteY12" fmla="*/ 27432 h 27432"/>
              <a:gd name="connsiteX13" fmla="*/ 5376672 w 6720840"/>
              <a:gd name="connsiteY13" fmla="*/ 27432 h 27432"/>
              <a:gd name="connsiteX14" fmla="*/ 4839005 w 6720840"/>
              <a:gd name="connsiteY14" fmla="*/ 27432 h 27432"/>
              <a:gd name="connsiteX15" fmla="*/ 4368546 w 6720840"/>
              <a:gd name="connsiteY15" fmla="*/ 27432 h 27432"/>
              <a:gd name="connsiteX16" fmla="*/ 3898087 w 6720840"/>
              <a:gd name="connsiteY16" fmla="*/ 27432 h 27432"/>
              <a:gd name="connsiteX17" fmla="*/ 3158795 w 6720840"/>
              <a:gd name="connsiteY17" fmla="*/ 27432 h 27432"/>
              <a:gd name="connsiteX18" fmla="*/ 2688336 w 6720840"/>
              <a:gd name="connsiteY18" fmla="*/ 27432 h 27432"/>
              <a:gd name="connsiteX19" fmla="*/ 2016252 w 6720840"/>
              <a:gd name="connsiteY19" fmla="*/ 27432 h 27432"/>
              <a:gd name="connsiteX20" fmla="*/ 1478585 w 6720840"/>
              <a:gd name="connsiteY20" fmla="*/ 27432 h 27432"/>
              <a:gd name="connsiteX21" fmla="*/ 806501 w 6720840"/>
              <a:gd name="connsiteY21" fmla="*/ 27432 h 27432"/>
              <a:gd name="connsiteX22" fmla="*/ 0 w 6720840"/>
              <a:gd name="connsiteY22" fmla="*/ 27432 h 27432"/>
              <a:gd name="connsiteX23" fmla="*/ 0 w 6720840"/>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0840" h="27432" fill="none" extrusionOk="0">
                <a:moveTo>
                  <a:pt x="0" y="0"/>
                </a:moveTo>
                <a:cubicBezTo>
                  <a:pt x="230225" y="22712"/>
                  <a:pt x="497837" y="-22454"/>
                  <a:pt x="672084" y="0"/>
                </a:cubicBezTo>
                <a:cubicBezTo>
                  <a:pt x="846331" y="22454"/>
                  <a:pt x="1065787" y="7145"/>
                  <a:pt x="1344168" y="0"/>
                </a:cubicBezTo>
                <a:cubicBezTo>
                  <a:pt x="1622549" y="-7145"/>
                  <a:pt x="1727735" y="19685"/>
                  <a:pt x="2016252" y="0"/>
                </a:cubicBezTo>
                <a:cubicBezTo>
                  <a:pt x="2304769" y="-19685"/>
                  <a:pt x="2474481" y="18666"/>
                  <a:pt x="2822753" y="0"/>
                </a:cubicBezTo>
                <a:cubicBezTo>
                  <a:pt x="3171025" y="-18666"/>
                  <a:pt x="3328492" y="-4011"/>
                  <a:pt x="3562045" y="0"/>
                </a:cubicBezTo>
                <a:cubicBezTo>
                  <a:pt x="3795598" y="4011"/>
                  <a:pt x="3934344" y="18190"/>
                  <a:pt x="4032504" y="0"/>
                </a:cubicBezTo>
                <a:cubicBezTo>
                  <a:pt x="4130664" y="-18190"/>
                  <a:pt x="4364758" y="-5129"/>
                  <a:pt x="4637380" y="0"/>
                </a:cubicBezTo>
                <a:cubicBezTo>
                  <a:pt x="4910002" y="5129"/>
                  <a:pt x="5217194" y="-8463"/>
                  <a:pt x="5443880" y="0"/>
                </a:cubicBezTo>
                <a:cubicBezTo>
                  <a:pt x="5670566" y="8463"/>
                  <a:pt x="5966429" y="-893"/>
                  <a:pt x="6115964" y="0"/>
                </a:cubicBezTo>
                <a:cubicBezTo>
                  <a:pt x="6265499" y="893"/>
                  <a:pt x="6595925" y="-18622"/>
                  <a:pt x="6720840" y="0"/>
                </a:cubicBezTo>
                <a:cubicBezTo>
                  <a:pt x="6720582" y="7487"/>
                  <a:pt x="6719919" y="19984"/>
                  <a:pt x="6720840" y="27432"/>
                </a:cubicBezTo>
                <a:cubicBezTo>
                  <a:pt x="6498484" y="41642"/>
                  <a:pt x="6403740" y="11820"/>
                  <a:pt x="6183173" y="27432"/>
                </a:cubicBezTo>
                <a:cubicBezTo>
                  <a:pt x="5962606" y="43044"/>
                  <a:pt x="5588173" y="23028"/>
                  <a:pt x="5376672" y="27432"/>
                </a:cubicBezTo>
                <a:cubicBezTo>
                  <a:pt x="5165171" y="31836"/>
                  <a:pt x="4976332" y="28258"/>
                  <a:pt x="4839005" y="27432"/>
                </a:cubicBezTo>
                <a:cubicBezTo>
                  <a:pt x="4701678" y="26606"/>
                  <a:pt x="4496355" y="47443"/>
                  <a:pt x="4368546" y="27432"/>
                </a:cubicBezTo>
                <a:cubicBezTo>
                  <a:pt x="4240737" y="7421"/>
                  <a:pt x="4061284" y="13951"/>
                  <a:pt x="3898087" y="27432"/>
                </a:cubicBezTo>
                <a:cubicBezTo>
                  <a:pt x="3734890" y="40913"/>
                  <a:pt x="3502915" y="13124"/>
                  <a:pt x="3158795" y="27432"/>
                </a:cubicBezTo>
                <a:cubicBezTo>
                  <a:pt x="2814675" y="41740"/>
                  <a:pt x="2835392" y="27235"/>
                  <a:pt x="2688336" y="27432"/>
                </a:cubicBezTo>
                <a:cubicBezTo>
                  <a:pt x="2541280" y="27629"/>
                  <a:pt x="2307706" y="60476"/>
                  <a:pt x="2016252" y="27432"/>
                </a:cubicBezTo>
                <a:cubicBezTo>
                  <a:pt x="1724798" y="-5612"/>
                  <a:pt x="1733667" y="27732"/>
                  <a:pt x="1478585" y="27432"/>
                </a:cubicBezTo>
                <a:cubicBezTo>
                  <a:pt x="1223503" y="27132"/>
                  <a:pt x="1078527" y="31851"/>
                  <a:pt x="806501" y="27432"/>
                </a:cubicBezTo>
                <a:cubicBezTo>
                  <a:pt x="534475" y="23013"/>
                  <a:pt x="221411" y="-1678"/>
                  <a:pt x="0" y="27432"/>
                </a:cubicBezTo>
                <a:cubicBezTo>
                  <a:pt x="-14" y="18173"/>
                  <a:pt x="-517" y="8990"/>
                  <a:pt x="0" y="0"/>
                </a:cubicBezTo>
                <a:close/>
              </a:path>
              <a:path w="6720840" h="27432" stroke="0" extrusionOk="0">
                <a:moveTo>
                  <a:pt x="0" y="0"/>
                </a:moveTo>
                <a:cubicBezTo>
                  <a:pt x="124531" y="-22389"/>
                  <a:pt x="354282" y="5467"/>
                  <a:pt x="604876" y="0"/>
                </a:cubicBezTo>
                <a:cubicBezTo>
                  <a:pt x="855470" y="-5467"/>
                  <a:pt x="967013" y="22460"/>
                  <a:pt x="1075334" y="0"/>
                </a:cubicBezTo>
                <a:cubicBezTo>
                  <a:pt x="1183655" y="-22460"/>
                  <a:pt x="1610061" y="34787"/>
                  <a:pt x="1881835" y="0"/>
                </a:cubicBezTo>
                <a:cubicBezTo>
                  <a:pt x="2153609" y="-34787"/>
                  <a:pt x="2307152" y="13752"/>
                  <a:pt x="2486711" y="0"/>
                </a:cubicBezTo>
                <a:cubicBezTo>
                  <a:pt x="2666270" y="-13752"/>
                  <a:pt x="2890091" y="-12576"/>
                  <a:pt x="3091586" y="0"/>
                </a:cubicBezTo>
                <a:cubicBezTo>
                  <a:pt x="3293082" y="12576"/>
                  <a:pt x="3715287" y="-3114"/>
                  <a:pt x="3898087" y="0"/>
                </a:cubicBezTo>
                <a:cubicBezTo>
                  <a:pt x="4080887" y="3114"/>
                  <a:pt x="4270844" y="15240"/>
                  <a:pt x="4435754" y="0"/>
                </a:cubicBezTo>
                <a:cubicBezTo>
                  <a:pt x="4600664" y="-15240"/>
                  <a:pt x="4997045" y="-22440"/>
                  <a:pt x="5242255" y="0"/>
                </a:cubicBezTo>
                <a:cubicBezTo>
                  <a:pt x="5487465" y="22440"/>
                  <a:pt x="5701832" y="1667"/>
                  <a:pt x="6048756" y="0"/>
                </a:cubicBezTo>
                <a:cubicBezTo>
                  <a:pt x="6395680" y="-1667"/>
                  <a:pt x="6436180" y="8118"/>
                  <a:pt x="6720840" y="0"/>
                </a:cubicBezTo>
                <a:cubicBezTo>
                  <a:pt x="6720009" y="6329"/>
                  <a:pt x="6721244" y="16858"/>
                  <a:pt x="6720840" y="27432"/>
                </a:cubicBezTo>
                <a:cubicBezTo>
                  <a:pt x="6355819" y="6368"/>
                  <a:pt x="6238603" y="9637"/>
                  <a:pt x="5981548" y="27432"/>
                </a:cubicBezTo>
                <a:cubicBezTo>
                  <a:pt x="5724493" y="45227"/>
                  <a:pt x="5501077" y="1054"/>
                  <a:pt x="5175047" y="27432"/>
                </a:cubicBezTo>
                <a:cubicBezTo>
                  <a:pt x="4849017" y="53810"/>
                  <a:pt x="4559292" y="-3445"/>
                  <a:pt x="4368546" y="27432"/>
                </a:cubicBezTo>
                <a:cubicBezTo>
                  <a:pt x="4177800" y="58309"/>
                  <a:pt x="4094337" y="39926"/>
                  <a:pt x="3830879" y="27432"/>
                </a:cubicBezTo>
                <a:cubicBezTo>
                  <a:pt x="3567421" y="14938"/>
                  <a:pt x="3376102" y="1847"/>
                  <a:pt x="3158795" y="27432"/>
                </a:cubicBezTo>
                <a:cubicBezTo>
                  <a:pt x="2941488" y="53017"/>
                  <a:pt x="2565542" y="53678"/>
                  <a:pt x="2352294" y="27432"/>
                </a:cubicBezTo>
                <a:cubicBezTo>
                  <a:pt x="2139046" y="1186"/>
                  <a:pt x="1869687" y="11507"/>
                  <a:pt x="1680210" y="27432"/>
                </a:cubicBezTo>
                <a:cubicBezTo>
                  <a:pt x="1490733" y="43357"/>
                  <a:pt x="1411517" y="33447"/>
                  <a:pt x="1209751" y="27432"/>
                </a:cubicBezTo>
                <a:cubicBezTo>
                  <a:pt x="1007985" y="21417"/>
                  <a:pt x="885144" y="31673"/>
                  <a:pt x="672084" y="27432"/>
                </a:cubicBezTo>
                <a:cubicBezTo>
                  <a:pt x="459024" y="23191"/>
                  <a:pt x="153553" y="25175"/>
                  <a:pt x="0" y="27432"/>
                </a:cubicBezTo>
                <a:cubicBezTo>
                  <a:pt x="-177" y="19307"/>
                  <a:pt x="-1145" y="917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C666AC0C-46B7-9D66-2B27-7111AF38997E}"/>
              </a:ext>
            </a:extLst>
          </p:cNvPr>
          <p:cNvSpPr>
            <a:spLocks noGrp="1"/>
          </p:cNvSpPr>
          <p:nvPr>
            <p:ph type="subTitle" idx="1"/>
          </p:nvPr>
        </p:nvSpPr>
        <p:spPr>
          <a:xfrm>
            <a:off x="7689627" y="828136"/>
            <a:ext cx="9336502" cy="8147304"/>
          </a:xfrm>
        </p:spPr>
        <p:txBody>
          <a:bodyPr vert="horz" lIns="91440" tIns="45720" rIns="91440" bIns="45720" rtlCol="0" anchor="ctr">
            <a:normAutofit/>
          </a:bodyPr>
          <a:lstStyle/>
          <a:p>
            <a:pPr lvl="1" indent="-228600" algn="l">
              <a:lnSpc>
                <a:spcPct val="90000"/>
              </a:lnSpc>
              <a:buFont typeface="Arial" panose="020B0604020202020204" pitchFamily="34" charset="0"/>
              <a:buChar char="•"/>
            </a:pPr>
            <a:r>
              <a:rPr lang="en-US" sz="2600" b="1">
                <a:solidFill>
                  <a:schemeClr val="tx1"/>
                </a:solidFill>
              </a:rPr>
              <a:t>Title 18, United States Code (USC) Section 924 (c)</a:t>
            </a:r>
          </a:p>
          <a:p>
            <a:pPr lvl="2" indent="-228600" algn="l">
              <a:lnSpc>
                <a:spcPct val="90000"/>
              </a:lnSpc>
              <a:buClr>
                <a:srgbClr val="83992A"/>
              </a:buClr>
              <a:buFont typeface="Arial" panose="020B0604020202020204" pitchFamily="34" charset="0"/>
              <a:buChar char="•"/>
            </a:pPr>
            <a:r>
              <a:rPr lang="en-US" sz="2600" b="1">
                <a:solidFill>
                  <a:schemeClr val="tx1"/>
                </a:solidFill>
              </a:rPr>
              <a:t>Using or possessing a firearm during the course of a drug trafficking or another violent crime. </a:t>
            </a:r>
          </a:p>
          <a:p>
            <a:pPr lvl="3" indent="-228600" algn="l">
              <a:lnSpc>
                <a:spcPct val="90000"/>
              </a:lnSpc>
              <a:buClr>
                <a:srgbClr val="83992A"/>
              </a:buClr>
              <a:buFont typeface="Arial" panose="020B0604020202020204" pitchFamily="34" charset="0"/>
              <a:buChar char="•"/>
            </a:pPr>
            <a:r>
              <a:rPr lang="en-US" sz="2600" b="1">
                <a:solidFill>
                  <a:schemeClr val="tx1"/>
                </a:solidFill>
              </a:rPr>
              <a:t>This charge carries very significant potential penalties that must run consecutive to any other sentences </a:t>
            </a:r>
          </a:p>
          <a:p>
            <a:pPr lvl="1" indent="-228600" algn="l">
              <a:lnSpc>
                <a:spcPct val="90000"/>
              </a:lnSpc>
              <a:buFont typeface="Arial" panose="020B0604020202020204" pitchFamily="34" charset="0"/>
              <a:buChar char="•"/>
            </a:pPr>
            <a:r>
              <a:rPr lang="en-US" sz="2600" b="1">
                <a:solidFill>
                  <a:schemeClr val="tx1"/>
                </a:solidFill>
              </a:rPr>
              <a:t>Title 18, USC Sections 924(a)(1) and (2) – Straw Purchasing of Firearms </a:t>
            </a:r>
          </a:p>
          <a:p>
            <a:pPr lvl="2" indent="-228600" algn="l">
              <a:lnSpc>
                <a:spcPct val="90000"/>
              </a:lnSpc>
              <a:buFont typeface="Arial" panose="020B0604020202020204" pitchFamily="34" charset="0"/>
              <a:buChar char="•"/>
            </a:pPr>
            <a:r>
              <a:rPr lang="en-US" sz="2600" b="1">
                <a:solidFill>
                  <a:schemeClr val="tx1"/>
                </a:solidFill>
              </a:rPr>
              <a:t>Making a false statement on ATF Form 4473 </a:t>
            </a:r>
            <a:r>
              <a:rPr lang="en-US" sz="2600" b="1">
                <a:solidFill>
                  <a:schemeClr val="tx1"/>
                </a:solidFill>
                <a:sym typeface="Wingdings" panose="05000000000000000000" pitchFamily="2" charset="2"/>
              </a:rPr>
              <a:t> form warms applicant that they must be the actual buyer of the weapon</a:t>
            </a:r>
            <a:endParaRPr lang="en-US" sz="2600" b="1">
              <a:solidFill>
                <a:schemeClr val="tx1"/>
              </a:solidFill>
            </a:endParaRPr>
          </a:p>
          <a:p>
            <a:pPr lvl="2" indent="-228600" algn="l">
              <a:lnSpc>
                <a:spcPct val="90000"/>
              </a:lnSpc>
              <a:buFont typeface="Arial" panose="020B0604020202020204" pitchFamily="34" charset="0"/>
              <a:buChar char="•"/>
            </a:pPr>
            <a:r>
              <a:rPr lang="en-US" sz="2600" b="1">
                <a:solidFill>
                  <a:schemeClr val="tx1"/>
                </a:solidFill>
              </a:rPr>
              <a:t>Allows investigators to charge the buyers of weapons </a:t>
            </a:r>
          </a:p>
          <a:p>
            <a:pPr lvl="1" indent="-228600" algn="l">
              <a:lnSpc>
                <a:spcPct val="90000"/>
              </a:lnSpc>
              <a:buFont typeface="Arial" panose="020B0604020202020204" pitchFamily="34" charset="0"/>
              <a:buChar char="•"/>
            </a:pPr>
            <a:r>
              <a:rPr lang="en-US" sz="2600" b="1">
                <a:solidFill>
                  <a:schemeClr val="tx1"/>
                </a:solidFill>
              </a:rPr>
              <a:t>Title 18, USC Section 922(g) – Felon in Possession of a Firearm/Ammunition</a:t>
            </a:r>
          </a:p>
          <a:p>
            <a:pPr lvl="2" indent="-228600" algn="l">
              <a:lnSpc>
                <a:spcPct val="90000"/>
              </a:lnSpc>
              <a:buFont typeface="Arial" panose="020B0604020202020204" pitchFamily="34" charset="0"/>
              <a:buChar char="•"/>
            </a:pPr>
            <a:r>
              <a:rPr lang="en-US" sz="2600" b="1">
                <a:solidFill>
                  <a:schemeClr val="tx1"/>
                </a:solidFill>
              </a:rPr>
              <a:t>Makes it unlawful for certain classes of individuals to ship, transport, possess or receive any firearm or ammunition with the required interstate commence nexus </a:t>
            </a:r>
          </a:p>
          <a:p>
            <a:pPr lvl="2" indent="-228600" algn="l">
              <a:lnSpc>
                <a:spcPct val="90000"/>
              </a:lnSpc>
              <a:buFont typeface="Arial" panose="020B0604020202020204" pitchFamily="34" charset="0"/>
              <a:buChar char="•"/>
            </a:pPr>
            <a:r>
              <a:rPr lang="en-US" sz="2600" b="1">
                <a:solidFill>
                  <a:schemeClr val="tx1"/>
                </a:solidFill>
              </a:rPr>
              <a:t>Loosely equivalent to state charge of “Having Weapons While Under Disability” </a:t>
            </a:r>
          </a:p>
          <a:p>
            <a:pPr indent="-228600" algn="l">
              <a:lnSpc>
                <a:spcPct val="90000"/>
              </a:lnSpc>
              <a:buFont typeface="Arial" panose="020B0604020202020204" pitchFamily="34" charset="0"/>
              <a:buChar char="•"/>
            </a:pPr>
            <a:endParaRPr lang="en-US" sz="2600">
              <a:solidFill>
                <a:schemeClr val="tx1"/>
              </a:solidFill>
            </a:endParaRPr>
          </a:p>
        </p:txBody>
      </p:sp>
      <p:sp>
        <p:nvSpPr>
          <p:cNvPr id="4" name="Freeform 7">
            <a:extLst>
              <a:ext uri="{FF2B5EF4-FFF2-40B4-BE49-F238E27FC236}">
                <a16:creationId xmlns:a16="http://schemas.microsoft.com/office/drawing/2014/main" xmlns="" id="{5B6FCF9E-296E-1C13-FF38-7F733D627EB6}"/>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18711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D1520B01-A2E4-41C2-8A8F-7683F25089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568F16-B366-1ED6-C6F1-B03ACCCE145A}"/>
              </a:ext>
            </a:extLst>
          </p:cNvPr>
          <p:cNvSpPr>
            <a:spLocks noGrp="1"/>
          </p:cNvSpPr>
          <p:nvPr>
            <p:ph type="title"/>
          </p:nvPr>
        </p:nvSpPr>
        <p:spPr>
          <a:xfrm>
            <a:off x="6531769" y="1262062"/>
            <a:ext cx="5257800" cy="4672047"/>
          </a:xfrm>
        </p:spPr>
        <p:txBody>
          <a:bodyPr vert="horz" lIns="91440" tIns="45720" rIns="91440" bIns="45720" rtlCol="0" anchor="b">
            <a:normAutofit/>
          </a:bodyPr>
          <a:lstStyle/>
          <a:p>
            <a:pPr>
              <a:lnSpc>
                <a:spcPct val="90000"/>
              </a:lnSpc>
            </a:pPr>
            <a:r>
              <a:rPr lang="en-US" sz="6500" kern="1200">
                <a:solidFill>
                  <a:schemeClr val="bg1"/>
                </a:solidFill>
                <a:latin typeface="+mj-lt"/>
                <a:ea typeface="+mj-ea"/>
                <a:cs typeface="+mj-cs"/>
              </a:rPr>
              <a:t>Drug Enforcement Administration</a:t>
            </a:r>
          </a:p>
        </p:txBody>
      </p:sp>
      <p:grpSp>
        <p:nvGrpSpPr>
          <p:cNvPr id="31" name="Group 30">
            <a:extLst>
              <a:ext uri="{FF2B5EF4-FFF2-40B4-BE49-F238E27FC236}">
                <a16:creationId xmlns:a16="http://schemas.microsoft.com/office/drawing/2014/main" xmlns="" id="{1F634C0A-A487-42AF-8DFD-4DAD62FE92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0"/>
            <a:ext cx="6131461" cy="10287000"/>
            <a:chOff x="1" y="0"/>
            <a:chExt cx="4087640" cy="6858000"/>
          </a:xfrm>
          <a:effectLst>
            <a:outerShdw blurRad="381000" dist="152400" algn="ctr" rotWithShape="0">
              <a:srgbClr val="000000">
                <a:alpha val="10000"/>
              </a:srgbClr>
            </a:outerShdw>
          </a:effectLst>
        </p:grpSpPr>
        <p:sp>
          <p:nvSpPr>
            <p:cNvPr id="32" name="Freeform: Shape 31">
              <a:extLst>
                <a:ext uri="{FF2B5EF4-FFF2-40B4-BE49-F238E27FC236}">
                  <a16:creationId xmlns:a16="http://schemas.microsoft.com/office/drawing/2014/main" xmlns="" id="{7412B137-E115-42F2-8CF9-67E40B5D2C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0779E94B-3A8C-4695-9DA1-2EDEFB170B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A gold badge with a black text&#10;&#10;Description automatically generated">
            <a:extLst>
              <a:ext uri="{FF2B5EF4-FFF2-40B4-BE49-F238E27FC236}">
                <a16:creationId xmlns:a16="http://schemas.microsoft.com/office/drawing/2014/main" xmlns="" id="{C7DB0EF2-F60E-F640-EF58-CE98AE8EC0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684" r="10729" b="-2"/>
          <a:stretch/>
        </p:blipFill>
        <p:spPr>
          <a:xfrm>
            <a:off x="20" y="10"/>
            <a:ext cx="5865106" cy="10286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35" name="Group 34">
            <a:extLst>
              <a:ext uri="{FF2B5EF4-FFF2-40B4-BE49-F238E27FC236}">
                <a16:creationId xmlns:a16="http://schemas.microsoft.com/office/drawing/2014/main" xmlns="" id="{066EE5A2-0D35-4D6A-A5C7-1CA91F740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122883" y="0"/>
            <a:ext cx="2008580" cy="10287000"/>
            <a:chOff x="2661507" y="0"/>
            <a:chExt cx="1339053" cy="6858000"/>
          </a:xfrm>
        </p:grpSpPr>
        <p:sp>
          <p:nvSpPr>
            <p:cNvPr id="36" name="Freeform: Shape 35">
              <a:extLst>
                <a:ext uri="{FF2B5EF4-FFF2-40B4-BE49-F238E27FC236}">
                  <a16:creationId xmlns:a16="http://schemas.microsoft.com/office/drawing/2014/main" xmlns="" id="{4DFBB771-C61C-4F38-ABBB-98A2D8476D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xmlns="" id="{A2432BD6-3DCC-4397-BD7F-3FE84F3210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Group 38">
            <a:extLst>
              <a:ext uri="{FF2B5EF4-FFF2-40B4-BE49-F238E27FC236}">
                <a16:creationId xmlns:a16="http://schemas.microsoft.com/office/drawing/2014/main" xmlns="" id="{56AA1647-0DA6-4A17-B3E1-95D61BD54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12156539" y="0"/>
            <a:ext cx="6131461" cy="10287000"/>
            <a:chOff x="1" y="0"/>
            <a:chExt cx="4087640" cy="6858000"/>
          </a:xfrm>
          <a:effectLst>
            <a:outerShdw blurRad="381000" dist="152400" algn="ctr" rotWithShape="0">
              <a:srgbClr val="000000">
                <a:alpha val="10000"/>
              </a:srgbClr>
            </a:outerShdw>
          </a:effectLst>
        </p:grpSpPr>
        <p:sp>
          <p:nvSpPr>
            <p:cNvPr id="40" name="Freeform: Shape 39">
              <a:extLst>
                <a:ext uri="{FF2B5EF4-FFF2-40B4-BE49-F238E27FC236}">
                  <a16:creationId xmlns:a16="http://schemas.microsoft.com/office/drawing/2014/main" xmlns="" id="{1F1D8352-2F00-4057-8781-E455C455B9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xmlns="" id="{3BE70D92-7E07-4A6F-BD82-729F71C268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Picture 10" descr="A close-up of a badge&#10;&#10;Description automatically generated">
            <a:extLst>
              <a:ext uri="{FF2B5EF4-FFF2-40B4-BE49-F238E27FC236}">
                <a16:creationId xmlns:a16="http://schemas.microsoft.com/office/drawing/2014/main" xmlns="" id="{DD853791-6558-F294-13E1-132F159AAE44}"/>
              </a:ext>
            </a:extLst>
          </p:cNvPr>
          <p:cNvPicPr>
            <a:picLocks noChangeAspect="1"/>
          </p:cNvPicPr>
          <p:nvPr/>
        </p:nvPicPr>
        <p:blipFill>
          <a:blip r:embed="rId4">
            <a:extLst>
              <a:ext uri="{28A0092B-C50C-407E-A947-70E740481C1C}">
                <a14:useLocalDpi xmlns:a14="http://schemas.microsoft.com/office/drawing/2010/main" val="0"/>
              </a:ext>
            </a:extLst>
          </a:blip>
          <a:srcRect l="21028" r="21958" b="2"/>
          <a:stretch/>
        </p:blipFill>
        <p:spPr>
          <a:xfrm>
            <a:off x="12422874" y="1"/>
            <a:ext cx="5865126" cy="10287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43" name="Group 42">
            <a:extLst>
              <a:ext uri="{FF2B5EF4-FFF2-40B4-BE49-F238E27FC236}">
                <a16:creationId xmlns:a16="http://schemas.microsoft.com/office/drawing/2014/main" xmlns="" id="{08D20F07-CD49-4F17-BC00-9429DA80C50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12156538" y="-3"/>
            <a:ext cx="2008580" cy="10287000"/>
            <a:chOff x="2661507" y="0"/>
            <a:chExt cx="1339053" cy="6858000"/>
          </a:xfrm>
          <a:effectLst>
            <a:outerShdw blurRad="381000" dist="152400" dir="10800000" algn="r" rotWithShape="0">
              <a:prstClr val="black">
                <a:alpha val="10000"/>
              </a:prstClr>
            </a:outerShdw>
          </a:effectLst>
        </p:grpSpPr>
        <p:sp>
          <p:nvSpPr>
            <p:cNvPr id="44" name="Freeform: Shape 43">
              <a:extLst>
                <a:ext uri="{FF2B5EF4-FFF2-40B4-BE49-F238E27FC236}">
                  <a16:creationId xmlns:a16="http://schemas.microsoft.com/office/drawing/2014/main" xmlns="" id="{11F66703-4D0D-42DF-8150-991FE9F869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xmlns="" id="{E96840F9-95E6-4C98-BFE4-21B5954236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reeform 7">
            <a:extLst>
              <a:ext uri="{FF2B5EF4-FFF2-40B4-BE49-F238E27FC236}">
                <a16:creationId xmlns:a16="http://schemas.microsoft.com/office/drawing/2014/main" xmlns="" id="{DAD4A775-FF45-56CE-DEB4-41ABFB1E5287}"/>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89095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CEF1436-5902-2A06-ED3F-24112EC8EBA9}"/>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9600" kern="1200" dirty="0">
                <a:solidFill>
                  <a:srgbClr val="FFFFFF"/>
                </a:solidFill>
                <a:latin typeface="+mj-lt"/>
                <a:ea typeface="+mj-ea"/>
                <a:cs typeface="+mj-cs"/>
              </a:rPr>
              <a:t>DEA</a:t>
            </a:r>
            <a:r>
              <a:rPr lang="en-US" sz="6000" kern="1200" dirty="0">
                <a:solidFill>
                  <a:srgbClr val="FFFFFF"/>
                </a:solidFill>
                <a:latin typeface="+mj-lt"/>
                <a:ea typeface="+mj-ea"/>
                <a:cs typeface="+mj-cs"/>
              </a:rPr>
              <a:t>  </a:t>
            </a:r>
          </a:p>
        </p:txBody>
      </p:sp>
      <p:sp>
        <p:nvSpPr>
          <p:cNvPr id="3" name="Subtitle 2">
            <a:extLst>
              <a:ext uri="{FF2B5EF4-FFF2-40B4-BE49-F238E27FC236}">
                <a16:creationId xmlns:a16="http://schemas.microsoft.com/office/drawing/2014/main" xmlns="" id="{DD590ACB-81F3-091E-C2CC-D2D410B11483}"/>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3000" b="1" dirty="0">
                <a:solidFill>
                  <a:schemeClr val="tx1"/>
                </a:solidFill>
              </a:rPr>
              <a:t>Mission/Duties: To disrupt and dismantle illicit drug trafficking in Ohio by immobilizing targeted violators and trafficking organizations; gather and report intelligence data relating to trafficking in narcotics and dangerous drugs; and conduct UC operations where appropriate and engage in other traditional methods of investigation in order that the Task Force’s activities will result in effective prosecution before of courts of the United States and the State of Ohio  </a:t>
            </a:r>
          </a:p>
          <a:p>
            <a:pPr indent="-228600" algn="l">
              <a:lnSpc>
                <a:spcPct val="90000"/>
              </a:lnSpc>
              <a:buFont typeface="Arial" panose="020B0604020202020204" pitchFamily="34" charset="0"/>
              <a:buChar char="•"/>
            </a:pPr>
            <a:endParaRPr lang="en-US" sz="3000" b="1" dirty="0">
              <a:solidFill>
                <a:schemeClr val="tx1"/>
              </a:solidFill>
            </a:endParaRPr>
          </a:p>
        </p:txBody>
      </p:sp>
      <p:sp>
        <p:nvSpPr>
          <p:cNvPr id="4" name="Freeform 7">
            <a:extLst>
              <a:ext uri="{FF2B5EF4-FFF2-40B4-BE49-F238E27FC236}">
                <a16:creationId xmlns:a16="http://schemas.microsoft.com/office/drawing/2014/main" xmlns="" id="{1654F9ED-960D-03BF-614D-1F1571CD0294}"/>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16197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B78AAF6-C816-11A0-8DEA-AE61BE853E79}"/>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DEA – Task Force</a:t>
            </a:r>
          </a:p>
        </p:txBody>
      </p:sp>
      <p:sp>
        <p:nvSpPr>
          <p:cNvPr id="3" name="Subtitle 2">
            <a:extLst>
              <a:ext uri="{FF2B5EF4-FFF2-40B4-BE49-F238E27FC236}">
                <a16:creationId xmlns:a16="http://schemas.microsoft.com/office/drawing/2014/main" xmlns="" id="{7B147D68-0CDC-6034-4E31-4077E7B5ADBF}"/>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3000" b="1">
                <a:solidFill>
                  <a:schemeClr val="tx1"/>
                </a:solidFill>
              </a:rPr>
              <a:t>Conduct drug and money laundering investigations with the goal of successful federal prosecution </a:t>
            </a:r>
          </a:p>
          <a:p>
            <a:pPr indent="-228600" algn="l">
              <a:lnSpc>
                <a:spcPct val="90000"/>
              </a:lnSpc>
              <a:buFont typeface="Arial" panose="020B0604020202020204" pitchFamily="34" charset="0"/>
              <a:buChar char="•"/>
            </a:pPr>
            <a:r>
              <a:rPr lang="en-US" sz="3000" b="1">
                <a:solidFill>
                  <a:schemeClr val="tx1"/>
                </a:solidFill>
              </a:rPr>
              <a:t>Investigations can include the following type of operations: Surveillance, Buy Walk, Buy Bust, T-III Wiretaps, Reverses, Flash, Interdiction, Search Warrants</a:t>
            </a:r>
          </a:p>
          <a:p>
            <a:pPr indent="-228600" algn="l">
              <a:lnSpc>
                <a:spcPct val="90000"/>
              </a:lnSpc>
              <a:buFont typeface="Arial" panose="020B0604020202020204" pitchFamily="34" charset="0"/>
              <a:buChar char="•"/>
            </a:pPr>
            <a:r>
              <a:rPr lang="en-US" sz="3000" b="1">
                <a:solidFill>
                  <a:schemeClr val="tx1"/>
                </a:solidFill>
              </a:rPr>
              <a:t>Duties: Evidence processing, report writing, respond to tip line leads, court testimony, drafting affidavits, undercover roles, develop/maintain confidential sources (CSs)  </a:t>
            </a:r>
          </a:p>
          <a:p>
            <a:pPr indent="-228600" algn="l">
              <a:lnSpc>
                <a:spcPct val="90000"/>
              </a:lnSpc>
              <a:buFont typeface="Arial" panose="020B0604020202020204" pitchFamily="34" charset="0"/>
              <a:buChar char="•"/>
            </a:pPr>
            <a:endParaRPr lang="en-US" sz="3000">
              <a:solidFill>
                <a:schemeClr val="tx1"/>
              </a:solidFill>
            </a:endParaRPr>
          </a:p>
        </p:txBody>
      </p:sp>
      <p:sp>
        <p:nvSpPr>
          <p:cNvPr id="4" name="Freeform 7">
            <a:extLst>
              <a:ext uri="{FF2B5EF4-FFF2-40B4-BE49-F238E27FC236}">
                <a16:creationId xmlns:a16="http://schemas.microsoft.com/office/drawing/2014/main" xmlns="" id="{23F69D5C-F08E-5E06-E0C7-DD0B6C1F0ED7}"/>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42065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able with lots of money on it&#10;&#10;Description automatically generated">
            <a:extLst>
              <a:ext uri="{FF2B5EF4-FFF2-40B4-BE49-F238E27FC236}">
                <a16:creationId xmlns:a16="http://schemas.microsoft.com/office/drawing/2014/main" xmlns="" id="{A7C14652-9C0C-406F-4382-54816DC1B061}"/>
              </a:ext>
            </a:extLst>
          </p:cNvPr>
          <p:cNvPicPr>
            <a:picLocks noChangeAspect="1"/>
          </p:cNvPicPr>
          <p:nvPr/>
        </p:nvPicPr>
        <p:blipFill>
          <a:blip r:embed="rId2" cstate="print">
            <a:extLst>
              <a:ext uri="{28A0092B-C50C-407E-A947-70E740481C1C}">
                <a14:useLocalDpi xmlns:a14="http://schemas.microsoft.com/office/drawing/2010/main" val="0"/>
              </a:ext>
            </a:extLst>
          </a:blip>
          <a:srcRect t="25000"/>
          <a:stretch/>
        </p:blipFill>
        <p:spPr>
          <a:xfrm>
            <a:off x="20" y="-3"/>
            <a:ext cx="18287980" cy="10287000"/>
          </a:xfrm>
          <a:prstGeom prst="rect">
            <a:avLst/>
          </a:prstGeom>
        </p:spPr>
      </p:pic>
      <p:sp useBgFill="1">
        <p:nvSpPr>
          <p:cNvPr id="33" name="Rectangle: Top Corners Rounded 32">
            <a:extLst>
              <a:ext uri="{FF2B5EF4-FFF2-40B4-BE49-F238E27FC236}">
                <a16:creationId xmlns:a16="http://schemas.microsoft.com/office/drawing/2014/main" xmlns="" id="{A06622B5-0D3E-459F-977C-302B9D9989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96471" y="293745"/>
            <a:ext cx="4398216" cy="5791157"/>
          </a:xfrm>
          <a:prstGeom prst="round2SameRect">
            <a:avLst>
              <a:gd name="adj1" fmla="val 473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tack of black bags&#10;&#10;Description automatically generated">
            <a:extLst>
              <a:ext uri="{FF2B5EF4-FFF2-40B4-BE49-F238E27FC236}">
                <a16:creationId xmlns:a16="http://schemas.microsoft.com/office/drawing/2014/main" xmlns="" id="{33B1A1EA-9A97-C83E-E91B-09C02D1B0EAB}"/>
              </a:ext>
            </a:extLst>
          </p:cNvPr>
          <p:cNvPicPr>
            <a:picLocks noChangeAspect="1"/>
          </p:cNvPicPr>
          <p:nvPr/>
        </p:nvPicPr>
        <p:blipFill>
          <a:blip r:embed="rId3" cstate="print">
            <a:extLst>
              <a:ext uri="{28A0092B-C50C-407E-A947-70E740481C1C}">
                <a14:useLocalDpi xmlns:a14="http://schemas.microsoft.com/office/drawing/2010/main" val="0"/>
              </a:ext>
            </a:extLst>
          </a:blip>
          <a:srcRect r="-1" b="5940"/>
          <a:stretch/>
        </p:blipFill>
        <p:spPr>
          <a:xfrm>
            <a:off x="20" y="1234794"/>
            <a:ext cx="5541244" cy="3909060"/>
          </a:xfrm>
          <a:custGeom>
            <a:avLst/>
            <a:gdLst/>
            <a:ahLst/>
            <a:cxnLst/>
            <a:rect l="l" t="t" r="r" b="b"/>
            <a:pathLst>
              <a:path w="3694176" h="2606040">
                <a:moveTo>
                  <a:pt x="0" y="0"/>
                </a:moveTo>
                <a:lnTo>
                  <a:pt x="3578728" y="0"/>
                </a:lnTo>
                <a:cubicBezTo>
                  <a:pt x="3642488" y="0"/>
                  <a:pt x="3694176" y="51688"/>
                  <a:pt x="3694176" y="115448"/>
                </a:cubicBezTo>
                <a:lnTo>
                  <a:pt x="3694176" y="2490592"/>
                </a:lnTo>
                <a:cubicBezTo>
                  <a:pt x="3694176" y="2554352"/>
                  <a:pt x="3642488" y="2606040"/>
                  <a:pt x="3578728" y="2606040"/>
                </a:cubicBezTo>
                <a:lnTo>
                  <a:pt x="0" y="2606040"/>
                </a:lnTo>
                <a:close/>
              </a:path>
            </a:pathLst>
          </a:custGeom>
        </p:spPr>
      </p:pic>
      <p:sp useBgFill="1">
        <p:nvSpPr>
          <p:cNvPr id="34" name="Rectangle: Top Corners Rounded 33">
            <a:extLst>
              <a:ext uri="{FF2B5EF4-FFF2-40B4-BE49-F238E27FC236}">
                <a16:creationId xmlns:a16="http://schemas.microsoft.com/office/drawing/2014/main" xmlns="" id="{B22EB6A2-EE25-4D0A-B8F7-560339BF7E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6235735" y="-1"/>
            <a:ext cx="6498818" cy="4696496"/>
          </a:xfrm>
          <a:prstGeom prst="round2SameRect">
            <a:avLst>
              <a:gd name="adj1" fmla="val 3211"/>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many guns and bags of goods on it&#10;&#10;Description automatically generated">
            <a:extLst>
              <a:ext uri="{FF2B5EF4-FFF2-40B4-BE49-F238E27FC236}">
                <a16:creationId xmlns:a16="http://schemas.microsoft.com/office/drawing/2014/main" xmlns="" id="{559E2DD2-554C-5616-5A43-A8FE042EBFA1}"/>
              </a:ext>
            </a:extLst>
          </p:cNvPr>
          <p:cNvPicPr>
            <a:picLocks noChangeAspect="1"/>
          </p:cNvPicPr>
          <p:nvPr/>
        </p:nvPicPr>
        <p:blipFill>
          <a:blip r:embed="rId4" cstate="print">
            <a:extLst>
              <a:ext uri="{28A0092B-C50C-407E-A947-70E740481C1C}">
                <a14:useLocalDpi xmlns:a14="http://schemas.microsoft.com/office/drawing/2010/main" val="0"/>
              </a:ext>
            </a:extLst>
          </a:blip>
          <a:srcRect t="37155" r="-2" b="7364"/>
          <a:stretch/>
        </p:blipFill>
        <p:spPr>
          <a:xfrm>
            <a:off x="6481339" y="1"/>
            <a:ext cx="6007608" cy="4443984"/>
          </a:xfrm>
          <a:custGeom>
            <a:avLst/>
            <a:gdLst/>
            <a:ahLst/>
            <a:cxnLst/>
            <a:rect l="l" t="t" r="r" b="b"/>
            <a:pathLst>
              <a:path w="4005072" h="2962656">
                <a:moveTo>
                  <a:pt x="0" y="0"/>
                </a:moveTo>
                <a:lnTo>
                  <a:pt x="4005072" y="0"/>
                </a:lnTo>
                <a:lnTo>
                  <a:pt x="4005072" y="2867525"/>
                </a:lnTo>
                <a:cubicBezTo>
                  <a:pt x="4005072" y="2920064"/>
                  <a:pt x="3962480" y="2962656"/>
                  <a:pt x="3909941" y="2962656"/>
                </a:cubicBezTo>
                <a:lnTo>
                  <a:pt x="95131" y="2962656"/>
                </a:lnTo>
                <a:cubicBezTo>
                  <a:pt x="42592" y="2962656"/>
                  <a:pt x="0" y="2920064"/>
                  <a:pt x="0" y="2867525"/>
                </a:cubicBezTo>
                <a:close/>
              </a:path>
            </a:pathLst>
          </a:custGeom>
        </p:spPr>
      </p:pic>
      <p:sp useBgFill="1">
        <p:nvSpPr>
          <p:cNvPr id="35" name="Rectangle: Top Corners Rounded 34">
            <a:extLst>
              <a:ext uri="{FF2B5EF4-FFF2-40B4-BE49-F238E27FC236}">
                <a16:creationId xmlns:a16="http://schemas.microsoft.com/office/drawing/2014/main" xmlns="" id="{03EE06E7-68E3-478C-8B9B-551876F1B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936538" y="2221040"/>
            <a:ext cx="7582284" cy="5120640"/>
          </a:xfrm>
          <a:prstGeom prst="round2SameRect">
            <a:avLst>
              <a:gd name="adj1" fmla="val 380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uitcase full of money&#10;&#10;Description automatically generated">
            <a:extLst>
              <a:ext uri="{FF2B5EF4-FFF2-40B4-BE49-F238E27FC236}">
                <a16:creationId xmlns:a16="http://schemas.microsoft.com/office/drawing/2014/main" xmlns="" id="{58CEBFB2-4023-D3CE-4269-F3888800B21B}"/>
              </a:ext>
            </a:extLst>
          </p:cNvPr>
          <p:cNvPicPr>
            <a:picLocks noChangeAspect="1"/>
          </p:cNvPicPr>
          <p:nvPr/>
        </p:nvPicPr>
        <p:blipFill>
          <a:blip r:embed="rId5">
            <a:extLst>
              <a:ext uri="{28A0092B-C50C-407E-A947-70E740481C1C}">
                <a14:useLocalDpi xmlns:a14="http://schemas.microsoft.com/office/drawing/2010/main" val="0"/>
              </a:ext>
            </a:extLst>
          </a:blip>
          <a:srcRect l="673" r="7774"/>
          <a:stretch/>
        </p:blipFill>
        <p:spPr>
          <a:xfrm>
            <a:off x="13418820" y="1235773"/>
            <a:ext cx="4869180" cy="7091172"/>
          </a:xfrm>
          <a:custGeom>
            <a:avLst/>
            <a:gdLst/>
            <a:ahLst/>
            <a:cxnLst/>
            <a:rect l="l" t="t" r="r" b="b"/>
            <a:pathLst>
              <a:path w="3246120" h="4727448">
                <a:moveTo>
                  <a:pt x="75732" y="0"/>
                </a:moveTo>
                <a:lnTo>
                  <a:pt x="3246120" y="0"/>
                </a:lnTo>
                <a:lnTo>
                  <a:pt x="3246120" y="4727448"/>
                </a:lnTo>
                <a:lnTo>
                  <a:pt x="75732" y="4727448"/>
                </a:lnTo>
                <a:cubicBezTo>
                  <a:pt x="33906" y="4727448"/>
                  <a:pt x="0" y="4693542"/>
                  <a:pt x="0" y="4651716"/>
                </a:cubicBezTo>
                <a:lnTo>
                  <a:pt x="0" y="75732"/>
                </a:lnTo>
                <a:cubicBezTo>
                  <a:pt x="0" y="33906"/>
                  <a:pt x="33906" y="0"/>
                  <a:pt x="75732" y="0"/>
                </a:cubicBezTo>
                <a:close/>
              </a:path>
            </a:pathLst>
          </a:custGeom>
        </p:spPr>
      </p:pic>
      <p:sp>
        <p:nvSpPr>
          <p:cNvPr id="8" name="Freeform 7">
            <a:extLst>
              <a:ext uri="{FF2B5EF4-FFF2-40B4-BE49-F238E27FC236}">
                <a16:creationId xmlns:a16="http://schemas.microsoft.com/office/drawing/2014/main" xmlns="" id="{FBC944DA-F297-9572-8A10-170E6D89CB90}"/>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07283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D67269-F770-D7E3-0B28-CA785BAC5A0E}"/>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Federal Bureau of Investigation (FBI)</a:t>
            </a:r>
          </a:p>
        </p:txBody>
      </p:sp>
      <p:sp>
        <p:nvSpPr>
          <p:cNvPr id="3" name="Subtitle 2">
            <a:extLst>
              <a:ext uri="{FF2B5EF4-FFF2-40B4-BE49-F238E27FC236}">
                <a16:creationId xmlns:a16="http://schemas.microsoft.com/office/drawing/2014/main" xmlns="" id="{4DCAB5EF-7CA0-BCC7-3648-018536379BCC}"/>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3000" b="1" dirty="0">
                <a:solidFill>
                  <a:schemeClr val="tx1"/>
                </a:solidFill>
              </a:rPr>
              <a:t>The FBI concentrates on crime problems that pose major threats to American Society. Significant violent crime incidents stretch state and local law enforcement resources to their limits </a:t>
            </a:r>
          </a:p>
          <a:p>
            <a:pPr indent="-228600" algn="l">
              <a:lnSpc>
                <a:spcPct val="90000"/>
              </a:lnSpc>
              <a:buFont typeface="Arial" panose="020B0604020202020204" pitchFamily="34" charset="0"/>
              <a:buChar char="•"/>
            </a:pPr>
            <a:endParaRPr lang="en-US" sz="3000" b="1" dirty="0">
              <a:solidFill>
                <a:schemeClr val="tx1"/>
              </a:solidFill>
            </a:endParaRPr>
          </a:p>
          <a:p>
            <a:pPr indent="-228600" algn="l">
              <a:lnSpc>
                <a:spcPct val="90000"/>
              </a:lnSpc>
              <a:buFont typeface="Arial" panose="020B0604020202020204" pitchFamily="34" charset="0"/>
              <a:buChar char="•"/>
            </a:pPr>
            <a:r>
              <a:rPr lang="en-US" sz="3000" b="1" dirty="0">
                <a:solidFill>
                  <a:schemeClr val="tx1"/>
                </a:solidFill>
              </a:rPr>
              <a:t>APA has TFOs assigned to the following FBI Squads: </a:t>
            </a:r>
          </a:p>
          <a:p>
            <a:pPr lvl="1" indent="-228600" algn="l">
              <a:lnSpc>
                <a:spcPct val="90000"/>
              </a:lnSpc>
              <a:buFont typeface="Arial" panose="020B0604020202020204" pitchFamily="34" charset="0"/>
              <a:buChar char="•"/>
            </a:pPr>
            <a:r>
              <a:rPr lang="en-US" sz="3000" b="1" dirty="0">
                <a:solidFill>
                  <a:schemeClr val="tx1"/>
                </a:solidFill>
              </a:rPr>
              <a:t>Safe Streets Gang Task Force </a:t>
            </a:r>
          </a:p>
          <a:p>
            <a:pPr lvl="1" indent="-228600" algn="l">
              <a:lnSpc>
                <a:spcPct val="90000"/>
              </a:lnSpc>
              <a:buFont typeface="Arial" panose="020B0604020202020204" pitchFamily="34" charset="0"/>
              <a:buChar char="•"/>
            </a:pPr>
            <a:r>
              <a:rPr lang="en-US" sz="3000" b="1" dirty="0">
                <a:solidFill>
                  <a:schemeClr val="tx1"/>
                </a:solidFill>
              </a:rPr>
              <a:t>Cartel Gang Narcotics &amp; Laundering Task Force </a:t>
            </a:r>
          </a:p>
          <a:p>
            <a:pPr lvl="1" indent="-228600" algn="l">
              <a:lnSpc>
                <a:spcPct val="90000"/>
              </a:lnSpc>
              <a:buFont typeface="Arial" panose="020B0604020202020204" pitchFamily="34" charset="0"/>
              <a:buChar char="•"/>
            </a:pPr>
            <a:r>
              <a:rPr lang="en-US" sz="3000" b="1" dirty="0">
                <a:solidFill>
                  <a:schemeClr val="tx1"/>
                </a:solidFill>
              </a:rPr>
              <a:t>Violent Crime Task Force </a:t>
            </a:r>
          </a:p>
          <a:p>
            <a:pPr lvl="2" indent="-228600" algn="l">
              <a:lnSpc>
                <a:spcPct val="90000"/>
              </a:lnSpc>
              <a:buFont typeface="Arial" panose="020B0604020202020204" pitchFamily="34" charset="0"/>
              <a:buChar char="•"/>
            </a:pPr>
            <a:r>
              <a:rPr lang="en-US" sz="3000" b="1" dirty="0">
                <a:solidFill>
                  <a:schemeClr val="tx1"/>
                </a:solidFill>
              </a:rPr>
              <a:t>*Child Exploitation Task Force </a:t>
            </a:r>
          </a:p>
          <a:p>
            <a:pPr indent="-228600" algn="l">
              <a:lnSpc>
                <a:spcPct val="90000"/>
              </a:lnSpc>
              <a:buFont typeface="Arial" panose="020B0604020202020204" pitchFamily="34" charset="0"/>
              <a:buChar char="•"/>
            </a:pPr>
            <a:endParaRPr lang="en-US" sz="3000" dirty="0">
              <a:solidFill>
                <a:schemeClr val="tx1"/>
              </a:solidFill>
            </a:endParaRPr>
          </a:p>
        </p:txBody>
      </p:sp>
      <p:sp>
        <p:nvSpPr>
          <p:cNvPr id="4" name="Freeform 7">
            <a:extLst>
              <a:ext uri="{FF2B5EF4-FFF2-40B4-BE49-F238E27FC236}">
                <a16:creationId xmlns:a16="http://schemas.microsoft.com/office/drawing/2014/main" xmlns="" id="{2863CFC9-2C54-D47B-BCED-9F3D92EF5487}"/>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39372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412FE-EA2C-8813-728F-EF0962D9C3C7}"/>
              </a:ext>
            </a:extLst>
          </p:cNvPr>
          <p:cNvSpPr>
            <a:spLocks noGrp="1"/>
          </p:cNvSpPr>
          <p:nvPr>
            <p:ph type="title"/>
          </p:nvPr>
        </p:nvSpPr>
        <p:spPr>
          <a:xfrm>
            <a:off x="457200" y="274638"/>
            <a:ext cx="17297400" cy="1143000"/>
          </a:xfrm>
        </p:spPr>
        <p:txBody>
          <a:bodyPr>
            <a:normAutofit/>
          </a:bodyPr>
          <a:lstStyle/>
          <a:p>
            <a:r>
              <a:rPr lang="en-US" sz="6000" dirty="0"/>
              <a:t>FBI Squad 11 –  Violent Crimes Task Force</a:t>
            </a:r>
          </a:p>
        </p:txBody>
      </p:sp>
      <p:sp>
        <p:nvSpPr>
          <p:cNvPr id="3" name="Content Placeholder 2">
            <a:extLst>
              <a:ext uri="{FF2B5EF4-FFF2-40B4-BE49-F238E27FC236}">
                <a16:creationId xmlns:a16="http://schemas.microsoft.com/office/drawing/2014/main" xmlns="" id="{6C6F4561-4932-392A-C540-5D1C26D1712E}"/>
              </a:ext>
            </a:extLst>
          </p:cNvPr>
          <p:cNvSpPr>
            <a:spLocks noGrp="1"/>
          </p:cNvSpPr>
          <p:nvPr>
            <p:ph sz="half" idx="1"/>
          </p:nvPr>
        </p:nvSpPr>
        <p:spPr>
          <a:xfrm>
            <a:off x="1828800" y="1600200"/>
            <a:ext cx="6553200" cy="5067300"/>
          </a:xfrm>
        </p:spPr>
        <p:txBody>
          <a:bodyPr/>
          <a:lstStyle/>
          <a:p>
            <a:r>
              <a:rPr lang="en-US" sz="4400" dirty="0"/>
              <a:t>Child Exploitation </a:t>
            </a:r>
          </a:p>
          <a:p>
            <a:pPr lvl="1"/>
            <a:r>
              <a:rPr lang="en-US" sz="2800" dirty="0"/>
              <a:t>The illegal production, transportation, distribution, receipt, advertising and possession of child pornography, as defined in section 2256(8) of Title 18, USC, as well as the transfer of custody of children for the production of child pornography, is harmful to the physiological, emotional, and mental health of the children</a:t>
            </a:r>
            <a:r>
              <a:rPr lang="en-US" dirty="0"/>
              <a:t>.</a:t>
            </a:r>
          </a:p>
          <a:p>
            <a:endParaRPr lang="en-US" dirty="0"/>
          </a:p>
        </p:txBody>
      </p:sp>
      <p:sp>
        <p:nvSpPr>
          <p:cNvPr id="4" name="Content Placeholder 3">
            <a:extLst>
              <a:ext uri="{FF2B5EF4-FFF2-40B4-BE49-F238E27FC236}">
                <a16:creationId xmlns:a16="http://schemas.microsoft.com/office/drawing/2014/main" xmlns="" id="{07801225-B823-F5BE-E137-39BB7A3D28A8}"/>
              </a:ext>
            </a:extLst>
          </p:cNvPr>
          <p:cNvSpPr>
            <a:spLocks noGrp="1"/>
          </p:cNvSpPr>
          <p:nvPr>
            <p:ph sz="half" idx="2"/>
          </p:nvPr>
        </p:nvSpPr>
        <p:spPr>
          <a:xfrm>
            <a:off x="9906002" y="1600200"/>
            <a:ext cx="7391398" cy="5067300"/>
          </a:xfrm>
        </p:spPr>
        <p:txBody>
          <a:bodyPr/>
          <a:lstStyle/>
          <a:p>
            <a:r>
              <a:rPr lang="en-US" sz="4400" dirty="0"/>
              <a:t>Human Trafficking </a:t>
            </a:r>
          </a:p>
          <a:p>
            <a:pPr lvl="1"/>
            <a:r>
              <a:rPr lang="en-US" sz="2800" dirty="0"/>
              <a:t>also known as trafficking in persons or modern-day slavery, is a crime that involves compelling or coercing a person to provide labor or services, or to engage in commercial sex acts. The coercion can be subtle or overt, physical or psychological. Exploitation of a minor for commercial sex is human trafficking, regardless of whether any form of force, fraud, or coercion was used.</a:t>
            </a:r>
          </a:p>
          <a:p>
            <a:endParaRPr lang="en-US" dirty="0"/>
          </a:p>
        </p:txBody>
      </p:sp>
      <p:pic>
        <p:nvPicPr>
          <p:cNvPr id="5" name="Picture 4">
            <a:extLst>
              <a:ext uri="{FF2B5EF4-FFF2-40B4-BE49-F238E27FC236}">
                <a16:creationId xmlns:a16="http://schemas.microsoft.com/office/drawing/2014/main" xmlns="" id="{150F5015-AB2C-6D08-7BBB-CB5EA6C9102A}"/>
              </a:ext>
            </a:extLst>
          </p:cNvPr>
          <p:cNvPicPr>
            <a:picLocks noChangeAspect="1"/>
          </p:cNvPicPr>
          <p:nvPr/>
        </p:nvPicPr>
        <p:blipFill>
          <a:blip r:embed="rId2"/>
          <a:stretch>
            <a:fillRect/>
          </a:stretch>
        </p:blipFill>
        <p:spPr>
          <a:xfrm>
            <a:off x="1203536" y="6850062"/>
            <a:ext cx="16246264" cy="1836738"/>
          </a:xfrm>
          <a:prstGeom prst="rect">
            <a:avLst/>
          </a:prstGeom>
        </p:spPr>
      </p:pic>
      <p:sp>
        <p:nvSpPr>
          <p:cNvPr id="6" name="Freeform 7">
            <a:extLst>
              <a:ext uri="{FF2B5EF4-FFF2-40B4-BE49-F238E27FC236}">
                <a16:creationId xmlns:a16="http://schemas.microsoft.com/office/drawing/2014/main" xmlns="" id="{5B2E2701-4E40-5B17-CFAD-1CEC360033B9}"/>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808843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26309" y="2126307"/>
            <a:ext cx="10313727" cy="6061116"/>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xmlns=""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7743" y="3990710"/>
            <a:ext cx="6533391" cy="605790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771323" y="2457128"/>
            <a:ext cx="10286358" cy="53721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xmlns=""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59A78C57-A205-2D28-09C3-58B000C4FBB3}"/>
              </a:ext>
            </a:extLst>
          </p:cNvPr>
          <p:cNvSpPr>
            <a:spLocks noGrp="1"/>
          </p:cNvSpPr>
          <p:nvPr>
            <p:ph type="ctrTitle"/>
          </p:nvPr>
        </p:nvSpPr>
        <p:spPr>
          <a:xfrm>
            <a:off x="990061" y="4150659"/>
            <a:ext cx="4321242" cy="4607859"/>
          </a:xfrm>
        </p:spPr>
        <p:txBody>
          <a:bodyPr vert="horz" lIns="91440" tIns="45720" rIns="91440" bIns="45720" rtlCol="0" anchor="t">
            <a:normAutofit/>
          </a:bodyPr>
          <a:lstStyle/>
          <a:p>
            <a:pPr algn="l"/>
            <a:r>
              <a:rPr lang="en-US" sz="6000" kern="1200" dirty="0">
                <a:solidFill>
                  <a:srgbClr val="FFFFFF"/>
                </a:solidFill>
                <a:latin typeface="+mj-lt"/>
                <a:ea typeface="+mj-ea"/>
                <a:cs typeface="+mj-cs"/>
              </a:rPr>
              <a:t>FBI Squad 12 – CGNL</a:t>
            </a:r>
          </a:p>
        </p:txBody>
      </p:sp>
      <p:sp>
        <p:nvSpPr>
          <p:cNvPr id="3" name="Subtitle 2">
            <a:extLst>
              <a:ext uri="{FF2B5EF4-FFF2-40B4-BE49-F238E27FC236}">
                <a16:creationId xmlns:a16="http://schemas.microsoft.com/office/drawing/2014/main" xmlns="" id="{A9DA8FA2-CBE0-E0D8-5EA4-1E10DF6C645C}"/>
              </a:ext>
            </a:extLst>
          </p:cNvPr>
          <p:cNvSpPr>
            <a:spLocks noGrp="1"/>
          </p:cNvSpPr>
          <p:nvPr>
            <p:ph type="subTitle" idx="1"/>
          </p:nvPr>
        </p:nvSpPr>
        <p:spPr>
          <a:xfrm>
            <a:off x="990063" y="1210236"/>
            <a:ext cx="4379607" cy="2241175"/>
          </a:xfrm>
        </p:spPr>
        <p:txBody>
          <a:bodyPr vert="horz" lIns="91440" tIns="45720" rIns="91440" bIns="45720" rtlCol="0" anchor="b">
            <a:normAutofit/>
          </a:bodyPr>
          <a:lstStyle/>
          <a:p>
            <a:pPr indent="-228600" algn="l">
              <a:lnSpc>
                <a:spcPct val="90000"/>
              </a:lnSpc>
              <a:buFont typeface="Arial" panose="020B0604020202020204" pitchFamily="34" charset="0"/>
              <a:buChar char="•"/>
            </a:pPr>
            <a:r>
              <a:rPr lang="en-US" sz="1400" b="1" dirty="0">
                <a:solidFill>
                  <a:srgbClr val="FFFFFF"/>
                </a:solidFill>
              </a:rPr>
              <a:t>Cartel Gang Narcotics &amp; Laundering Task Force </a:t>
            </a:r>
            <a:r>
              <a:rPr lang="en-US" sz="1400" dirty="0">
                <a:solidFill>
                  <a:srgbClr val="FFFFFF"/>
                </a:solidFill>
              </a:rPr>
              <a:t>(CGNL) </a:t>
            </a:r>
          </a:p>
          <a:p>
            <a:pPr lvl="1" indent="-228600" algn="l">
              <a:lnSpc>
                <a:spcPct val="90000"/>
              </a:lnSpc>
              <a:buFont typeface="Arial" panose="020B0604020202020204" pitchFamily="34" charset="0"/>
              <a:buChar char="•"/>
            </a:pPr>
            <a:r>
              <a:rPr lang="en-US" sz="1400" dirty="0">
                <a:solidFill>
                  <a:srgbClr val="FFFFFF"/>
                </a:solidFill>
              </a:rPr>
              <a:t>Formerly known as NOLETF (Northern Ohio Law Enforcement Task Force) and the Caribbean Drug Task Force </a:t>
            </a:r>
          </a:p>
          <a:p>
            <a:pPr indent="-228600" algn="l">
              <a:lnSpc>
                <a:spcPct val="90000"/>
              </a:lnSpc>
              <a:buFont typeface="Arial" panose="020B0604020202020204" pitchFamily="34" charset="0"/>
              <a:buChar char="•"/>
            </a:pPr>
            <a:r>
              <a:rPr lang="en-US" sz="1400" dirty="0">
                <a:solidFill>
                  <a:srgbClr val="FFFFFF"/>
                </a:solidFill>
              </a:rPr>
              <a:t>Investigate federal drug and money laundering crimes </a:t>
            </a:r>
          </a:p>
          <a:p>
            <a:pPr indent="-228600" algn="l">
              <a:lnSpc>
                <a:spcPct val="90000"/>
              </a:lnSpc>
              <a:buFont typeface="Arial" panose="020B0604020202020204" pitchFamily="34" charset="0"/>
              <a:buChar char="•"/>
            </a:pPr>
            <a:r>
              <a:rPr lang="en-US" sz="1400" dirty="0">
                <a:solidFill>
                  <a:srgbClr val="FFFFFF"/>
                </a:solidFill>
              </a:rPr>
              <a:t>Also includes Ohio HIDTA (High Intensity Drug Trafficking Area) HIT (Hotel Interdiction Team) </a:t>
            </a:r>
          </a:p>
          <a:p>
            <a:pPr indent="-228600" algn="l">
              <a:lnSpc>
                <a:spcPct val="90000"/>
              </a:lnSpc>
              <a:buFont typeface="Arial" panose="020B0604020202020204" pitchFamily="34" charset="0"/>
              <a:buChar char="•"/>
            </a:pPr>
            <a:r>
              <a:rPr lang="en-US" sz="1400" dirty="0">
                <a:solidFill>
                  <a:srgbClr val="FFFFFF"/>
                </a:solidFill>
              </a:rPr>
              <a:t>The task force is comprised of multiple federal agents in addition to local and state agencies </a:t>
            </a:r>
          </a:p>
          <a:p>
            <a:pPr indent="-228600" algn="l">
              <a:lnSpc>
                <a:spcPct val="90000"/>
              </a:lnSpc>
              <a:buFont typeface="Arial" panose="020B0604020202020204" pitchFamily="34" charset="0"/>
              <a:buChar char="•"/>
            </a:pPr>
            <a:endParaRPr lang="en-US" sz="1400" dirty="0">
              <a:solidFill>
                <a:srgbClr val="FFFFFF"/>
              </a:solidFill>
            </a:endParaRPr>
          </a:p>
        </p:txBody>
      </p:sp>
      <p:pic>
        <p:nvPicPr>
          <p:cNvPr id="4" name="Picture 3">
            <a:extLst>
              <a:ext uri="{FF2B5EF4-FFF2-40B4-BE49-F238E27FC236}">
                <a16:creationId xmlns:a16="http://schemas.microsoft.com/office/drawing/2014/main" xmlns="" id="{8346D848-3065-A8EF-B819-A5144BD351E0}"/>
              </a:ext>
            </a:extLst>
          </p:cNvPr>
          <p:cNvPicPr>
            <a:picLocks noChangeAspect="1"/>
          </p:cNvPicPr>
          <p:nvPr/>
        </p:nvPicPr>
        <p:blipFill>
          <a:blip r:embed="rId2"/>
          <a:stretch>
            <a:fillRect/>
          </a:stretch>
        </p:blipFill>
        <p:spPr>
          <a:xfrm>
            <a:off x="7730265" y="700812"/>
            <a:ext cx="8885376" cy="8885376"/>
          </a:xfrm>
          <a:prstGeom prst="rect">
            <a:avLst/>
          </a:prstGeom>
        </p:spPr>
      </p:pic>
      <p:sp>
        <p:nvSpPr>
          <p:cNvPr id="5" name="Freeform 7">
            <a:extLst>
              <a:ext uri="{FF2B5EF4-FFF2-40B4-BE49-F238E27FC236}">
                <a16:creationId xmlns:a16="http://schemas.microsoft.com/office/drawing/2014/main" xmlns="" id="{C96E09F2-77CE-956B-63EE-CE95429B266E}"/>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1465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8F82029-B18C-003B-7144-DAD45E484A75}"/>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FBI Squad 16 – Safe Streets Gang Task Force </a:t>
            </a:r>
          </a:p>
        </p:txBody>
      </p:sp>
      <p:sp>
        <p:nvSpPr>
          <p:cNvPr id="3" name="Subtitle 2">
            <a:extLst>
              <a:ext uri="{FF2B5EF4-FFF2-40B4-BE49-F238E27FC236}">
                <a16:creationId xmlns:a16="http://schemas.microsoft.com/office/drawing/2014/main" xmlns="" id="{05996FE3-9C6D-596A-F73F-98C7E3A9F87E}"/>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3000" b="1">
                <a:solidFill>
                  <a:schemeClr val="tx1"/>
                </a:solidFill>
              </a:rPr>
              <a:t>A collective effort of Federal, State and Local partners collaboratively addressing violent street gangs to pursue Federal Gang charges </a:t>
            </a:r>
          </a:p>
          <a:p>
            <a:pPr indent="-228600" algn="l">
              <a:lnSpc>
                <a:spcPct val="90000"/>
              </a:lnSpc>
              <a:buFont typeface="Arial" panose="020B0604020202020204" pitchFamily="34" charset="0"/>
              <a:buChar char="•"/>
            </a:pPr>
            <a:endParaRPr lang="en-US" sz="3000">
              <a:solidFill>
                <a:schemeClr val="tx1"/>
              </a:solidFill>
            </a:endParaRPr>
          </a:p>
          <a:p>
            <a:pPr indent="-228600" algn="l">
              <a:lnSpc>
                <a:spcPct val="90000"/>
              </a:lnSpc>
              <a:buFont typeface="Arial" panose="020B0604020202020204" pitchFamily="34" charset="0"/>
              <a:buChar char="•"/>
            </a:pPr>
            <a:endParaRPr lang="en-US" sz="3000">
              <a:solidFill>
                <a:schemeClr val="tx1"/>
              </a:solidFill>
            </a:endParaRPr>
          </a:p>
          <a:p>
            <a:pPr indent="-228600" algn="l">
              <a:lnSpc>
                <a:spcPct val="90000"/>
              </a:lnSpc>
              <a:buFont typeface="Arial" panose="020B0604020202020204" pitchFamily="34" charset="0"/>
              <a:buChar char="•"/>
            </a:pPr>
            <a:r>
              <a:rPr lang="en-US" sz="3000" b="1">
                <a:solidFill>
                  <a:schemeClr val="tx1"/>
                </a:solidFill>
              </a:rPr>
              <a:t>Comprised of members of the Cleveland Police Department, Ohio Investigative Unit, Federal Bureau of Investigation and the Adult Parole Authority </a:t>
            </a:r>
          </a:p>
          <a:p>
            <a:pPr indent="-228600" algn="l">
              <a:lnSpc>
                <a:spcPct val="90000"/>
              </a:lnSpc>
              <a:buFont typeface="Arial" panose="020B0604020202020204" pitchFamily="34" charset="0"/>
              <a:buChar char="•"/>
            </a:pPr>
            <a:endParaRPr lang="en-US" sz="3000">
              <a:solidFill>
                <a:schemeClr val="tx1"/>
              </a:solidFill>
            </a:endParaRPr>
          </a:p>
          <a:p>
            <a:pPr indent="-228600" algn="l">
              <a:lnSpc>
                <a:spcPct val="90000"/>
              </a:lnSpc>
              <a:buFont typeface="Arial" panose="020B0604020202020204" pitchFamily="34" charset="0"/>
              <a:buChar char="•"/>
            </a:pPr>
            <a:endParaRPr lang="en-US" sz="3000">
              <a:solidFill>
                <a:schemeClr val="tx1"/>
              </a:solidFill>
            </a:endParaRPr>
          </a:p>
        </p:txBody>
      </p:sp>
      <p:sp>
        <p:nvSpPr>
          <p:cNvPr id="4" name="Freeform 7">
            <a:extLst>
              <a:ext uri="{FF2B5EF4-FFF2-40B4-BE49-F238E27FC236}">
                <a16:creationId xmlns:a16="http://schemas.microsoft.com/office/drawing/2014/main" xmlns="" id="{C9AEABF5-F422-0E68-3993-50806EB48C77}"/>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29285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190500"/>
            <a:ext cx="17983200" cy="10096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algn="ctr"/>
            <a:endParaRPr lang="en-US" sz="6000" dirty="0"/>
          </a:p>
          <a:p>
            <a:pPr algn="ctr"/>
            <a:r>
              <a:rPr lang="en-US" sz="6000" b="1" dirty="0"/>
              <a:t>Community Corrections and Task Force Partnerships:</a:t>
            </a:r>
            <a:br>
              <a:rPr lang="en-US" sz="6000" b="1" dirty="0"/>
            </a:br>
            <a:r>
              <a:rPr lang="en-US" sz="6000" b="1" dirty="0"/>
              <a:t/>
            </a:r>
            <a:br>
              <a:rPr lang="en-US" sz="6000" b="1" dirty="0"/>
            </a:br>
            <a:r>
              <a:rPr lang="en-US" sz="6000" b="1" dirty="0"/>
              <a:t>Ohio’s Collaboration to Reduce Violent Crime</a:t>
            </a:r>
            <a:r>
              <a:rPr lang="en-US" sz="3600" dirty="0"/>
              <a:t/>
            </a:r>
            <a:br>
              <a:rPr lang="en-US" sz="3600" dirty="0"/>
            </a:br>
            <a:r>
              <a:rPr lang="en-US" sz="3600" dirty="0"/>
              <a:t/>
            </a:r>
            <a:br>
              <a:rPr lang="en-US" sz="3600" dirty="0"/>
            </a:br>
            <a:r>
              <a:rPr lang="en-US" sz="3600" dirty="0"/>
              <a:t/>
            </a:r>
            <a:br>
              <a:rPr lang="en-US" sz="3600" dirty="0"/>
            </a:br>
            <a:r>
              <a:rPr lang="en-US" sz="4400" dirty="0"/>
              <a:t>Steve Vukmer, Regional Administrator - Cleveland</a:t>
            </a:r>
            <a:br>
              <a:rPr lang="en-US" sz="4400" dirty="0"/>
            </a:br>
            <a:r>
              <a:rPr lang="en-US" sz="4400" dirty="0"/>
              <a:t>Tyshawn Irby, Task Force Supervisor – Cleveland</a:t>
            </a:r>
          </a:p>
          <a:p>
            <a:pPr algn="ctr"/>
            <a:r>
              <a:rPr lang="en-US" sz="4400" dirty="0"/>
              <a:t>Eric Persing, Parole Officer / Task Force Officer - Cincinnati </a:t>
            </a:r>
            <a:br>
              <a:rPr lang="en-US" sz="4400" dirty="0"/>
            </a:br>
            <a:r>
              <a:rPr lang="en-US" sz="4400" b="1" dirty="0"/>
              <a:t>Ohio Adult Parole Authority</a:t>
            </a:r>
            <a:r>
              <a:rPr lang="en-US" sz="3600" b="1" dirty="0"/>
              <a:t/>
            </a:r>
            <a:br>
              <a:rPr lang="en-US" sz="3600" b="1" dirty="0"/>
            </a:br>
            <a:endParaRPr lang="en-US" sz="3600" dirty="0"/>
          </a:p>
        </p:txBody>
      </p:sp>
      <p:grpSp>
        <p:nvGrpSpPr>
          <p:cNvPr id="3" name="Group 3"/>
          <p:cNvGrpSpPr/>
          <p:nvPr/>
        </p:nvGrpSpPr>
        <p:grpSpPr>
          <a:xfrm>
            <a:off x="571500" y="-54309"/>
            <a:ext cx="1481328" cy="136605"/>
            <a:chOff x="0" y="0"/>
            <a:chExt cx="1975104" cy="182140"/>
          </a:xfrm>
        </p:grpSpPr>
        <p:sp>
          <p:nvSpPr>
            <p:cNvPr id="4" name="Freeform 4"/>
            <p:cNvSpPr/>
            <p:nvPr/>
          </p:nvSpPr>
          <p:spPr>
            <a:xfrm>
              <a:off x="0" y="0"/>
              <a:ext cx="1975104" cy="182118"/>
            </a:xfrm>
            <a:custGeom>
              <a:avLst/>
              <a:gdLst/>
              <a:ahLst/>
              <a:cxnLst/>
              <a:rect l="l" t="t" r="r" b="b"/>
              <a:pathLst>
                <a:path w="1975104" h="182118">
                  <a:moveTo>
                    <a:pt x="0" y="0"/>
                  </a:moveTo>
                  <a:lnTo>
                    <a:pt x="1975104" y="0"/>
                  </a:lnTo>
                  <a:lnTo>
                    <a:pt x="1975104" y="182118"/>
                  </a:lnTo>
                  <a:lnTo>
                    <a:pt x="0" y="182118"/>
                  </a:lnTo>
                  <a:close/>
                </a:path>
              </a:pathLst>
            </a:custGeom>
            <a:solidFill>
              <a:srgbClr val="C12637"/>
            </a:solidFill>
          </p:spPr>
          <p:txBody>
            <a:bodyPr/>
            <a:lstStyle/>
            <a:p>
              <a:endParaRPr lang="en-US"/>
            </a:p>
          </p:txBody>
        </p:sp>
      </p:grpSp>
      <p:grpSp>
        <p:nvGrpSpPr>
          <p:cNvPr id="5" name="Group 5"/>
          <p:cNvGrpSpPr/>
          <p:nvPr/>
        </p:nvGrpSpPr>
        <p:grpSpPr>
          <a:xfrm>
            <a:off x="0" y="9258300"/>
            <a:ext cx="18288000" cy="1028700"/>
            <a:chOff x="0" y="0"/>
            <a:chExt cx="24384000" cy="1371600"/>
          </a:xfrm>
        </p:grpSpPr>
        <p:sp>
          <p:nvSpPr>
            <p:cNvPr id="6" name="Freeform 6"/>
            <p:cNvSpPr/>
            <p:nvPr/>
          </p:nvSpPr>
          <p:spPr>
            <a:xfrm>
              <a:off x="0" y="0"/>
              <a:ext cx="24384000" cy="1371600"/>
            </a:xfrm>
            <a:custGeom>
              <a:avLst/>
              <a:gdLst/>
              <a:ahLst/>
              <a:cxnLst/>
              <a:rect l="l" t="t" r="r" b="b"/>
              <a:pathLst>
                <a:path w="24384000" h="1371600">
                  <a:moveTo>
                    <a:pt x="0" y="0"/>
                  </a:moveTo>
                  <a:lnTo>
                    <a:pt x="24384000" y="0"/>
                  </a:lnTo>
                  <a:lnTo>
                    <a:pt x="24384000" y="1371600"/>
                  </a:lnTo>
                  <a:lnTo>
                    <a:pt x="0" y="1371600"/>
                  </a:lnTo>
                  <a:close/>
                </a:path>
              </a:pathLst>
            </a:custGeom>
            <a:solidFill>
              <a:srgbClr val="FFFFFF"/>
            </a:solidFill>
          </p:spPr>
          <p:txBody>
            <a:bodyPr/>
            <a:lstStyle/>
            <a:p>
              <a:endParaRPr lang="en-US"/>
            </a:p>
          </p:txBody>
        </p:sp>
      </p:grpSp>
      <p:sp>
        <p:nvSpPr>
          <p:cNvPr id="7" name="Freeform 7"/>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0" y="7560540"/>
            <a:ext cx="18288000" cy="2726460"/>
            <a:chOff x="0" y="0"/>
            <a:chExt cx="24384000" cy="3635280"/>
          </a:xfrm>
        </p:grpSpPr>
        <p:sp>
          <p:nvSpPr>
            <p:cNvPr id="9" name="Freeform 9"/>
            <p:cNvSpPr/>
            <p:nvPr/>
          </p:nvSpPr>
          <p:spPr>
            <a:xfrm>
              <a:off x="0" y="0"/>
              <a:ext cx="24384000" cy="3635248"/>
            </a:xfrm>
            <a:custGeom>
              <a:avLst/>
              <a:gdLst/>
              <a:ahLst/>
              <a:cxnLst/>
              <a:rect l="l" t="t" r="r" b="b"/>
              <a:pathLst>
                <a:path w="24384000" h="3635248">
                  <a:moveTo>
                    <a:pt x="0" y="0"/>
                  </a:moveTo>
                  <a:lnTo>
                    <a:pt x="24384000" y="0"/>
                  </a:lnTo>
                  <a:lnTo>
                    <a:pt x="24384000" y="3635248"/>
                  </a:lnTo>
                  <a:lnTo>
                    <a:pt x="0" y="3635248"/>
                  </a:lnTo>
                  <a:close/>
                </a:path>
              </a:pathLst>
            </a:custGeom>
            <a:solidFill>
              <a:srgbClr val="FFFFFF"/>
            </a:solidFill>
          </p:spPr>
          <p:txBody>
            <a:bodyPr/>
            <a:lstStyle/>
            <a:p>
              <a:endParaRPr lang="en-US"/>
            </a:p>
          </p:txBody>
        </p:sp>
      </p:grpSp>
      <p:sp>
        <p:nvSpPr>
          <p:cNvPr id="10" name="AutoShape 10"/>
          <p:cNvSpPr/>
          <p:nvPr/>
        </p:nvSpPr>
        <p:spPr>
          <a:xfrm>
            <a:off x="3441679" y="2469575"/>
            <a:ext cx="11310158" cy="38100"/>
          </a:xfrm>
          <a:prstGeom prst="line">
            <a:avLst/>
          </a:prstGeom>
          <a:ln w="19050" cap="rnd">
            <a:solidFill>
              <a:srgbClr val="C12637"/>
            </a:solidFill>
            <a:prstDash val="solid"/>
            <a:headEnd type="none" w="sm" len="sm"/>
            <a:tailEnd type="none" w="sm" len="sm"/>
          </a:ln>
        </p:spPr>
        <p:txBody>
          <a:bodyPr/>
          <a:lstStyle/>
          <a:p>
            <a:endParaRPr lang="en-US"/>
          </a:p>
        </p:txBody>
      </p:sp>
      <p:sp>
        <p:nvSpPr>
          <p:cNvPr id="11" name="Freeform 11"/>
          <p:cNvSpPr/>
          <p:nvPr/>
        </p:nvSpPr>
        <p:spPr>
          <a:xfrm>
            <a:off x="6598953" y="8376081"/>
            <a:ext cx="5090092" cy="1398147"/>
          </a:xfrm>
          <a:custGeom>
            <a:avLst/>
            <a:gdLst/>
            <a:ahLst/>
            <a:cxnLst/>
            <a:rect l="l" t="t" r="r" b="b"/>
            <a:pathLst>
              <a:path w="5090092" h="1398147">
                <a:moveTo>
                  <a:pt x="0" y="0"/>
                </a:moveTo>
                <a:lnTo>
                  <a:pt x="5090093" y="0"/>
                </a:lnTo>
                <a:lnTo>
                  <a:pt x="5090093" y="1398147"/>
                </a:lnTo>
                <a:lnTo>
                  <a:pt x="0" y="139814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B55E310-53AA-3894-AE93-7A3935E5C6F4}"/>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Squad 16 Duties </a:t>
            </a:r>
          </a:p>
        </p:txBody>
      </p:sp>
      <p:sp>
        <p:nvSpPr>
          <p:cNvPr id="3" name="Subtitle 2">
            <a:extLst>
              <a:ext uri="{FF2B5EF4-FFF2-40B4-BE49-F238E27FC236}">
                <a16:creationId xmlns:a16="http://schemas.microsoft.com/office/drawing/2014/main" xmlns="" id="{AE504DCF-0D13-63BE-FE97-FF2847937999}"/>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3000" b="1">
                <a:solidFill>
                  <a:schemeClr val="tx1"/>
                </a:solidFill>
              </a:rPr>
              <a:t>Assist APA in fugitive apprehension of Parole Violators </a:t>
            </a:r>
          </a:p>
          <a:p>
            <a:pPr indent="-228600" algn="l">
              <a:lnSpc>
                <a:spcPct val="90000"/>
              </a:lnSpc>
              <a:buFont typeface="Arial" panose="020B0604020202020204" pitchFamily="34" charset="0"/>
              <a:buChar char="•"/>
            </a:pPr>
            <a:r>
              <a:rPr lang="en-US" sz="3000" b="1">
                <a:solidFill>
                  <a:schemeClr val="tx1"/>
                </a:solidFill>
              </a:rPr>
              <a:t>Conduct Field/Home visits on high-risk gang members on PRC </a:t>
            </a:r>
          </a:p>
          <a:p>
            <a:pPr indent="-228600" algn="l">
              <a:lnSpc>
                <a:spcPct val="90000"/>
              </a:lnSpc>
              <a:buFont typeface="Arial" panose="020B0604020202020204" pitchFamily="34" charset="0"/>
              <a:buChar char="•"/>
            </a:pPr>
            <a:r>
              <a:rPr lang="en-US" sz="3000" b="1">
                <a:solidFill>
                  <a:schemeClr val="tx1"/>
                </a:solidFill>
              </a:rPr>
              <a:t>Conduct interviews of offenders that are victims of gunshot wound (GSW) </a:t>
            </a:r>
          </a:p>
          <a:p>
            <a:pPr indent="-228600" algn="l">
              <a:lnSpc>
                <a:spcPct val="90000"/>
              </a:lnSpc>
              <a:buFont typeface="Arial" panose="020B0604020202020204" pitchFamily="34" charset="0"/>
              <a:buChar char="•"/>
            </a:pPr>
            <a:r>
              <a:rPr lang="en-US" sz="3000" b="1">
                <a:solidFill>
                  <a:schemeClr val="tx1"/>
                </a:solidFill>
              </a:rPr>
              <a:t>Review Crime Strategies reports </a:t>
            </a:r>
          </a:p>
          <a:p>
            <a:pPr indent="-228600" algn="l">
              <a:lnSpc>
                <a:spcPct val="90000"/>
              </a:lnSpc>
              <a:buFont typeface="Arial" panose="020B0604020202020204" pitchFamily="34" charset="0"/>
              <a:buChar char="•"/>
            </a:pPr>
            <a:r>
              <a:rPr lang="en-US" sz="3000" b="1">
                <a:solidFill>
                  <a:schemeClr val="tx1"/>
                </a:solidFill>
              </a:rPr>
              <a:t>Evidence processing </a:t>
            </a:r>
          </a:p>
          <a:p>
            <a:pPr indent="-228600" algn="l">
              <a:lnSpc>
                <a:spcPct val="90000"/>
              </a:lnSpc>
              <a:buFont typeface="Arial" panose="020B0604020202020204" pitchFamily="34" charset="0"/>
              <a:buChar char="•"/>
            </a:pPr>
            <a:r>
              <a:rPr lang="en-US" sz="3000" b="1">
                <a:solidFill>
                  <a:schemeClr val="tx1"/>
                </a:solidFill>
              </a:rPr>
              <a:t>DRC 1000s </a:t>
            </a:r>
          </a:p>
          <a:p>
            <a:pPr indent="-228600" algn="l">
              <a:lnSpc>
                <a:spcPct val="90000"/>
              </a:lnSpc>
              <a:buFont typeface="Arial" panose="020B0604020202020204" pitchFamily="34" charset="0"/>
              <a:buChar char="•"/>
            </a:pPr>
            <a:r>
              <a:rPr lang="en-US" sz="3000" b="1">
                <a:solidFill>
                  <a:schemeClr val="tx1"/>
                </a:solidFill>
              </a:rPr>
              <a:t>Testify in APA hearings and criminal proceedings for state and federal court</a:t>
            </a:r>
          </a:p>
          <a:p>
            <a:pPr indent="-228600" algn="l">
              <a:lnSpc>
                <a:spcPct val="90000"/>
              </a:lnSpc>
              <a:buFont typeface="Arial" panose="020B0604020202020204" pitchFamily="34" charset="0"/>
              <a:buChar char="•"/>
            </a:pPr>
            <a:r>
              <a:rPr lang="en-US" sz="3000" b="1">
                <a:solidFill>
                  <a:schemeClr val="tx1"/>
                </a:solidFill>
              </a:rPr>
              <a:t>Work with both federal and state prosecutors on indictments of new Felon in Possession / Having Weapons While Under Disabilities charges </a:t>
            </a:r>
          </a:p>
          <a:p>
            <a:pPr indent="-228600" algn="l">
              <a:lnSpc>
                <a:spcPct val="90000"/>
              </a:lnSpc>
              <a:buFont typeface="Arial" panose="020B0604020202020204" pitchFamily="34" charset="0"/>
              <a:buChar char="•"/>
            </a:pPr>
            <a:endParaRPr lang="en-US" sz="3000">
              <a:solidFill>
                <a:schemeClr val="tx1"/>
              </a:solidFill>
            </a:endParaRPr>
          </a:p>
        </p:txBody>
      </p:sp>
      <p:sp>
        <p:nvSpPr>
          <p:cNvPr id="4" name="Freeform 7">
            <a:extLst>
              <a:ext uri="{FF2B5EF4-FFF2-40B4-BE49-F238E27FC236}">
                <a16:creationId xmlns:a16="http://schemas.microsoft.com/office/drawing/2014/main" xmlns="" id="{068814A3-0207-176D-A74D-882300D318DF}"/>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55319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able with white bags on it&#10;&#10;Description automatically generated">
            <a:extLst>
              <a:ext uri="{FF2B5EF4-FFF2-40B4-BE49-F238E27FC236}">
                <a16:creationId xmlns:a16="http://schemas.microsoft.com/office/drawing/2014/main" xmlns="" id="{89382A38-7E71-E825-6D9B-8EF18E6CA6C5}"/>
              </a:ext>
            </a:extLst>
          </p:cNvPr>
          <p:cNvPicPr>
            <a:picLocks noChangeAspect="1"/>
          </p:cNvPicPr>
          <p:nvPr/>
        </p:nvPicPr>
        <p:blipFill>
          <a:blip r:embed="rId2" cstate="print">
            <a:extLst>
              <a:ext uri="{28A0092B-C50C-407E-A947-70E740481C1C}">
                <a14:useLocalDpi xmlns:a14="http://schemas.microsoft.com/office/drawing/2010/main" val="0"/>
              </a:ext>
            </a:extLst>
          </a:blip>
          <a:srcRect r="1" b="10208"/>
          <a:stretch/>
        </p:blipFill>
        <p:spPr>
          <a:xfrm>
            <a:off x="739987" y="5138744"/>
            <a:ext cx="8580880" cy="4385039"/>
          </a:xfrm>
          <a:prstGeom prst="rect">
            <a:avLst/>
          </a:prstGeom>
        </p:spPr>
      </p:pic>
      <p:pic>
        <p:nvPicPr>
          <p:cNvPr id="4" name="Picture 3" descr="Two men standing next to each other&#10;&#10;Description automatically generated">
            <a:extLst>
              <a:ext uri="{FF2B5EF4-FFF2-40B4-BE49-F238E27FC236}">
                <a16:creationId xmlns:a16="http://schemas.microsoft.com/office/drawing/2014/main" xmlns="" id="{30DB85FD-BA28-2D9B-66DE-3695F3052127}"/>
              </a:ext>
            </a:extLst>
          </p:cNvPr>
          <p:cNvPicPr>
            <a:picLocks noChangeAspect="1"/>
          </p:cNvPicPr>
          <p:nvPr/>
        </p:nvPicPr>
        <p:blipFill>
          <a:blip r:embed="rId3" cstate="print">
            <a:extLst>
              <a:ext uri="{28A0092B-C50C-407E-A947-70E740481C1C}">
                <a14:useLocalDpi xmlns:a14="http://schemas.microsoft.com/office/drawing/2010/main" val="0"/>
              </a:ext>
            </a:extLst>
          </a:blip>
          <a:srcRect r="37971" b="1"/>
          <a:stretch/>
        </p:blipFill>
        <p:spPr>
          <a:xfrm rot="5400000">
            <a:off x="9109140" y="1106818"/>
            <a:ext cx="8576857" cy="8153402"/>
          </a:xfrm>
          <a:prstGeom prst="rect">
            <a:avLst/>
          </a:prstGeom>
        </p:spPr>
      </p:pic>
      <p:sp>
        <p:nvSpPr>
          <p:cNvPr id="2" name="Freeform 7">
            <a:extLst>
              <a:ext uri="{FF2B5EF4-FFF2-40B4-BE49-F238E27FC236}">
                <a16:creationId xmlns:a16="http://schemas.microsoft.com/office/drawing/2014/main" xmlns="" id="{F788C179-653A-E6EA-D0A7-A5196D14D4A9}"/>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4"/>
            <a:stretch>
              <a:fillRect/>
            </a:stretch>
          </a:blipFill>
        </p:spPr>
        <p:txBody>
          <a:bodyPr/>
          <a:lstStyle/>
          <a:p>
            <a:endParaRPr lang="en-US"/>
          </a:p>
        </p:txBody>
      </p:sp>
      <p:pic>
        <p:nvPicPr>
          <p:cNvPr id="10" name="Picture 9" descr="Guns on the floor&#10;&#10;Description automatically generated">
            <a:extLst>
              <a:ext uri="{FF2B5EF4-FFF2-40B4-BE49-F238E27FC236}">
                <a16:creationId xmlns:a16="http://schemas.microsoft.com/office/drawing/2014/main" xmlns="" id="{ECE73CDE-69BD-2D5C-A7F1-9A0D99EAE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4201" y="696610"/>
            <a:ext cx="8358281" cy="4446890"/>
          </a:xfrm>
          <a:prstGeom prst="rect">
            <a:avLst/>
          </a:prstGeom>
        </p:spPr>
      </p:pic>
      <p:pic>
        <p:nvPicPr>
          <p:cNvPr id="5" name="Picture 4" descr="A table with several guns on it&#10;&#10;Description automatically generated">
            <a:extLst>
              <a:ext uri="{FF2B5EF4-FFF2-40B4-BE49-F238E27FC236}">
                <a16:creationId xmlns:a16="http://schemas.microsoft.com/office/drawing/2014/main" xmlns="" id="{08DC33A0-E6B7-665D-1469-2A81626AC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18" y="805541"/>
            <a:ext cx="8580880" cy="4290076"/>
          </a:xfrm>
          <a:prstGeom prst="rect">
            <a:avLst/>
          </a:prstGeom>
        </p:spPr>
      </p:pic>
    </p:spTree>
    <p:extLst>
      <p:ext uri="{BB962C8B-B14F-4D97-AF65-F5344CB8AC3E}">
        <p14:creationId xmlns:p14="http://schemas.microsoft.com/office/powerpoint/2010/main" val="230443401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xmlns="" id="{5428AC11-BFDF-42EF-80FF-717BBF909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2942" y="2112944"/>
            <a:ext cx="10287000"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2CC56AF6-38E4-490B-8E2B-1A1037B4E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9348" y="3989748"/>
            <a:ext cx="6533391" cy="606111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2339A6F5-AD6A-4D80-8AD9-6290D13AC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771323" y="2457770"/>
            <a:ext cx="10286358" cy="5372102"/>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6F0F586-978D-8E3A-CBA7-C9175FA3E878}"/>
              </a:ext>
            </a:extLst>
          </p:cNvPr>
          <p:cNvSpPr>
            <a:spLocks noGrp="1"/>
          </p:cNvSpPr>
          <p:nvPr>
            <p:ph type="title"/>
          </p:nvPr>
        </p:nvSpPr>
        <p:spPr>
          <a:xfrm>
            <a:off x="990063" y="4417764"/>
            <a:ext cx="4318032" cy="4136962"/>
          </a:xfrm>
        </p:spPr>
        <p:txBody>
          <a:bodyPr vert="horz" lIns="91440" tIns="45720" rIns="91440" bIns="45720" rtlCol="0" anchor="t">
            <a:normAutofit/>
          </a:bodyPr>
          <a:lstStyle/>
          <a:p>
            <a:pPr algn="l">
              <a:lnSpc>
                <a:spcPct val="90000"/>
              </a:lnSpc>
            </a:pPr>
            <a:r>
              <a:rPr lang="en-US" sz="5600">
                <a:solidFill>
                  <a:srgbClr val="FFFFFF"/>
                </a:solidFill>
              </a:rPr>
              <a:t>United States Marshals Service (USMS) </a:t>
            </a:r>
          </a:p>
        </p:txBody>
      </p:sp>
      <p:pic>
        <p:nvPicPr>
          <p:cNvPr id="6" name="Content Placeholder 5" descr="A group of people posing for a photo&#10;&#10;Description automatically generated with medium confidence">
            <a:extLst>
              <a:ext uri="{FF2B5EF4-FFF2-40B4-BE49-F238E27FC236}">
                <a16:creationId xmlns:a16="http://schemas.microsoft.com/office/drawing/2014/main" xmlns="" id="{FD847F87-6EA4-DA0B-AD0E-940202B611E5}"/>
              </a:ext>
            </a:extLst>
          </p:cNvPr>
          <p:cNvPicPr>
            <a:picLocks noGrp="1" noChangeAspect="1"/>
          </p:cNvPicPr>
          <p:nvPr>
            <p:ph idx="1"/>
          </p:nvPr>
        </p:nvPicPr>
        <p:blipFill>
          <a:blip r:embed="rId2"/>
          <a:stretch>
            <a:fillRect/>
          </a:stretch>
        </p:blipFill>
        <p:spPr>
          <a:xfrm>
            <a:off x="7239000" y="-2"/>
            <a:ext cx="10363196" cy="4991102"/>
          </a:xfrm>
          <a:prstGeom prst="rect">
            <a:avLst/>
          </a:prstGeom>
        </p:spPr>
      </p:pic>
      <p:pic>
        <p:nvPicPr>
          <p:cNvPr id="5" name="Picture 4">
            <a:extLst>
              <a:ext uri="{FF2B5EF4-FFF2-40B4-BE49-F238E27FC236}">
                <a16:creationId xmlns:a16="http://schemas.microsoft.com/office/drawing/2014/main" xmlns="" id="{A5475D36-420D-0D19-4BA1-C5CEE1825EC9}"/>
              </a:ext>
            </a:extLst>
          </p:cNvPr>
          <p:cNvPicPr>
            <a:picLocks noChangeAspect="1"/>
          </p:cNvPicPr>
          <p:nvPr/>
        </p:nvPicPr>
        <p:blipFill>
          <a:blip r:embed="rId3"/>
          <a:srcRect t="1188" r="1" b="223"/>
          <a:stretch/>
        </p:blipFill>
        <p:spPr>
          <a:xfrm>
            <a:off x="9448800" y="5147187"/>
            <a:ext cx="4712959" cy="4898874"/>
          </a:xfrm>
          <a:prstGeom prst="rect">
            <a:avLst/>
          </a:prstGeom>
        </p:spPr>
      </p:pic>
      <p:sp>
        <p:nvSpPr>
          <p:cNvPr id="4" name="Freeform 7">
            <a:extLst>
              <a:ext uri="{FF2B5EF4-FFF2-40B4-BE49-F238E27FC236}">
                <a16:creationId xmlns:a16="http://schemas.microsoft.com/office/drawing/2014/main" xmlns="" id="{181BA51B-BDE8-A671-18E1-649ECE505D17}"/>
              </a:ext>
            </a:extLst>
          </p:cNvPr>
          <p:cNvSpPr/>
          <p:nvPr/>
        </p:nvSpPr>
        <p:spPr>
          <a:xfrm>
            <a:off x="590655" y="9300178"/>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00231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xmlns="" id="{710FEF04-9FA2-4DD8-EC29-60D92C7229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757766" y="-6493"/>
            <a:ext cx="10530239" cy="10304378"/>
            <a:chOff x="5171844" y="-11586"/>
            <a:chExt cx="7020159" cy="6869586"/>
          </a:xfrm>
        </p:grpSpPr>
        <p:sp>
          <p:nvSpPr>
            <p:cNvPr id="67" name="Rectangle 66">
              <a:extLst>
                <a:ext uri="{FF2B5EF4-FFF2-40B4-BE49-F238E27FC236}">
                  <a16:creationId xmlns:a16="http://schemas.microsoft.com/office/drawing/2014/main" xmlns="" id="{1B4A5D8B-34EC-D352-BE87-4809E4CE4F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5411AD96-CCBD-9812-0D19-0E7C7A79E8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9" name="Rectangle 68">
              <a:extLst>
                <a:ext uri="{FF2B5EF4-FFF2-40B4-BE49-F238E27FC236}">
                  <a16:creationId xmlns:a16="http://schemas.microsoft.com/office/drawing/2014/main" xmlns="" id="{5AF89D92-20DD-C8E9-DF7A-988B096424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77F78F10-63E0-611E-AC78-66E24EA306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4E703155-9DD6-D2C4-068D-E4E070901196}"/>
              </a:ext>
            </a:extLst>
          </p:cNvPr>
          <p:cNvSpPr>
            <a:spLocks noGrp="1"/>
          </p:cNvSpPr>
          <p:nvPr>
            <p:ph type="ctrTitle"/>
          </p:nvPr>
        </p:nvSpPr>
        <p:spPr>
          <a:xfrm>
            <a:off x="9282042" y="2304268"/>
            <a:ext cx="7481689" cy="3202688"/>
          </a:xfrm>
        </p:spPr>
        <p:txBody>
          <a:bodyPr>
            <a:normAutofit/>
          </a:bodyPr>
          <a:lstStyle/>
          <a:p>
            <a:r>
              <a:rPr lang="en-US" sz="6000">
                <a:solidFill>
                  <a:srgbClr val="FFFFFF"/>
                </a:solidFill>
              </a:rPr>
              <a:t>USMS</a:t>
            </a:r>
          </a:p>
        </p:txBody>
      </p:sp>
      <p:sp>
        <p:nvSpPr>
          <p:cNvPr id="3" name="Subtitle 2">
            <a:extLst>
              <a:ext uri="{FF2B5EF4-FFF2-40B4-BE49-F238E27FC236}">
                <a16:creationId xmlns:a16="http://schemas.microsoft.com/office/drawing/2014/main" xmlns="" id="{68832A66-549F-3235-3B75-C5333A917995}"/>
              </a:ext>
            </a:extLst>
          </p:cNvPr>
          <p:cNvSpPr>
            <a:spLocks noGrp="1"/>
          </p:cNvSpPr>
          <p:nvPr>
            <p:ph type="subTitle" idx="1"/>
          </p:nvPr>
        </p:nvSpPr>
        <p:spPr>
          <a:xfrm>
            <a:off x="9282042" y="5895670"/>
            <a:ext cx="7481689" cy="1895978"/>
          </a:xfrm>
        </p:spPr>
        <p:txBody>
          <a:bodyPr>
            <a:normAutofit/>
          </a:bodyPr>
          <a:lstStyle/>
          <a:p>
            <a:pPr>
              <a:lnSpc>
                <a:spcPct val="90000"/>
              </a:lnSpc>
            </a:pPr>
            <a:r>
              <a:rPr lang="en-US" sz="2100" b="1">
                <a:solidFill>
                  <a:srgbClr val="FFFFFF"/>
                </a:solidFill>
              </a:rPr>
              <a:t>Mission: To enforce federal laws and provide support to virtually all elements of the federal justice system by providing for the security of federal court facilities and the safety of judges and other court personnel; apprehending criminals; exercising custody of federal prisoner transportation; asset forfeiture and witness security </a:t>
            </a:r>
          </a:p>
          <a:p>
            <a:pPr>
              <a:lnSpc>
                <a:spcPct val="90000"/>
              </a:lnSpc>
            </a:pPr>
            <a:endParaRPr lang="en-US" sz="2100">
              <a:solidFill>
                <a:srgbClr val="FFFFFF"/>
              </a:solidFill>
            </a:endParaRPr>
          </a:p>
        </p:txBody>
      </p:sp>
      <p:pic>
        <p:nvPicPr>
          <p:cNvPr id="4" name="Picture 3" descr="A picture containing person, clothes&#10;&#10;Description automatically generated">
            <a:extLst>
              <a:ext uri="{FF2B5EF4-FFF2-40B4-BE49-F238E27FC236}">
                <a16:creationId xmlns:a16="http://schemas.microsoft.com/office/drawing/2014/main" xmlns="" id="{78B01995-D385-3AB1-5752-E43709A3B9BF}"/>
              </a:ext>
            </a:extLst>
          </p:cNvPr>
          <p:cNvPicPr>
            <a:picLocks noChangeAspect="1"/>
          </p:cNvPicPr>
          <p:nvPr/>
        </p:nvPicPr>
        <p:blipFill>
          <a:blip r:embed="rId2"/>
          <a:srcRect r="437" b="-1"/>
          <a:stretch/>
        </p:blipFill>
        <p:spPr>
          <a:xfrm rot="5400000">
            <a:off x="-1270330" y="1258897"/>
            <a:ext cx="10298433" cy="7757772"/>
          </a:xfrm>
          <a:prstGeom prst="rect">
            <a:avLst/>
          </a:prstGeom>
        </p:spPr>
      </p:pic>
      <p:sp>
        <p:nvSpPr>
          <p:cNvPr id="5" name="Freeform 7">
            <a:extLst>
              <a:ext uri="{FF2B5EF4-FFF2-40B4-BE49-F238E27FC236}">
                <a16:creationId xmlns:a16="http://schemas.microsoft.com/office/drawing/2014/main" xmlns="" id="{DC887F26-F729-CC63-5589-1781BDFACAF2}"/>
              </a:ext>
            </a:extLst>
          </p:cNvPr>
          <p:cNvSpPr/>
          <p:nvPr/>
        </p:nvSpPr>
        <p:spPr>
          <a:xfrm>
            <a:off x="590655" y="9300178"/>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pic>
        <p:nvPicPr>
          <p:cNvPr id="7" name="Picture 6" descr="A yellow smiley face with black eyes&#10;&#10;Description automatically generated">
            <a:extLst>
              <a:ext uri="{FF2B5EF4-FFF2-40B4-BE49-F238E27FC236}">
                <a16:creationId xmlns:a16="http://schemas.microsoft.com/office/drawing/2014/main" xmlns="" id="{548AEC10-D927-29E7-2492-828B60FC6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454" y="4533900"/>
            <a:ext cx="876300" cy="876300"/>
          </a:xfrm>
          <a:prstGeom prst="rect">
            <a:avLst/>
          </a:prstGeom>
        </p:spPr>
      </p:pic>
    </p:spTree>
    <p:extLst>
      <p:ext uri="{BB962C8B-B14F-4D97-AF65-F5344CB8AC3E}">
        <p14:creationId xmlns:p14="http://schemas.microsoft.com/office/powerpoint/2010/main" val="3435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4155C20-3F0E-4576-8A0B-C345B6231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DF326DA6-F239-856E-ADC5-91C7A5F57193}"/>
              </a:ext>
            </a:extLst>
          </p:cNvPr>
          <p:cNvSpPr>
            <a:spLocks noGrp="1"/>
          </p:cNvSpPr>
          <p:nvPr>
            <p:ph type="ctrTitle"/>
          </p:nvPr>
        </p:nvSpPr>
        <p:spPr>
          <a:xfrm>
            <a:off x="700095" y="2397369"/>
            <a:ext cx="6831988" cy="7552225"/>
          </a:xfrm>
        </p:spPr>
        <p:txBody>
          <a:bodyPr anchor="t">
            <a:normAutofit/>
          </a:bodyPr>
          <a:lstStyle/>
          <a:p>
            <a:pPr algn="l">
              <a:lnSpc>
                <a:spcPct val="90000"/>
              </a:lnSpc>
            </a:pPr>
            <a:r>
              <a:rPr lang="en-US" sz="5700">
                <a:solidFill>
                  <a:srgbClr val="FFFFFF"/>
                </a:solidFill>
              </a:rPr>
              <a:t>Northern Ohio Violent Fugitive Task Force (</a:t>
            </a:r>
            <a:r>
              <a:rPr lang="en-US" sz="5700" b="1">
                <a:solidFill>
                  <a:srgbClr val="FFFFFF"/>
                </a:solidFill>
              </a:rPr>
              <a:t>NOVFTF</a:t>
            </a:r>
            <a:r>
              <a:rPr lang="en-US" sz="5700">
                <a:solidFill>
                  <a:srgbClr val="FFFFFF"/>
                </a:solidFill>
              </a:rPr>
              <a:t>)</a:t>
            </a:r>
            <a:br>
              <a:rPr lang="en-US" sz="5700">
                <a:solidFill>
                  <a:srgbClr val="FFFFFF"/>
                </a:solidFill>
              </a:rPr>
            </a:br>
            <a:r>
              <a:rPr lang="en-US" sz="5700">
                <a:solidFill>
                  <a:srgbClr val="FFFFFF"/>
                </a:solidFill>
              </a:rPr>
              <a:t>Southern Ohio Fugitive Apprehension Strike Team (</a:t>
            </a:r>
            <a:r>
              <a:rPr lang="en-US" sz="5700" b="1">
                <a:solidFill>
                  <a:srgbClr val="FFFFFF"/>
                </a:solidFill>
              </a:rPr>
              <a:t>SOFAST</a:t>
            </a:r>
            <a:r>
              <a:rPr lang="en-US" sz="5700">
                <a:solidFill>
                  <a:srgbClr val="FFFFFF"/>
                </a:solidFill>
              </a:rPr>
              <a:t>)</a:t>
            </a:r>
          </a:p>
        </p:txBody>
      </p:sp>
      <p:sp>
        <p:nvSpPr>
          <p:cNvPr id="3" name="Subtitle 2">
            <a:extLst>
              <a:ext uri="{FF2B5EF4-FFF2-40B4-BE49-F238E27FC236}">
                <a16:creationId xmlns:a16="http://schemas.microsoft.com/office/drawing/2014/main" xmlns="" id="{6B5EC6A8-48B1-388C-B642-F53F05085258}"/>
              </a:ext>
            </a:extLst>
          </p:cNvPr>
          <p:cNvSpPr>
            <a:spLocks noGrp="1"/>
          </p:cNvSpPr>
          <p:nvPr>
            <p:ph type="subTitle" idx="1"/>
          </p:nvPr>
        </p:nvSpPr>
        <p:spPr>
          <a:xfrm>
            <a:off x="8689491" y="2386260"/>
            <a:ext cx="7515759" cy="7511296"/>
          </a:xfrm>
        </p:spPr>
        <p:txBody>
          <a:bodyPr>
            <a:normAutofit/>
          </a:bodyPr>
          <a:lstStyle/>
          <a:p>
            <a:pPr algn="l">
              <a:lnSpc>
                <a:spcPct val="90000"/>
              </a:lnSpc>
            </a:pPr>
            <a:r>
              <a:rPr lang="en-US" sz="4600" b="1">
                <a:solidFill>
                  <a:srgbClr val="FFFFFF"/>
                </a:solidFill>
              </a:rPr>
              <a:t>The USMS Task Force operations are a collaborative, statewide law enforcement effort spearheaded by the USMS that is dedicated to the pursuit, apprehension and successful prosecution of violent adult fugitives across Ohio with outstanding state and federal felony warrants </a:t>
            </a:r>
          </a:p>
          <a:p>
            <a:pPr algn="l">
              <a:lnSpc>
                <a:spcPct val="90000"/>
              </a:lnSpc>
            </a:pPr>
            <a:endParaRPr lang="en-US" sz="4600">
              <a:solidFill>
                <a:srgbClr val="FFFFFF"/>
              </a:solidFill>
            </a:endParaRPr>
          </a:p>
        </p:txBody>
      </p:sp>
      <p:cxnSp>
        <p:nvCxnSpPr>
          <p:cNvPr id="11" name="Straight Connector 10">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70983" y="2384052"/>
            <a:ext cx="0" cy="7889631"/>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3" name="Graphic 21">
            <a:extLst>
              <a:ext uri="{FF2B5EF4-FFF2-40B4-BE49-F238E27FC236}">
                <a16:creationId xmlns:a16="http://schemas.microsoft.com/office/drawing/2014/main" xmlns="" id="{0BAEB82B-9A6B-4982-B56B-7529C6EA9A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534692" y="2596663"/>
            <a:ext cx="208558" cy="204969"/>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5" name="Graphic 17">
            <a:extLst>
              <a:ext uri="{FF2B5EF4-FFF2-40B4-BE49-F238E27FC236}">
                <a16:creationId xmlns:a16="http://schemas.microsoft.com/office/drawing/2014/main" xmlns="" id="{FC71CE45-EECF-4555-AD4B-1B3D0D5D15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72862" y="2934687"/>
            <a:ext cx="136707" cy="134355"/>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7" name="Graphic 22">
            <a:extLst>
              <a:ext uri="{FF2B5EF4-FFF2-40B4-BE49-F238E27FC236}">
                <a16:creationId xmlns:a16="http://schemas.microsoft.com/office/drawing/2014/main" xmlns="" id="{53AA89D1-0C70-46BB-8E35-5722A4B18A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511382" y="3265531"/>
            <a:ext cx="191571" cy="188274"/>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4" name="Freeform 7">
            <a:extLst>
              <a:ext uri="{FF2B5EF4-FFF2-40B4-BE49-F238E27FC236}">
                <a16:creationId xmlns:a16="http://schemas.microsoft.com/office/drawing/2014/main" xmlns="" id="{E99546ED-1EDB-CF4F-D71E-80C2F18ABE3D}"/>
              </a:ext>
            </a:extLst>
          </p:cNvPr>
          <p:cNvSpPr/>
          <p:nvPr/>
        </p:nvSpPr>
        <p:spPr>
          <a:xfrm>
            <a:off x="590655" y="9300178"/>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716357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F4155C20-3F0E-4576-8A0B-C345B6231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38C122F0-9F52-05F2-C330-79D3D985DBDE}"/>
              </a:ext>
            </a:extLst>
          </p:cNvPr>
          <p:cNvSpPr>
            <a:spLocks noGrp="1"/>
          </p:cNvSpPr>
          <p:nvPr>
            <p:ph type="ctrTitle"/>
          </p:nvPr>
        </p:nvSpPr>
        <p:spPr>
          <a:xfrm>
            <a:off x="700095" y="2397369"/>
            <a:ext cx="6831988" cy="7552225"/>
          </a:xfrm>
        </p:spPr>
        <p:txBody>
          <a:bodyPr anchor="t">
            <a:normAutofit/>
          </a:bodyPr>
          <a:lstStyle/>
          <a:p>
            <a:pPr algn="l"/>
            <a:r>
              <a:rPr lang="en-US" sz="12000">
                <a:solidFill>
                  <a:srgbClr val="FFFFFF"/>
                </a:solidFill>
              </a:rPr>
              <a:t>APA Task Force Duties</a:t>
            </a:r>
          </a:p>
        </p:txBody>
      </p:sp>
      <p:sp>
        <p:nvSpPr>
          <p:cNvPr id="3" name="Subtitle 2">
            <a:extLst>
              <a:ext uri="{FF2B5EF4-FFF2-40B4-BE49-F238E27FC236}">
                <a16:creationId xmlns:a16="http://schemas.microsoft.com/office/drawing/2014/main" xmlns="" id="{A24885CD-9646-F983-7F8E-6AE0E308F362}"/>
              </a:ext>
            </a:extLst>
          </p:cNvPr>
          <p:cNvSpPr>
            <a:spLocks noGrp="1"/>
          </p:cNvSpPr>
          <p:nvPr>
            <p:ph type="subTitle" idx="1"/>
          </p:nvPr>
        </p:nvSpPr>
        <p:spPr>
          <a:xfrm>
            <a:off x="8689491" y="2386260"/>
            <a:ext cx="7515759" cy="7511296"/>
          </a:xfrm>
        </p:spPr>
        <p:txBody>
          <a:bodyPr>
            <a:normAutofit/>
          </a:bodyPr>
          <a:lstStyle/>
          <a:p>
            <a:pPr algn="l">
              <a:lnSpc>
                <a:spcPct val="90000"/>
              </a:lnSpc>
            </a:pPr>
            <a:r>
              <a:rPr lang="en-US" sz="3600" b="1">
                <a:solidFill>
                  <a:srgbClr val="FFFFFF"/>
                </a:solidFill>
              </a:rPr>
              <a:t>APA TFOs are deputized as Special Deputy U.S. Marshals who act as fugitive investigators who oversee the implementation, monitoring and clearing of warrants of Parole, Post Release Control, Transitional Control and Treatment Transfer offenders who have absconded supervision and have been alleged to have committed new (violent) offenses as well as inmates who escape from ODRC institutions. These offenders are referred to as Parole Violators at Large.</a:t>
            </a:r>
          </a:p>
          <a:p>
            <a:pPr algn="l">
              <a:lnSpc>
                <a:spcPct val="90000"/>
              </a:lnSpc>
            </a:pPr>
            <a:endParaRPr lang="en-US" sz="3600">
              <a:solidFill>
                <a:srgbClr val="FFFFFF"/>
              </a:solidFill>
            </a:endParaRPr>
          </a:p>
        </p:txBody>
      </p:sp>
      <p:cxnSp>
        <p:nvCxnSpPr>
          <p:cNvPr id="22" name="Straight Connector 21">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70983" y="2384052"/>
            <a:ext cx="0" cy="7889631"/>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4" name="Graphic 21">
            <a:extLst>
              <a:ext uri="{FF2B5EF4-FFF2-40B4-BE49-F238E27FC236}">
                <a16:creationId xmlns:a16="http://schemas.microsoft.com/office/drawing/2014/main" xmlns="" id="{0BAEB82B-9A6B-4982-B56B-7529C6EA9A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534692" y="2596663"/>
            <a:ext cx="208558" cy="204969"/>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6" name="Graphic 17">
            <a:extLst>
              <a:ext uri="{FF2B5EF4-FFF2-40B4-BE49-F238E27FC236}">
                <a16:creationId xmlns:a16="http://schemas.microsoft.com/office/drawing/2014/main" xmlns="" id="{FC71CE45-EECF-4555-AD4B-1B3D0D5D15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72862" y="2934687"/>
            <a:ext cx="136707" cy="134355"/>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8" name="Graphic 22">
            <a:extLst>
              <a:ext uri="{FF2B5EF4-FFF2-40B4-BE49-F238E27FC236}">
                <a16:creationId xmlns:a16="http://schemas.microsoft.com/office/drawing/2014/main" xmlns="" id="{53AA89D1-0C70-46BB-8E35-5722A4B18A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511382" y="3265531"/>
            <a:ext cx="191571" cy="188274"/>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4" name="Freeform 7">
            <a:extLst>
              <a:ext uri="{FF2B5EF4-FFF2-40B4-BE49-F238E27FC236}">
                <a16:creationId xmlns:a16="http://schemas.microsoft.com/office/drawing/2014/main" xmlns="" id="{1F7394CB-483C-7489-C5ED-766C1EF25030}"/>
              </a:ext>
            </a:extLst>
          </p:cNvPr>
          <p:cNvSpPr/>
          <p:nvPr/>
        </p:nvSpPr>
        <p:spPr>
          <a:xfrm>
            <a:off x="590655" y="9300178"/>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29757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7E734232-46A8-4884-9A59-B7E3BA4BC3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and pointing at a battery&#10;&#10;Description automatically generated">
            <a:extLst>
              <a:ext uri="{FF2B5EF4-FFF2-40B4-BE49-F238E27FC236}">
                <a16:creationId xmlns:a16="http://schemas.microsoft.com/office/drawing/2014/main" xmlns="" id="{572E0088-C334-0D27-0008-FFF8F21E3346}"/>
              </a:ext>
            </a:extLst>
          </p:cNvPr>
          <p:cNvPicPr>
            <a:picLocks noChangeAspect="1"/>
          </p:cNvPicPr>
          <p:nvPr/>
        </p:nvPicPr>
        <p:blipFill>
          <a:blip r:embed="rId2" cstate="print">
            <a:extLst>
              <a:ext uri="{28A0092B-C50C-407E-A947-70E740481C1C}">
                <a14:useLocalDpi xmlns:a14="http://schemas.microsoft.com/office/drawing/2010/main" val="0"/>
              </a:ext>
            </a:extLst>
          </a:blip>
          <a:srcRect r="2096"/>
          <a:stretch/>
        </p:blipFill>
        <p:spPr>
          <a:xfrm rot="5400000">
            <a:off x="-1439342" y="1439345"/>
            <a:ext cx="7907886" cy="5029198"/>
          </a:xfrm>
          <a:prstGeom prst="rect">
            <a:avLst/>
          </a:prstGeom>
        </p:spPr>
      </p:pic>
      <p:pic>
        <p:nvPicPr>
          <p:cNvPr id="6" name="Picture 5" descr="Two men sitting on the floor with bags of stuff&#10;&#10;Description automatically generated">
            <a:extLst>
              <a:ext uri="{FF2B5EF4-FFF2-40B4-BE49-F238E27FC236}">
                <a16:creationId xmlns:a16="http://schemas.microsoft.com/office/drawing/2014/main" xmlns="" id="{3355BAEE-0BDB-3E21-4141-0EC2CE1D57D2}"/>
              </a:ext>
            </a:extLst>
          </p:cNvPr>
          <p:cNvPicPr>
            <a:picLocks noChangeAspect="1"/>
          </p:cNvPicPr>
          <p:nvPr/>
        </p:nvPicPr>
        <p:blipFill>
          <a:blip r:embed="rId3">
            <a:extLst>
              <a:ext uri="{28A0092B-C50C-407E-A947-70E740481C1C}">
                <a14:useLocalDpi xmlns:a14="http://schemas.microsoft.com/office/drawing/2010/main" val="0"/>
              </a:ext>
            </a:extLst>
          </a:blip>
          <a:srcRect t="15753" r="-1" b="24437"/>
          <a:stretch/>
        </p:blipFill>
        <p:spPr>
          <a:xfrm>
            <a:off x="5036154" y="14297"/>
            <a:ext cx="7136796" cy="7907886"/>
          </a:xfrm>
          <a:prstGeom prst="rect">
            <a:avLst/>
          </a:prstGeom>
        </p:spPr>
      </p:pic>
      <p:pic>
        <p:nvPicPr>
          <p:cNvPr id="10" name="Picture 9" descr="A table full of money&#10;&#10;Description automatically generated">
            <a:extLst>
              <a:ext uri="{FF2B5EF4-FFF2-40B4-BE49-F238E27FC236}">
                <a16:creationId xmlns:a16="http://schemas.microsoft.com/office/drawing/2014/main" xmlns="" id="{4219D19B-4BD1-D5B1-27EB-85B4EBFA630B}"/>
              </a:ext>
            </a:extLst>
          </p:cNvPr>
          <p:cNvPicPr>
            <a:picLocks noChangeAspect="1"/>
          </p:cNvPicPr>
          <p:nvPr/>
        </p:nvPicPr>
        <p:blipFill>
          <a:blip r:embed="rId4" cstate="print">
            <a:extLst>
              <a:ext uri="{28A0092B-C50C-407E-A947-70E740481C1C}">
                <a14:useLocalDpi xmlns:a14="http://schemas.microsoft.com/office/drawing/2010/main" val="0"/>
              </a:ext>
            </a:extLst>
          </a:blip>
          <a:srcRect r="3014" b="2"/>
          <a:stretch/>
        </p:blipFill>
        <p:spPr>
          <a:xfrm rot="5400000">
            <a:off x="11276520" y="896419"/>
            <a:ext cx="7907886" cy="6115050"/>
          </a:xfrm>
          <a:prstGeom prst="rect">
            <a:avLst/>
          </a:prstGeom>
        </p:spPr>
      </p:pic>
      <p:sp>
        <p:nvSpPr>
          <p:cNvPr id="17" name="Rectangle 16">
            <a:extLst>
              <a:ext uri="{FF2B5EF4-FFF2-40B4-BE49-F238E27FC236}">
                <a16:creationId xmlns:a16="http://schemas.microsoft.com/office/drawing/2014/main" xmlns="" id="{D346B8D2-3218-41A5-B817-9ABFB108C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 y="7891086"/>
            <a:ext cx="18287997" cy="239366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1E014CA-4279-4E70-AC56-0BBEBF92C2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7893337"/>
            <a:ext cx="12172949" cy="2391413"/>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28B3DCF8-9D1E-4907-B1EC-98D11BC16F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954" y="7893339"/>
            <a:ext cx="18294954" cy="239141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88D6B9EF-FF47-487C-8B82-F9F2B9A54A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2172944" y="7893336"/>
            <a:ext cx="6115045" cy="2391412"/>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5717D090-7948-433A-AED2-EA1A98E6F0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7936575" y="-61034"/>
            <a:ext cx="2391411" cy="18288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D618C3E8-8260-4E23-8BA1-C2C3E80BE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 y="7923309"/>
            <a:ext cx="18288396" cy="1729971"/>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8E3520D-06E5-2B96-96FA-D60A6DB50FE0}"/>
              </a:ext>
            </a:extLst>
          </p:cNvPr>
          <p:cNvSpPr>
            <a:spLocks noGrp="1"/>
          </p:cNvSpPr>
          <p:nvPr>
            <p:ph type="ctrTitle"/>
          </p:nvPr>
        </p:nvSpPr>
        <p:spPr>
          <a:xfrm>
            <a:off x="1049569" y="8382000"/>
            <a:ext cx="10300916" cy="1380885"/>
          </a:xfrm>
        </p:spPr>
        <p:txBody>
          <a:bodyPr anchor="ctr">
            <a:normAutofit/>
          </a:bodyPr>
          <a:lstStyle/>
          <a:p>
            <a:pPr algn="l"/>
            <a:r>
              <a:rPr lang="en-US" sz="5600">
                <a:solidFill>
                  <a:srgbClr val="FFFFFF"/>
                </a:solidFill>
              </a:rPr>
              <a:t>Task Force Officer:  A day in the life</a:t>
            </a:r>
          </a:p>
        </p:txBody>
      </p:sp>
      <p:sp>
        <p:nvSpPr>
          <p:cNvPr id="3" name="Subtitle 2">
            <a:extLst>
              <a:ext uri="{FF2B5EF4-FFF2-40B4-BE49-F238E27FC236}">
                <a16:creationId xmlns:a16="http://schemas.microsoft.com/office/drawing/2014/main" xmlns="" id="{CC54F8AB-7632-8325-E2F2-FCF6C50E8409}"/>
              </a:ext>
            </a:extLst>
          </p:cNvPr>
          <p:cNvSpPr>
            <a:spLocks noGrp="1"/>
          </p:cNvSpPr>
          <p:nvPr>
            <p:ph type="subTitle" idx="1"/>
          </p:nvPr>
        </p:nvSpPr>
        <p:spPr>
          <a:xfrm>
            <a:off x="12658723" y="8420100"/>
            <a:ext cx="4884029" cy="1304685"/>
          </a:xfrm>
        </p:spPr>
        <p:txBody>
          <a:bodyPr anchor="ctr">
            <a:normAutofit/>
          </a:bodyPr>
          <a:lstStyle/>
          <a:p>
            <a:pPr algn="l"/>
            <a:endParaRPr lang="en-US" sz="3000">
              <a:solidFill>
                <a:srgbClr val="FFFFFF"/>
              </a:solidFill>
            </a:endParaRPr>
          </a:p>
        </p:txBody>
      </p:sp>
      <p:sp>
        <p:nvSpPr>
          <p:cNvPr id="4" name="Freeform 7">
            <a:extLst>
              <a:ext uri="{FF2B5EF4-FFF2-40B4-BE49-F238E27FC236}">
                <a16:creationId xmlns:a16="http://schemas.microsoft.com/office/drawing/2014/main" xmlns="" id="{8FDD9AE2-A169-6A52-966D-A971A9471094}"/>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5"/>
            <a:stretch>
              <a:fillRect/>
            </a:stretch>
          </a:blipFill>
        </p:spPr>
        <p:txBody>
          <a:bodyPr/>
          <a:lstStyle/>
          <a:p>
            <a:endParaRPr lang="en-US"/>
          </a:p>
        </p:txBody>
      </p:sp>
      <p:pic>
        <p:nvPicPr>
          <p:cNvPr id="11" name="Picture 10" descr="A yellow smiley face with black eyes&#10;&#10;Description automatically generated">
            <a:extLst>
              <a:ext uri="{FF2B5EF4-FFF2-40B4-BE49-F238E27FC236}">
                <a16:creationId xmlns:a16="http://schemas.microsoft.com/office/drawing/2014/main" xmlns="" id="{BD77CC2E-30ED-820C-7748-616132C832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413" y="1714500"/>
            <a:ext cx="491635" cy="407184"/>
          </a:xfrm>
          <a:prstGeom prst="rect">
            <a:avLst/>
          </a:prstGeom>
        </p:spPr>
      </p:pic>
    </p:spTree>
    <p:extLst>
      <p:ext uri="{BB962C8B-B14F-4D97-AF65-F5344CB8AC3E}">
        <p14:creationId xmlns:p14="http://schemas.microsoft.com/office/powerpoint/2010/main" val="3021907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behind a table with bags&#10;&#10;Description automatically generated">
            <a:extLst>
              <a:ext uri="{FF2B5EF4-FFF2-40B4-BE49-F238E27FC236}">
                <a16:creationId xmlns:a16="http://schemas.microsoft.com/office/drawing/2014/main" xmlns="" id="{2FA6716D-4F62-66B2-56BE-C16E352FCCBB}"/>
              </a:ext>
            </a:extLst>
          </p:cNvPr>
          <p:cNvPicPr>
            <a:picLocks noChangeAspect="1"/>
          </p:cNvPicPr>
          <p:nvPr/>
        </p:nvPicPr>
        <p:blipFill>
          <a:blip r:embed="rId2">
            <a:extLst>
              <a:ext uri="{28A0092B-C50C-407E-A947-70E740481C1C}">
                <a14:useLocalDpi xmlns:a14="http://schemas.microsoft.com/office/drawing/2010/main" val="0"/>
              </a:ext>
            </a:extLst>
          </a:blip>
          <a:srcRect b="18548"/>
          <a:stretch/>
        </p:blipFill>
        <p:spPr>
          <a:xfrm>
            <a:off x="9631552" y="965200"/>
            <a:ext cx="7694676" cy="8356599"/>
          </a:xfrm>
          <a:prstGeom prst="rect">
            <a:avLst/>
          </a:prstGeom>
        </p:spPr>
      </p:pic>
      <p:sp>
        <p:nvSpPr>
          <p:cNvPr id="14" name="Rectangle 13">
            <a:extLst>
              <a:ext uri="{FF2B5EF4-FFF2-40B4-BE49-F238E27FC236}">
                <a16:creationId xmlns:a16="http://schemas.microsoft.com/office/drawing/2014/main" xmlns=""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a room with a pile of black and white bags&#10;&#10;Description automatically generated">
            <a:extLst>
              <a:ext uri="{FF2B5EF4-FFF2-40B4-BE49-F238E27FC236}">
                <a16:creationId xmlns:a16="http://schemas.microsoft.com/office/drawing/2014/main" xmlns="" id="{492ACAB2-7EBD-DD0F-3637-347514BF9D12}"/>
              </a:ext>
            </a:extLst>
          </p:cNvPr>
          <p:cNvPicPr>
            <a:picLocks noChangeAspect="1"/>
          </p:cNvPicPr>
          <p:nvPr/>
        </p:nvPicPr>
        <p:blipFill>
          <a:blip r:embed="rId3">
            <a:extLst>
              <a:ext uri="{28A0092B-C50C-407E-A947-70E740481C1C}">
                <a14:useLocalDpi xmlns:a14="http://schemas.microsoft.com/office/drawing/2010/main" val="0"/>
              </a:ext>
            </a:extLst>
          </a:blip>
          <a:srcRect l="1142" r="17407"/>
          <a:stretch/>
        </p:blipFill>
        <p:spPr>
          <a:xfrm rot="5400000">
            <a:off x="630808" y="1296161"/>
            <a:ext cx="8356599" cy="7694676"/>
          </a:xfrm>
          <a:prstGeom prst="rect">
            <a:avLst/>
          </a:prstGeom>
        </p:spPr>
      </p:pic>
      <p:pic>
        <p:nvPicPr>
          <p:cNvPr id="6" name="Picture 5" descr="A yellow smiley face with black eyes&#10;&#10;Description automatically generated">
            <a:extLst>
              <a:ext uri="{FF2B5EF4-FFF2-40B4-BE49-F238E27FC236}">
                <a16:creationId xmlns:a16="http://schemas.microsoft.com/office/drawing/2014/main" xmlns="" id="{A5F80A99-A6BC-A25A-ED34-05401F9AD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0740" y="4076700"/>
            <a:ext cx="876300" cy="876300"/>
          </a:xfrm>
          <a:prstGeom prst="rect">
            <a:avLst/>
          </a:prstGeom>
        </p:spPr>
      </p:pic>
    </p:spTree>
    <p:extLst>
      <p:ext uri="{BB962C8B-B14F-4D97-AF65-F5344CB8AC3E}">
        <p14:creationId xmlns:p14="http://schemas.microsoft.com/office/powerpoint/2010/main" val="170922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1BB910-8792-5770-848D-0086B2E93A15}"/>
              </a:ext>
            </a:extLst>
          </p:cNvPr>
          <p:cNvSpPr>
            <a:spLocks noGrp="1"/>
          </p:cNvSpPr>
          <p:nvPr>
            <p:ph type="ctr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How does the APA help the Task Force?</a:t>
            </a:r>
          </a:p>
        </p:txBody>
      </p:sp>
      <p:sp>
        <p:nvSpPr>
          <p:cNvPr id="3" name="Subtitle 2">
            <a:extLst>
              <a:ext uri="{FF2B5EF4-FFF2-40B4-BE49-F238E27FC236}">
                <a16:creationId xmlns:a16="http://schemas.microsoft.com/office/drawing/2014/main" xmlns="" id="{1CC21E82-2A92-42FE-7358-44E363470110}"/>
              </a:ext>
            </a:extLst>
          </p:cNvPr>
          <p:cNvSpPr>
            <a:spLocks noGrp="1"/>
          </p:cNvSpPr>
          <p:nvPr>
            <p:ph type="subTitle" idx="1"/>
          </p:nvPr>
        </p:nvSpPr>
        <p:spPr>
          <a:xfrm>
            <a:off x="7215388" y="974220"/>
            <a:ext cx="9833021" cy="8319070"/>
          </a:xfrm>
        </p:spPr>
        <p:txBody>
          <a:bodyPr vert="horz" lIns="91440" tIns="45720" rIns="91440" bIns="45720" rtlCol="0" anchor="ctr">
            <a:normAutofit/>
          </a:bodyPr>
          <a:lstStyle/>
          <a:p>
            <a:pPr algn="l">
              <a:lnSpc>
                <a:spcPct val="90000"/>
              </a:lnSpc>
            </a:pPr>
            <a:r>
              <a:rPr lang="en-US" sz="3000" b="1" dirty="0">
                <a:solidFill>
                  <a:schemeClr val="tx1"/>
                </a:solidFill>
              </a:rPr>
              <a:t>Information sharing</a:t>
            </a:r>
            <a:r>
              <a:rPr lang="en-US" sz="3000" dirty="0">
                <a:solidFill>
                  <a:schemeClr val="tx1"/>
                </a:solidFill>
              </a:rPr>
              <a:t>:  </a:t>
            </a:r>
          </a:p>
          <a:p>
            <a:pPr indent="-228600" algn="l">
              <a:lnSpc>
                <a:spcPct val="90000"/>
              </a:lnSpc>
              <a:buFont typeface="Arial" panose="020B0604020202020204" pitchFamily="34" charset="0"/>
              <a:buChar char="•"/>
            </a:pPr>
            <a:r>
              <a:rPr lang="en-US" sz="3000" dirty="0">
                <a:solidFill>
                  <a:schemeClr val="tx1"/>
                </a:solidFill>
              </a:rPr>
              <a:t>Offenders, families, friends, associates, phone numbers, addresses, cars</a:t>
            </a:r>
          </a:p>
          <a:p>
            <a:pPr indent="-228600" algn="l">
              <a:lnSpc>
                <a:spcPct val="90000"/>
              </a:lnSpc>
              <a:buFont typeface="Arial" panose="020B0604020202020204" pitchFamily="34" charset="0"/>
              <a:buChar char="•"/>
            </a:pPr>
            <a:endParaRPr lang="en-US" sz="3000" dirty="0">
              <a:solidFill>
                <a:schemeClr val="tx1"/>
              </a:solidFill>
            </a:endParaRPr>
          </a:p>
          <a:p>
            <a:pPr algn="l">
              <a:lnSpc>
                <a:spcPct val="90000"/>
              </a:lnSpc>
            </a:pPr>
            <a:r>
              <a:rPr lang="en-US" sz="3000" b="1" dirty="0">
                <a:solidFill>
                  <a:schemeClr val="tx1"/>
                </a:solidFill>
              </a:rPr>
              <a:t>State resources:</a:t>
            </a:r>
          </a:p>
          <a:p>
            <a:pPr indent="-228600" algn="l">
              <a:lnSpc>
                <a:spcPct val="90000"/>
              </a:lnSpc>
              <a:buFont typeface="Arial" panose="020B0604020202020204" pitchFamily="34" charset="0"/>
              <a:buChar char="•"/>
            </a:pPr>
            <a:r>
              <a:rPr lang="en-US" sz="3000" dirty="0">
                <a:solidFill>
                  <a:schemeClr val="tx1"/>
                </a:solidFill>
              </a:rPr>
              <a:t>Personnel, equipment, vehicles</a:t>
            </a:r>
          </a:p>
          <a:p>
            <a:pPr indent="-228600" algn="l">
              <a:lnSpc>
                <a:spcPct val="90000"/>
              </a:lnSpc>
              <a:buFont typeface="Arial" panose="020B0604020202020204" pitchFamily="34" charset="0"/>
              <a:buChar char="•"/>
            </a:pPr>
            <a:r>
              <a:rPr lang="en-US" sz="3000" dirty="0">
                <a:solidFill>
                  <a:schemeClr val="tx1"/>
                </a:solidFill>
              </a:rPr>
              <a:t>Crime Scene Correlation (GPS/EM)</a:t>
            </a:r>
          </a:p>
          <a:p>
            <a:pPr indent="-228600" algn="l">
              <a:lnSpc>
                <a:spcPct val="90000"/>
              </a:lnSpc>
              <a:buFont typeface="Arial" panose="020B0604020202020204" pitchFamily="34" charset="0"/>
              <a:buChar char="•"/>
            </a:pPr>
            <a:endParaRPr lang="en-US" sz="3000" dirty="0">
              <a:solidFill>
                <a:schemeClr val="tx1"/>
              </a:solidFill>
            </a:endParaRPr>
          </a:p>
          <a:p>
            <a:pPr algn="l">
              <a:lnSpc>
                <a:spcPct val="90000"/>
              </a:lnSpc>
            </a:pPr>
            <a:r>
              <a:rPr lang="en-US" sz="3000" b="1" dirty="0">
                <a:solidFill>
                  <a:schemeClr val="tx1"/>
                </a:solidFill>
              </a:rPr>
              <a:t>Authority:</a:t>
            </a:r>
          </a:p>
          <a:p>
            <a:pPr indent="-228600" algn="l">
              <a:lnSpc>
                <a:spcPct val="90000"/>
              </a:lnSpc>
              <a:buFont typeface="Arial" panose="020B0604020202020204" pitchFamily="34" charset="0"/>
              <a:buChar char="•"/>
            </a:pPr>
            <a:r>
              <a:rPr lang="en-US" sz="3000" dirty="0">
                <a:solidFill>
                  <a:schemeClr val="tx1"/>
                </a:solidFill>
              </a:rPr>
              <a:t>Ability to search, arrest, and detain with “reasonable grounds” </a:t>
            </a:r>
          </a:p>
          <a:p>
            <a:pPr algn="l">
              <a:lnSpc>
                <a:spcPct val="90000"/>
              </a:lnSpc>
            </a:pPr>
            <a:endParaRPr lang="en-US" sz="3000" dirty="0">
              <a:solidFill>
                <a:schemeClr val="tx1"/>
              </a:solidFill>
            </a:endParaRPr>
          </a:p>
          <a:p>
            <a:pPr indent="-228600" algn="l">
              <a:lnSpc>
                <a:spcPct val="90000"/>
              </a:lnSpc>
              <a:buFont typeface="Arial" panose="020B0604020202020204" pitchFamily="34" charset="0"/>
              <a:buChar char="•"/>
            </a:pPr>
            <a:endParaRPr lang="en-US" sz="3000" dirty="0">
              <a:solidFill>
                <a:schemeClr val="tx1"/>
              </a:solidFill>
            </a:endParaRPr>
          </a:p>
        </p:txBody>
      </p:sp>
      <p:sp>
        <p:nvSpPr>
          <p:cNvPr id="4" name="Freeform 7">
            <a:extLst>
              <a:ext uri="{FF2B5EF4-FFF2-40B4-BE49-F238E27FC236}">
                <a16:creationId xmlns:a16="http://schemas.microsoft.com/office/drawing/2014/main" xmlns="" id="{FC844830-21E9-D227-3C4D-BC3D0E85DEAC}"/>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6387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4711E1E-7BB0-12A5-C73A-8B3BFC620A7C}"/>
              </a:ext>
            </a:extLst>
          </p:cNvPr>
          <p:cNvSpPr>
            <a:spLocks noGrp="1"/>
          </p:cNvSpPr>
          <p:nvPr>
            <p:ph type="title"/>
          </p:nvPr>
        </p:nvSpPr>
        <p:spPr>
          <a:xfrm>
            <a:off x="879717" y="2525634"/>
            <a:ext cx="4672897" cy="3594538"/>
          </a:xfrm>
        </p:spPr>
        <p:txBody>
          <a:bodyPr anchor="b">
            <a:normAutofit/>
          </a:bodyPr>
          <a:lstStyle/>
          <a:p>
            <a:pPr algn="r"/>
            <a:r>
              <a:rPr lang="en-US" sz="6000">
                <a:solidFill>
                  <a:srgbClr val="FFFFFF"/>
                </a:solidFill>
              </a:rPr>
              <a:t>What’s in it for us?</a:t>
            </a:r>
          </a:p>
        </p:txBody>
      </p:sp>
      <p:sp>
        <p:nvSpPr>
          <p:cNvPr id="4" name="Freeform 7">
            <a:extLst>
              <a:ext uri="{FF2B5EF4-FFF2-40B4-BE49-F238E27FC236}">
                <a16:creationId xmlns:a16="http://schemas.microsoft.com/office/drawing/2014/main" xmlns="" id="{564B2525-EB36-C33F-D20D-FC98E547D1F0}"/>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graphicFrame>
        <p:nvGraphicFramePr>
          <p:cNvPr id="23" name="Content Placeholder 2">
            <a:extLst>
              <a:ext uri="{FF2B5EF4-FFF2-40B4-BE49-F238E27FC236}">
                <a16:creationId xmlns:a16="http://schemas.microsoft.com/office/drawing/2014/main" xmlns="" id="{3692A903-0419-03AC-465F-C35F252CF8AA}"/>
              </a:ext>
            </a:extLst>
          </p:cNvPr>
          <p:cNvGraphicFramePr>
            <a:graphicFrameLocks noGrp="1"/>
          </p:cNvGraphicFramePr>
          <p:nvPr>
            <p:ph idx="1"/>
            <p:extLst>
              <p:ext uri="{D42A27DB-BD31-4B8C-83A1-F6EECF244321}">
                <p14:modId xmlns:p14="http://schemas.microsoft.com/office/powerpoint/2010/main" val="505251038"/>
              </p:ext>
            </p:extLst>
          </p:nvPr>
        </p:nvGraphicFramePr>
        <p:xfrm>
          <a:off x="7357578" y="1125660"/>
          <a:ext cx="10000249"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697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algn="ctr"/>
            <a:endParaRPr lang="en-US" sz="6000" b="1" dirty="0"/>
          </a:p>
          <a:p>
            <a:r>
              <a:rPr lang="en-US" sz="6000" b="1" dirty="0"/>
              <a:t>Ohio Department of Rehabilitation and Correction </a:t>
            </a:r>
            <a:br>
              <a:rPr lang="en-US" sz="6000" b="1" dirty="0"/>
            </a:br>
            <a:r>
              <a:rPr lang="en-US" sz="6000" b="1" dirty="0"/>
              <a:t>Adult Parole Authority </a:t>
            </a:r>
            <a:r>
              <a:rPr lang="en-US" sz="4000" b="1" dirty="0"/>
              <a:t/>
            </a:r>
            <a:br>
              <a:rPr lang="en-US" sz="4000" b="1" dirty="0"/>
            </a:br>
            <a:r>
              <a:rPr lang="en-US" sz="4000" b="1" dirty="0"/>
              <a:t/>
            </a:r>
            <a:br>
              <a:rPr lang="en-US" sz="4000" b="1" dirty="0"/>
            </a:br>
            <a:r>
              <a:rPr lang="en-US" sz="3600" dirty="0"/>
              <a:t>Supervises offenders on Parole, Post-Release Control, Community Control, and Interstate Compact.</a:t>
            </a:r>
            <a:br>
              <a:rPr lang="en-US" sz="3600" dirty="0"/>
            </a:br>
            <a:r>
              <a:rPr lang="en-US" sz="3600" dirty="0"/>
              <a:t>		Statewide supervisee population:			22,877</a:t>
            </a:r>
            <a:br>
              <a:rPr lang="en-US" sz="3600" dirty="0"/>
            </a:br>
            <a:r>
              <a:rPr lang="en-US" sz="3600" dirty="0"/>
              <a:t>		Parole Officers / Senior Parole Officers:		644</a:t>
            </a:r>
            <a:br>
              <a:rPr lang="en-US" sz="3600" dirty="0"/>
            </a:br>
            <a:r>
              <a:rPr lang="en-US" sz="3600" dirty="0"/>
              <a:t/>
            </a:r>
            <a:br>
              <a:rPr lang="en-US" sz="3600" dirty="0"/>
            </a:br>
            <a:r>
              <a:rPr lang="en-US" sz="3600" dirty="0"/>
              <a:t>			Specialized caseloads or assignment include:</a:t>
            </a:r>
            <a:br>
              <a:rPr lang="en-US" sz="3600" dirty="0"/>
            </a:br>
            <a:r>
              <a:rPr lang="en-US" sz="3600" dirty="0"/>
              <a:t>			*Mental Health</a:t>
            </a:r>
            <a:br>
              <a:rPr lang="en-US" sz="3600" dirty="0"/>
            </a:br>
            <a:r>
              <a:rPr lang="en-US" sz="3600" dirty="0"/>
              <a:t>			*Sex Offender </a:t>
            </a:r>
            <a:br>
              <a:rPr lang="en-US" sz="3600" dirty="0"/>
            </a:br>
            <a:r>
              <a:rPr lang="en-US" sz="3600" dirty="0"/>
              <a:t>			*Targeted Violent Offender </a:t>
            </a:r>
            <a:br>
              <a:rPr lang="en-US" sz="3600" dirty="0"/>
            </a:br>
            <a:r>
              <a:rPr lang="en-US" sz="3600" dirty="0"/>
              <a:t>			*Task Force Officers</a:t>
            </a:r>
          </a:p>
        </p:txBody>
      </p:sp>
      <p:grpSp>
        <p:nvGrpSpPr>
          <p:cNvPr id="3" name="Group 3"/>
          <p:cNvGrpSpPr/>
          <p:nvPr/>
        </p:nvGrpSpPr>
        <p:grpSpPr>
          <a:xfrm>
            <a:off x="571500" y="-54309"/>
            <a:ext cx="1481328" cy="136605"/>
            <a:chOff x="0" y="0"/>
            <a:chExt cx="1975104" cy="182140"/>
          </a:xfrm>
        </p:grpSpPr>
        <p:sp>
          <p:nvSpPr>
            <p:cNvPr id="4" name="Freeform 4"/>
            <p:cNvSpPr/>
            <p:nvPr/>
          </p:nvSpPr>
          <p:spPr>
            <a:xfrm>
              <a:off x="0" y="0"/>
              <a:ext cx="1975104" cy="182118"/>
            </a:xfrm>
            <a:custGeom>
              <a:avLst/>
              <a:gdLst/>
              <a:ahLst/>
              <a:cxnLst/>
              <a:rect l="l" t="t" r="r" b="b"/>
              <a:pathLst>
                <a:path w="1975104" h="182118">
                  <a:moveTo>
                    <a:pt x="0" y="0"/>
                  </a:moveTo>
                  <a:lnTo>
                    <a:pt x="1975104" y="0"/>
                  </a:lnTo>
                  <a:lnTo>
                    <a:pt x="1975104" y="182118"/>
                  </a:lnTo>
                  <a:lnTo>
                    <a:pt x="0" y="182118"/>
                  </a:lnTo>
                  <a:close/>
                </a:path>
              </a:pathLst>
            </a:custGeom>
            <a:solidFill>
              <a:srgbClr val="C12637"/>
            </a:solidFill>
          </p:spPr>
          <p:txBody>
            <a:bodyPr/>
            <a:lstStyle/>
            <a:p>
              <a:endParaRPr lang="en-US"/>
            </a:p>
          </p:txBody>
        </p:sp>
      </p:grpSp>
      <p:grpSp>
        <p:nvGrpSpPr>
          <p:cNvPr id="5" name="Group 5"/>
          <p:cNvGrpSpPr/>
          <p:nvPr/>
        </p:nvGrpSpPr>
        <p:grpSpPr>
          <a:xfrm>
            <a:off x="0" y="9258300"/>
            <a:ext cx="18288000" cy="1028700"/>
            <a:chOff x="0" y="0"/>
            <a:chExt cx="24384000" cy="1371600"/>
          </a:xfrm>
        </p:grpSpPr>
        <p:sp>
          <p:nvSpPr>
            <p:cNvPr id="6" name="Freeform 6"/>
            <p:cNvSpPr/>
            <p:nvPr/>
          </p:nvSpPr>
          <p:spPr>
            <a:xfrm>
              <a:off x="0" y="0"/>
              <a:ext cx="24384000" cy="1371600"/>
            </a:xfrm>
            <a:custGeom>
              <a:avLst/>
              <a:gdLst/>
              <a:ahLst/>
              <a:cxnLst/>
              <a:rect l="l" t="t" r="r" b="b"/>
              <a:pathLst>
                <a:path w="24384000" h="1371600">
                  <a:moveTo>
                    <a:pt x="0" y="0"/>
                  </a:moveTo>
                  <a:lnTo>
                    <a:pt x="24384000" y="0"/>
                  </a:lnTo>
                  <a:lnTo>
                    <a:pt x="24384000" y="1371600"/>
                  </a:lnTo>
                  <a:lnTo>
                    <a:pt x="0" y="1371600"/>
                  </a:lnTo>
                  <a:close/>
                </a:path>
              </a:pathLst>
            </a:custGeom>
            <a:solidFill>
              <a:srgbClr val="FFFFFF"/>
            </a:solidFill>
          </p:spPr>
          <p:txBody>
            <a:bodyPr/>
            <a:lstStyle/>
            <a:p>
              <a:endParaRPr lang="en-US"/>
            </a:p>
          </p:txBody>
        </p:sp>
      </p:grpSp>
      <p:sp>
        <p:nvSpPr>
          <p:cNvPr id="7" name="Freeform 7"/>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3693140" y="9589770"/>
            <a:ext cx="3931920" cy="446723"/>
          </a:xfrm>
          <a:prstGeom prst="rect">
            <a:avLst/>
          </a:prstGeom>
        </p:spPr>
        <p:txBody>
          <a:bodyPr lIns="0" tIns="0" rIns="0" bIns="0" rtlCol="0" anchor="t">
            <a:spAutoFit/>
          </a:bodyPr>
          <a:lstStyle/>
          <a:p>
            <a:pPr algn="r">
              <a:lnSpc>
                <a:spcPts val="2160"/>
              </a:lnSpc>
            </a:pPr>
            <a:r>
              <a:rPr lang="en-US" sz="1800">
                <a:solidFill>
                  <a:srgbClr val="F2F2F2"/>
                </a:solidFill>
                <a:latin typeface="Open Sans Bold"/>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571500" y="-54309"/>
            <a:ext cx="1481328" cy="136605"/>
            <a:chOff x="0" y="0"/>
            <a:chExt cx="1975104" cy="182140"/>
          </a:xfrm>
        </p:grpSpPr>
        <p:sp>
          <p:nvSpPr>
            <p:cNvPr id="4" name="Freeform 4"/>
            <p:cNvSpPr/>
            <p:nvPr/>
          </p:nvSpPr>
          <p:spPr>
            <a:xfrm>
              <a:off x="0" y="0"/>
              <a:ext cx="1975104" cy="182118"/>
            </a:xfrm>
            <a:custGeom>
              <a:avLst/>
              <a:gdLst/>
              <a:ahLst/>
              <a:cxnLst/>
              <a:rect l="l" t="t" r="r" b="b"/>
              <a:pathLst>
                <a:path w="1975104" h="182118">
                  <a:moveTo>
                    <a:pt x="0" y="0"/>
                  </a:moveTo>
                  <a:lnTo>
                    <a:pt x="1975104" y="0"/>
                  </a:lnTo>
                  <a:lnTo>
                    <a:pt x="1975104" y="182118"/>
                  </a:lnTo>
                  <a:lnTo>
                    <a:pt x="0" y="182118"/>
                  </a:lnTo>
                  <a:close/>
                </a:path>
              </a:pathLst>
            </a:custGeom>
            <a:solidFill>
              <a:srgbClr val="C12637"/>
            </a:solidFill>
          </p:spPr>
          <p:txBody>
            <a:bodyPr/>
            <a:lstStyle/>
            <a:p>
              <a:endParaRPr lang="en-US"/>
            </a:p>
          </p:txBody>
        </p:sp>
      </p:grpSp>
      <p:grpSp>
        <p:nvGrpSpPr>
          <p:cNvPr id="5" name="Group 5"/>
          <p:cNvGrpSpPr/>
          <p:nvPr/>
        </p:nvGrpSpPr>
        <p:grpSpPr>
          <a:xfrm>
            <a:off x="0" y="9258300"/>
            <a:ext cx="18288000" cy="1028700"/>
            <a:chOff x="0" y="0"/>
            <a:chExt cx="24384000" cy="1371600"/>
          </a:xfrm>
        </p:grpSpPr>
        <p:sp>
          <p:nvSpPr>
            <p:cNvPr id="6" name="Freeform 6"/>
            <p:cNvSpPr/>
            <p:nvPr/>
          </p:nvSpPr>
          <p:spPr>
            <a:xfrm>
              <a:off x="0" y="0"/>
              <a:ext cx="24384000" cy="1371600"/>
            </a:xfrm>
            <a:custGeom>
              <a:avLst/>
              <a:gdLst/>
              <a:ahLst/>
              <a:cxnLst/>
              <a:rect l="l" t="t" r="r" b="b"/>
              <a:pathLst>
                <a:path w="24384000" h="1371600">
                  <a:moveTo>
                    <a:pt x="0" y="0"/>
                  </a:moveTo>
                  <a:lnTo>
                    <a:pt x="24384000" y="0"/>
                  </a:lnTo>
                  <a:lnTo>
                    <a:pt x="24384000" y="1371600"/>
                  </a:lnTo>
                  <a:lnTo>
                    <a:pt x="0" y="1371600"/>
                  </a:lnTo>
                  <a:close/>
                </a:path>
              </a:pathLst>
            </a:custGeom>
            <a:solidFill>
              <a:srgbClr val="FFFFFF"/>
            </a:solidFill>
          </p:spPr>
          <p:txBody>
            <a:bodyPr/>
            <a:lstStyle/>
            <a:p>
              <a:endParaRPr lang="en-US"/>
            </a:p>
          </p:txBody>
        </p:sp>
      </p:grpSp>
      <p:sp>
        <p:nvSpPr>
          <p:cNvPr id="7" name="Freeform 7"/>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910671" y="4921530"/>
            <a:ext cx="6466659" cy="462558"/>
          </a:xfrm>
          <a:prstGeom prst="rect">
            <a:avLst/>
          </a:prstGeom>
        </p:spPr>
        <p:txBody>
          <a:bodyPr lIns="0" tIns="0" rIns="0" bIns="0" rtlCol="0" anchor="t">
            <a:spAutoFit/>
          </a:bodyPr>
          <a:lstStyle/>
          <a:p>
            <a:pPr algn="ctr">
              <a:lnSpc>
                <a:spcPts val="3240"/>
              </a:lnSpc>
            </a:pPr>
            <a:r>
              <a:rPr lang="en-US" sz="2700">
                <a:solidFill>
                  <a:srgbClr val="002060"/>
                </a:solidFill>
                <a:latin typeface="Source Sans Pro"/>
              </a:rPr>
              <a:t>DRC.OHIO.GOV</a:t>
            </a:r>
          </a:p>
        </p:txBody>
      </p:sp>
      <p:sp>
        <p:nvSpPr>
          <p:cNvPr id="9" name="TextBox 9"/>
          <p:cNvSpPr txBox="1"/>
          <p:nvPr/>
        </p:nvSpPr>
        <p:spPr>
          <a:xfrm>
            <a:off x="3890555" y="2724555"/>
            <a:ext cx="10506891" cy="1618179"/>
          </a:xfrm>
          <a:prstGeom prst="rect">
            <a:avLst/>
          </a:prstGeom>
        </p:spPr>
        <p:txBody>
          <a:bodyPr lIns="0" tIns="0" rIns="0" bIns="0" rtlCol="0" anchor="t">
            <a:spAutoFit/>
          </a:bodyPr>
          <a:lstStyle/>
          <a:p>
            <a:pPr algn="ctr">
              <a:lnSpc>
                <a:spcPts val="11880"/>
              </a:lnSpc>
            </a:pPr>
            <a:r>
              <a:rPr lang="en-US" sz="9900">
                <a:solidFill>
                  <a:srgbClr val="002060"/>
                </a:solidFill>
                <a:latin typeface="Arimo Bold"/>
              </a:rPr>
              <a:t>QUESTIONS?</a:t>
            </a:r>
          </a:p>
        </p:txBody>
      </p:sp>
      <p:sp>
        <p:nvSpPr>
          <p:cNvPr id="10" name="AutoShape 10"/>
          <p:cNvSpPr/>
          <p:nvPr/>
        </p:nvSpPr>
        <p:spPr>
          <a:xfrm rot="26767">
            <a:off x="6697361" y="4531329"/>
            <a:ext cx="4893277" cy="0"/>
          </a:xfrm>
          <a:prstGeom prst="line">
            <a:avLst/>
          </a:prstGeom>
          <a:ln w="19050" cap="rnd">
            <a:solidFill>
              <a:srgbClr val="C12637"/>
            </a:solidFill>
            <a:prstDash val="solid"/>
            <a:headEnd type="none" w="sm" len="sm"/>
            <a:tailEnd type="none" w="sm" len="sm"/>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00504" y="846149"/>
            <a:ext cx="6286992" cy="7713772"/>
          </a:xfrm>
          <a:custGeom>
            <a:avLst/>
            <a:gdLst/>
            <a:ahLst/>
            <a:cxnLst/>
            <a:rect l="l" t="t" r="r" b="b"/>
            <a:pathLst>
              <a:path w="6286992" h="7713772">
                <a:moveTo>
                  <a:pt x="0" y="0"/>
                </a:moveTo>
                <a:lnTo>
                  <a:pt x="6286992" y="0"/>
                </a:lnTo>
                <a:lnTo>
                  <a:pt x="6286992" y="7713772"/>
                </a:lnTo>
                <a:lnTo>
                  <a:pt x="0" y="771377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298276" y="9507300"/>
            <a:ext cx="5691447" cy="462558"/>
          </a:xfrm>
          <a:prstGeom prst="rect">
            <a:avLst/>
          </a:prstGeom>
        </p:spPr>
        <p:txBody>
          <a:bodyPr lIns="0" tIns="0" rIns="0" bIns="0" rtlCol="0" anchor="t">
            <a:spAutoFit/>
          </a:bodyPr>
          <a:lstStyle/>
          <a:p>
            <a:pPr algn="ctr">
              <a:lnSpc>
                <a:spcPts val="3240"/>
              </a:lnSpc>
            </a:pPr>
            <a:r>
              <a:rPr lang="en-US" sz="2700">
                <a:solidFill>
                  <a:srgbClr val="0E3F75"/>
                </a:solidFill>
                <a:latin typeface="Source Sans Pro"/>
              </a:rPr>
              <a:t>DRC.OHIO.GOV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1500" y="-54309"/>
            <a:ext cx="1481328" cy="136605"/>
            <a:chOff x="0" y="0"/>
            <a:chExt cx="1975104" cy="182140"/>
          </a:xfrm>
        </p:grpSpPr>
        <p:sp>
          <p:nvSpPr>
            <p:cNvPr id="3" name="Freeform 3"/>
            <p:cNvSpPr/>
            <p:nvPr/>
          </p:nvSpPr>
          <p:spPr>
            <a:xfrm>
              <a:off x="0" y="0"/>
              <a:ext cx="1975104" cy="182118"/>
            </a:xfrm>
            <a:custGeom>
              <a:avLst/>
              <a:gdLst/>
              <a:ahLst/>
              <a:cxnLst/>
              <a:rect l="l" t="t" r="r" b="b"/>
              <a:pathLst>
                <a:path w="1975104" h="182118">
                  <a:moveTo>
                    <a:pt x="0" y="0"/>
                  </a:moveTo>
                  <a:lnTo>
                    <a:pt x="1975104" y="0"/>
                  </a:lnTo>
                  <a:lnTo>
                    <a:pt x="1975104" y="182118"/>
                  </a:lnTo>
                  <a:lnTo>
                    <a:pt x="0" y="182118"/>
                  </a:lnTo>
                  <a:close/>
                </a:path>
              </a:pathLst>
            </a:custGeom>
            <a:solidFill>
              <a:srgbClr val="C12637"/>
            </a:solidFill>
          </p:spPr>
          <p:txBody>
            <a:bodyPr/>
            <a:lstStyle/>
            <a:p>
              <a:endParaRPr lang="en-US"/>
            </a:p>
          </p:txBody>
        </p:sp>
      </p:grpSp>
      <p:grpSp>
        <p:nvGrpSpPr>
          <p:cNvPr id="4" name="Group 4"/>
          <p:cNvGrpSpPr/>
          <p:nvPr/>
        </p:nvGrpSpPr>
        <p:grpSpPr>
          <a:xfrm>
            <a:off x="0" y="9258300"/>
            <a:ext cx="18288000" cy="1028700"/>
            <a:chOff x="0" y="0"/>
            <a:chExt cx="24384000" cy="1371600"/>
          </a:xfrm>
        </p:grpSpPr>
        <p:sp>
          <p:nvSpPr>
            <p:cNvPr id="5" name="Freeform 5"/>
            <p:cNvSpPr/>
            <p:nvPr/>
          </p:nvSpPr>
          <p:spPr>
            <a:xfrm>
              <a:off x="0" y="0"/>
              <a:ext cx="24384000" cy="1371600"/>
            </a:xfrm>
            <a:custGeom>
              <a:avLst/>
              <a:gdLst/>
              <a:ahLst/>
              <a:cxnLst/>
              <a:rect l="l" t="t" r="r" b="b"/>
              <a:pathLst>
                <a:path w="24384000" h="1371600">
                  <a:moveTo>
                    <a:pt x="0" y="0"/>
                  </a:moveTo>
                  <a:lnTo>
                    <a:pt x="24384000" y="0"/>
                  </a:lnTo>
                  <a:lnTo>
                    <a:pt x="24384000" y="1371600"/>
                  </a:lnTo>
                  <a:lnTo>
                    <a:pt x="0" y="1371600"/>
                  </a:lnTo>
                  <a:close/>
                </a:path>
              </a:pathLst>
            </a:custGeom>
            <a:solidFill>
              <a:srgbClr val="FFFFFF"/>
            </a:solidFill>
          </p:spPr>
          <p:txBody>
            <a:bodyPr/>
            <a:lstStyle/>
            <a:p>
              <a:endParaRPr lang="en-US"/>
            </a:p>
          </p:txBody>
        </p:sp>
      </p:grpSp>
      <p:sp>
        <p:nvSpPr>
          <p:cNvPr id="6" name="Freeform 6"/>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sp>
        <p:nvSpPr>
          <p:cNvPr id="7" name="AutoShape 7"/>
          <p:cNvSpPr/>
          <p:nvPr/>
        </p:nvSpPr>
        <p:spPr>
          <a:xfrm rot="11580">
            <a:off x="552416" y="3006880"/>
            <a:ext cx="11310222" cy="0"/>
          </a:xfrm>
          <a:prstGeom prst="line">
            <a:avLst/>
          </a:prstGeom>
          <a:ln w="19050" cap="rnd">
            <a:solidFill>
              <a:srgbClr val="C12637"/>
            </a:solidFill>
            <a:prstDash val="solid"/>
            <a:headEnd type="none" w="sm" len="sm"/>
            <a:tailEnd type="none" w="sm" len="sm"/>
          </a:ln>
        </p:spPr>
        <p:txBody>
          <a:bodyPr/>
          <a:lstStyle/>
          <a:p>
            <a:endParaRPr lang="en-US"/>
          </a:p>
        </p:txBody>
      </p:sp>
      <p:sp>
        <p:nvSpPr>
          <p:cNvPr id="8" name="TextBox 8"/>
          <p:cNvSpPr txBox="1"/>
          <p:nvPr/>
        </p:nvSpPr>
        <p:spPr>
          <a:xfrm>
            <a:off x="13693140" y="9589770"/>
            <a:ext cx="3931920" cy="446723"/>
          </a:xfrm>
          <a:prstGeom prst="rect">
            <a:avLst/>
          </a:prstGeom>
        </p:spPr>
        <p:txBody>
          <a:bodyPr lIns="0" tIns="0" rIns="0" bIns="0" rtlCol="0" anchor="t">
            <a:spAutoFit/>
          </a:bodyPr>
          <a:lstStyle/>
          <a:p>
            <a:pPr algn="r">
              <a:lnSpc>
                <a:spcPts val="2160"/>
              </a:lnSpc>
            </a:pPr>
            <a:r>
              <a:rPr lang="en-US" sz="1800">
                <a:solidFill>
                  <a:srgbClr val="F2F2F2"/>
                </a:solidFill>
                <a:latin typeface="Open Sans Bold"/>
              </a:rPr>
              <a:t>4</a:t>
            </a:r>
          </a:p>
        </p:txBody>
      </p:sp>
      <p:sp>
        <p:nvSpPr>
          <p:cNvPr id="12" name="TextBox 11">
            <a:extLst>
              <a:ext uri="{FF2B5EF4-FFF2-40B4-BE49-F238E27FC236}">
                <a16:creationId xmlns:a16="http://schemas.microsoft.com/office/drawing/2014/main" xmlns="" id="{9C4DA9A9-4498-143A-759F-758DE446D88A}"/>
              </a:ext>
            </a:extLst>
          </p:cNvPr>
          <p:cNvSpPr txBox="1"/>
          <p:nvPr/>
        </p:nvSpPr>
        <p:spPr>
          <a:xfrm>
            <a:off x="552448" y="130630"/>
            <a:ext cx="16668752" cy="1938992"/>
          </a:xfrm>
          <a:prstGeom prst="rect">
            <a:avLst/>
          </a:prstGeom>
          <a:noFill/>
        </p:spPr>
        <p:txBody>
          <a:bodyPr wrap="square">
            <a:spAutoFit/>
          </a:bodyPr>
          <a:lstStyle/>
          <a:p>
            <a:endParaRPr lang="en-US" sz="6000" b="1" dirty="0"/>
          </a:p>
          <a:p>
            <a:pPr algn="ctr"/>
            <a:r>
              <a:rPr lang="en-US" sz="6000" b="1" dirty="0"/>
              <a:t>Partnerships with Federal Task Forces</a:t>
            </a:r>
            <a:endParaRPr lang="en-US" sz="6000" dirty="0"/>
          </a:p>
        </p:txBody>
      </p:sp>
      <p:graphicFrame>
        <p:nvGraphicFramePr>
          <p:cNvPr id="18" name="TextBox 13">
            <a:extLst>
              <a:ext uri="{FF2B5EF4-FFF2-40B4-BE49-F238E27FC236}">
                <a16:creationId xmlns:a16="http://schemas.microsoft.com/office/drawing/2014/main" xmlns="" id="{57FB734D-85C5-4A26-8753-F82E7771BB77}"/>
              </a:ext>
            </a:extLst>
          </p:cNvPr>
          <p:cNvGraphicFramePr/>
          <p:nvPr>
            <p:extLst>
              <p:ext uri="{D42A27DB-BD31-4B8C-83A1-F6EECF244321}">
                <p14:modId xmlns:p14="http://schemas.microsoft.com/office/powerpoint/2010/main" val="3662592238"/>
              </p:ext>
            </p:extLst>
          </p:nvPr>
        </p:nvGraphicFramePr>
        <p:xfrm>
          <a:off x="571498" y="3268265"/>
          <a:ext cx="17335502" cy="6001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a:p>
            <a:endParaRPr lang="en-US" dirty="0"/>
          </a:p>
          <a:p>
            <a:endParaRPr lang="en-US" dirty="0"/>
          </a:p>
          <a:p>
            <a:endParaRPr lang="en-US" dirty="0"/>
          </a:p>
          <a:p>
            <a:endParaRPr lang="en-US" dirty="0"/>
          </a:p>
          <a:p>
            <a:endParaRPr lang="en-US" dirty="0"/>
          </a:p>
          <a:p>
            <a:r>
              <a:rPr lang="en-US" sz="6000" dirty="0"/>
              <a:t>				History continued:</a:t>
            </a:r>
          </a:p>
          <a:p>
            <a:r>
              <a:rPr lang="en-US" sz="6000" dirty="0"/>
              <a:t>	</a:t>
            </a:r>
            <a:r>
              <a:rPr lang="en-US" sz="3200" dirty="0">
                <a:solidFill>
                  <a:schemeClr val="accent2">
                    <a:lumMod val="75000"/>
                  </a:schemeClr>
                </a:solidFill>
              </a:rPr>
              <a:t>*</a:t>
            </a:r>
            <a:r>
              <a:rPr lang="en-US" sz="3200" b="1" dirty="0">
                <a:solidFill>
                  <a:schemeClr val="accent2">
                    <a:lumMod val="75000"/>
                  </a:schemeClr>
                </a:solidFill>
              </a:rPr>
              <a:t>FBI’s role transitioned after 9/11 to more terrorism investigations and homeland security</a:t>
            </a:r>
          </a:p>
          <a:p>
            <a:r>
              <a:rPr lang="en-US" sz="3200" b="1" dirty="0">
                <a:solidFill>
                  <a:schemeClr val="accent2">
                    <a:lumMod val="75000"/>
                  </a:schemeClr>
                </a:solidFill>
              </a:rPr>
              <a:t>	</a:t>
            </a:r>
          </a:p>
          <a:p>
            <a:r>
              <a:rPr lang="en-US" sz="3200" b="1" dirty="0">
                <a:solidFill>
                  <a:schemeClr val="accent2">
                    <a:lumMod val="75000"/>
                  </a:schemeClr>
                </a:solidFill>
              </a:rPr>
              <a:t>	*US Marshal’s started Northern Ohio Violent Fugitive Task Force (NOVFTF) and the </a:t>
            </a:r>
          </a:p>
          <a:p>
            <a:r>
              <a:rPr lang="en-US" sz="3200" b="1" dirty="0">
                <a:solidFill>
                  <a:schemeClr val="accent2">
                    <a:lumMod val="75000"/>
                  </a:schemeClr>
                </a:solidFill>
              </a:rPr>
              <a:t>	 Southern Ohio Fugitive Apprehension Strike Team (SOFAST) in 2003</a:t>
            </a:r>
          </a:p>
          <a:p>
            <a:endParaRPr lang="en-US" sz="3200" b="1" dirty="0">
              <a:solidFill>
                <a:schemeClr val="accent2">
                  <a:lumMod val="75000"/>
                </a:schemeClr>
              </a:solidFill>
            </a:endParaRPr>
          </a:p>
          <a:p>
            <a:r>
              <a:rPr lang="en-US" sz="3200" b="1" dirty="0">
                <a:solidFill>
                  <a:schemeClr val="accent2">
                    <a:lumMod val="75000"/>
                  </a:schemeClr>
                </a:solidFill>
              </a:rPr>
              <a:t>	*2003 APA assigned multiple officers to the USMS Task Force operations statewide</a:t>
            </a:r>
          </a:p>
          <a:p>
            <a:endParaRPr lang="en-US" sz="3200" b="1" dirty="0">
              <a:solidFill>
                <a:schemeClr val="accent2">
                  <a:lumMod val="75000"/>
                </a:schemeClr>
              </a:solidFill>
            </a:endParaRPr>
          </a:p>
          <a:p>
            <a:r>
              <a:rPr lang="en-US" sz="3200" b="1" dirty="0">
                <a:solidFill>
                  <a:schemeClr val="accent2">
                    <a:lumMod val="75000"/>
                  </a:schemeClr>
                </a:solidFill>
              </a:rPr>
              <a:t>	*2003 assigned officers to the new FBI Violent Crimes Task Force </a:t>
            </a:r>
          </a:p>
          <a:p>
            <a:endParaRPr lang="en-US" sz="3200" b="1" dirty="0">
              <a:solidFill>
                <a:schemeClr val="accent2">
                  <a:lumMod val="75000"/>
                </a:schemeClr>
              </a:solidFill>
            </a:endParaRPr>
          </a:p>
          <a:p>
            <a:r>
              <a:rPr lang="en-US" sz="3200" b="1" dirty="0">
                <a:solidFill>
                  <a:schemeClr val="accent2">
                    <a:lumMod val="75000"/>
                  </a:schemeClr>
                </a:solidFill>
              </a:rPr>
              <a:t>	*2016 assigned officers to the ATF Gun Violence Task Force</a:t>
            </a:r>
          </a:p>
          <a:p>
            <a:r>
              <a:rPr lang="en-US" sz="3200" b="1" dirty="0">
                <a:solidFill>
                  <a:schemeClr val="accent2">
                    <a:lumMod val="75000"/>
                  </a:schemeClr>
                </a:solidFill>
              </a:rPr>
              <a:t>	</a:t>
            </a:r>
          </a:p>
          <a:p>
            <a:r>
              <a:rPr lang="en-US" sz="3200" b="1" dirty="0">
                <a:solidFill>
                  <a:schemeClr val="accent2">
                    <a:lumMod val="75000"/>
                  </a:schemeClr>
                </a:solidFill>
              </a:rPr>
              <a:t>	*2018 assigned officers to the DEA Drug Task Force</a:t>
            </a:r>
            <a:endParaRPr lang="en-US" sz="6000" b="1" dirty="0">
              <a:solidFill>
                <a:schemeClr val="accent2">
                  <a:lumMod val="75000"/>
                </a:schemeClr>
              </a:solidFill>
            </a:endParaRPr>
          </a:p>
        </p:txBody>
      </p:sp>
      <p:grpSp>
        <p:nvGrpSpPr>
          <p:cNvPr id="3" name="Group 3"/>
          <p:cNvGrpSpPr/>
          <p:nvPr/>
        </p:nvGrpSpPr>
        <p:grpSpPr>
          <a:xfrm>
            <a:off x="571500" y="-54309"/>
            <a:ext cx="1481328" cy="136605"/>
            <a:chOff x="0" y="0"/>
            <a:chExt cx="1975104" cy="182140"/>
          </a:xfrm>
        </p:grpSpPr>
        <p:sp>
          <p:nvSpPr>
            <p:cNvPr id="4" name="Freeform 4"/>
            <p:cNvSpPr/>
            <p:nvPr/>
          </p:nvSpPr>
          <p:spPr>
            <a:xfrm>
              <a:off x="0" y="0"/>
              <a:ext cx="1975104" cy="182118"/>
            </a:xfrm>
            <a:custGeom>
              <a:avLst/>
              <a:gdLst/>
              <a:ahLst/>
              <a:cxnLst/>
              <a:rect l="l" t="t" r="r" b="b"/>
              <a:pathLst>
                <a:path w="1975104" h="182118">
                  <a:moveTo>
                    <a:pt x="0" y="0"/>
                  </a:moveTo>
                  <a:lnTo>
                    <a:pt x="1975104" y="0"/>
                  </a:lnTo>
                  <a:lnTo>
                    <a:pt x="1975104" y="182118"/>
                  </a:lnTo>
                  <a:lnTo>
                    <a:pt x="0" y="182118"/>
                  </a:lnTo>
                  <a:close/>
                </a:path>
              </a:pathLst>
            </a:custGeom>
            <a:solidFill>
              <a:srgbClr val="C12637"/>
            </a:solidFill>
          </p:spPr>
          <p:txBody>
            <a:bodyPr/>
            <a:lstStyle/>
            <a:p>
              <a:endParaRPr lang="en-US"/>
            </a:p>
          </p:txBody>
        </p:sp>
      </p:grpSp>
      <p:grpSp>
        <p:nvGrpSpPr>
          <p:cNvPr id="5" name="Group 5"/>
          <p:cNvGrpSpPr/>
          <p:nvPr/>
        </p:nvGrpSpPr>
        <p:grpSpPr>
          <a:xfrm>
            <a:off x="0" y="9258300"/>
            <a:ext cx="18288000" cy="1028700"/>
            <a:chOff x="0" y="0"/>
            <a:chExt cx="24384000" cy="1371600"/>
          </a:xfrm>
        </p:grpSpPr>
        <p:sp>
          <p:nvSpPr>
            <p:cNvPr id="6" name="Freeform 6"/>
            <p:cNvSpPr/>
            <p:nvPr/>
          </p:nvSpPr>
          <p:spPr>
            <a:xfrm>
              <a:off x="0" y="0"/>
              <a:ext cx="24384000" cy="1371600"/>
            </a:xfrm>
            <a:custGeom>
              <a:avLst/>
              <a:gdLst/>
              <a:ahLst/>
              <a:cxnLst/>
              <a:rect l="l" t="t" r="r" b="b"/>
              <a:pathLst>
                <a:path w="24384000" h="1371600">
                  <a:moveTo>
                    <a:pt x="0" y="0"/>
                  </a:moveTo>
                  <a:lnTo>
                    <a:pt x="24384000" y="0"/>
                  </a:lnTo>
                  <a:lnTo>
                    <a:pt x="24384000" y="1371600"/>
                  </a:lnTo>
                  <a:lnTo>
                    <a:pt x="0" y="1371600"/>
                  </a:lnTo>
                  <a:close/>
                </a:path>
              </a:pathLst>
            </a:custGeom>
            <a:solidFill>
              <a:srgbClr val="FFFFFF"/>
            </a:solidFill>
          </p:spPr>
          <p:txBody>
            <a:bodyPr/>
            <a:lstStyle/>
            <a:p>
              <a:endParaRPr lang="en-US"/>
            </a:p>
          </p:txBody>
        </p:sp>
      </p:grpSp>
      <p:sp>
        <p:nvSpPr>
          <p:cNvPr id="7" name="Freeform 7"/>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3693140" y="9589770"/>
            <a:ext cx="3931920" cy="446723"/>
          </a:xfrm>
          <a:prstGeom prst="rect">
            <a:avLst/>
          </a:prstGeom>
        </p:spPr>
        <p:txBody>
          <a:bodyPr lIns="0" tIns="0" rIns="0" bIns="0" rtlCol="0" anchor="t">
            <a:spAutoFit/>
          </a:bodyPr>
          <a:lstStyle/>
          <a:p>
            <a:pPr algn="r">
              <a:lnSpc>
                <a:spcPts val="2160"/>
              </a:lnSpc>
            </a:pPr>
            <a:r>
              <a:rPr lang="en-US" sz="1800">
                <a:solidFill>
                  <a:srgbClr val="F2F2F2"/>
                </a:solidFill>
                <a:latin typeface="Open Sans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70C011-54B5-249B-DCD9-73534955EA52}"/>
              </a:ext>
            </a:extLst>
          </p:cNvPr>
          <p:cNvSpPr>
            <a:spLocks noGrp="1"/>
          </p:cNvSpPr>
          <p:nvPr>
            <p:ph type="title"/>
          </p:nvPr>
        </p:nvSpPr>
        <p:spPr>
          <a:xfrm>
            <a:off x="700083" y="880282"/>
            <a:ext cx="4802049" cy="6625418"/>
          </a:xfrm>
        </p:spPr>
        <p:txBody>
          <a:bodyPr anchor="b">
            <a:normAutofit/>
          </a:bodyPr>
          <a:lstStyle/>
          <a:p>
            <a:pPr algn="r"/>
            <a:r>
              <a:rPr lang="en-US" sz="6000" dirty="0">
                <a:solidFill>
                  <a:srgbClr val="FFFFFF"/>
                </a:solidFill>
              </a:rPr>
              <a:t>APA Task Force Operations</a:t>
            </a:r>
          </a:p>
        </p:txBody>
      </p:sp>
      <p:sp>
        <p:nvSpPr>
          <p:cNvPr id="3" name="Content Placeholder 2">
            <a:extLst>
              <a:ext uri="{FF2B5EF4-FFF2-40B4-BE49-F238E27FC236}">
                <a16:creationId xmlns:a16="http://schemas.microsoft.com/office/drawing/2014/main" xmlns="" id="{FC0A20AD-7E72-8498-864D-072D67558DC6}"/>
              </a:ext>
            </a:extLst>
          </p:cNvPr>
          <p:cNvSpPr>
            <a:spLocks noGrp="1"/>
          </p:cNvSpPr>
          <p:nvPr>
            <p:ph idx="1"/>
          </p:nvPr>
        </p:nvSpPr>
        <p:spPr>
          <a:xfrm>
            <a:off x="7215388" y="974220"/>
            <a:ext cx="9833021" cy="8319070"/>
          </a:xfrm>
        </p:spPr>
        <p:txBody>
          <a:bodyPr anchor="ctr">
            <a:normAutofit/>
          </a:bodyPr>
          <a:lstStyle/>
          <a:p>
            <a:r>
              <a:rPr lang="en-US" sz="4400" dirty="0"/>
              <a:t>Local Task Force Operations:		11</a:t>
            </a:r>
          </a:p>
          <a:p>
            <a:r>
              <a:rPr lang="en-US" sz="4400" dirty="0"/>
              <a:t>State Task Force Operations:		1</a:t>
            </a:r>
          </a:p>
          <a:p>
            <a:r>
              <a:rPr lang="en-US" sz="4400" dirty="0"/>
              <a:t>Federal Task Force Operations:		4</a:t>
            </a:r>
          </a:p>
          <a:p>
            <a:endParaRPr lang="en-US" sz="4400" dirty="0"/>
          </a:p>
          <a:p>
            <a:r>
              <a:rPr lang="en-US" sz="4400" dirty="0"/>
              <a:t>Parole Officers assigned:</a:t>
            </a:r>
          </a:p>
          <a:p>
            <a:pPr lvl="1"/>
            <a:r>
              <a:rPr lang="en-US" sz="4000" dirty="0"/>
              <a:t>Full-time:		36</a:t>
            </a:r>
          </a:p>
          <a:p>
            <a:pPr lvl="1"/>
            <a:r>
              <a:rPr lang="en-US" sz="4000" dirty="0"/>
              <a:t>Part-time:	69</a:t>
            </a:r>
          </a:p>
          <a:p>
            <a:pPr lvl="1"/>
            <a:r>
              <a:rPr lang="en-US" sz="4000" dirty="0"/>
              <a:t>Total:		105</a:t>
            </a:r>
          </a:p>
        </p:txBody>
      </p:sp>
      <p:sp>
        <p:nvSpPr>
          <p:cNvPr id="4" name="Freeform 7">
            <a:extLst>
              <a:ext uri="{FF2B5EF4-FFF2-40B4-BE49-F238E27FC236}">
                <a16:creationId xmlns:a16="http://schemas.microsoft.com/office/drawing/2014/main" xmlns="" id="{7CB947F0-B943-546D-22C3-B348BDE65A90}"/>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pic>
        <p:nvPicPr>
          <p:cNvPr id="5" name="Picture 4" descr="A round patch with a flag and text&#10;&#10;Description automatically generated">
            <a:extLst>
              <a:ext uri="{FF2B5EF4-FFF2-40B4-BE49-F238E27FC236}">
                <a16:creationId xmlns:a16="http://schemas.microsoft.com/office/drawing/2014/main" xmlns="" id="{A0CEE600-5DE3-B1F0-CFE5-9772B24E9572}"/>
              </a:ext>
            </a:extLst>
          </p:cNvPr>
          <p:cNvPicPr>
            <a:picLocks noChangeAspect="1"/>
          </p:cNvPicPr>
          <p:nvPr/>
        </p:nvPicPr>
        <p:blipFill>
          <a:blip r:embed="rId3" cstate="print">
            <a:extLst>
              <a:ext uri="{28A0092B-C50C-407E-A947-70E740481C1C}">
                <a14:useLocalDpi xmlns:a14="http://schemas.microsoft.com/office/drawing/2010/main" val="0"/>
              </a:ext>
            </a:extLst>
          </a:blip>
          <a:srcRect t="2144" r="2" b="2"/>
          <a:stretch/>
        </p:blipFill>
        <p:spPr>
          <a:xfrm rot="5400000">
            <a:off x="235620" y="-220417"/>
            <a:ext cx="5585496" cy="6056741"/>
          </a:xfrm>
          <a:prstGeom prst="rect">
            <a:avLst/>
          </a:prstGeom>
        </p:spPr>
      </p:pic>
    </p:spTree>
    <p:extLst>
      <p:ext uri="{BB962C8B-B14F-4D97-AF65-F5344CB8AC3E}">
        <p14:creationId xmlns:p14="http://schemas.microsoft.com/office/powerpoint/2010/main" val="366141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FCF8CF2-803C-9588-16BB-DF5848876AD4}"/>
              </a:ext>
            </a:extLst>
          </p:cNvPr>
          <p:cNvPicPr>
            <a:picLocks noChangeAspect="1"/>
          </p:cNvPicPr>
          <p:nvPr/>
        </p:nvPicPr>
        <p:blipFill>
          <a:blip r:embed="rId2"/>
          <a:srcRect l="6567" r="26125" b="1"/>
          <a:stretch/>
        </p:blipFill>
        <p:spPr>
          <a:xfrm>
            <a:off x="5285232" y="10"/>
            <a:ext cx="13002768" cy="10286990"/>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 y="0"/>
            <a:ext cx="14008809" cy="10287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40F829C-8D4E-0190-1DB2-3608F46816CC}"/>
              </a:ext>
            </a:extLst>
          </p:cNvPr>
          <p:cNvSpPr>
            <a:spLocks noGrp="1"/>
          </p:cNvSpPr>
          <p:nvPr>
            <p:ph type="ctrTitle"/>
          </p:nvPr>
        </p:nvSpPr>
        <p:spPr>
          <a:xfrm>
            <a:off x="716971" y="1683544"/>
            <a:ext cx="6035040" cy="4806201"/>
          </a:xfrm>
        </p:spPr>
        <p:txBody>
          <a:bodyPr anchor="b">
            <a:normAutofit/>
          </a:bodyPr>
          <a:lstStyle/>
          <a:p>
            <a:pPr algn="l">
              <a:lnSpc>
                <a:spcPct val="90000"/>
              </a:lnSpc>
            </a:pPr>
            <a:r>
              <a:rPr lang="en-US" sz="6700">
                <a:solidFill>
                  <a:schemeClr val="bg1"/>
                </a:solidFill>
              </a:rPr>
              <a:t>Bureau of Alcohol, Tobacco, Firearms and Explosives (ATF) </a:t>
            </a:r>
          </a:p>
        </p:txBody>
      </p:sp>
      <p:sp>
        <p:nvSpPr>
          <p:cNvPr id="3" name="Subtitle 2">
            <a:extLst>
              <a:ext uri="{FF2B5EF4-FFF2-40B4-BE49-F238E27FC236}">
                <a16:creationId xmlns:a16="http://schemas.microsoft.com/office/drawing/2014/main" xmlns="" id="{DBD86D99-058F-900C-8B89-DF0C6D12638D}"/>
              </a:ext>
            </a:extLst>
          </p:cNvPr>
          <p:cNvSpPr>
            <a:spLocks noGrp="1"/>
          </p:cNvSpPr>
          <p:nvPr>
            <p:ph type="subTitle" idx="1"/>
          </p:nvPr>
        </p:nvSpPr>
        <p:spPr>
          <a:xfrm flipH="1">
            <a:off x="6752007" y="9029700"/>
            <a:ext cx="45719" cy="91894"/>
          </a:xfrm>
        </p:spPr>
        <p:txBody>
          <a:bodyPr>
            <a:normAutofit fontScale="25000" lnSpcReduction="20000"/>
          </a:bodyPr>
          <a:lstStyle/>
          <a:p>
            <a:pPr algn="l"/>
            <a:endParaRPr lang="en-US" sz="3000" dirty="0">
              <a:solidFill>
                <a:schemeClr val="bg1"/>
              </a:solidFill>
            </a:endParaRP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7">
            <a:extLst>
              <a:ext uri="{FF2B5EF4-FFF2-40B4-BE49-F238E27FC236}">
                <a16:creationId xmlns:a16="http://schemas.microsoft.com/office/drawing/2014/main" xmlns="" id="{BD80FD85-8373-0179-4D6E-BAF0C7E80341}"/>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335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Rectangle 65">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C29261E-1F1F-62B3-31A2-04FC24D1B275}"/>
              </a:ext>
            </a:extLst>
          </p:cNvPr>
          <p:cNvSpPr>
            <a:spLocks noGrp="1"/>
          </p:cNvSpPr>
          <p:nvPr>
            <p:ph type="title"/>
          </p:nvPr>
        </p:nvSpPr>
        <p:spPr>
          <a:xfrm>
            <a:off x="879717" y="2525634"/>
            <a:ext cx="4672897" cy="3594538"/>
          </a:xfrm>
        </p:spPr>
        <p:txBody>
          <a:bodyPr anchor="b">
            <a:normAutofit/>
          </a:bodyPr>
          <a:lstStyle/>
          <a:p>
            <a:pPr algn="r"/>
            <a:r>
              <a:rPr lang="en-US" sz="6000">
                <a:solidFill>
                  <a:srgbClr val="FFFFFF"/>
                </a:solidFill>
              </a:rPr>
              <a:t>Violent Gun Crime Task Force </a:t>
            </a:r>
          </a:p>
        </p:txBody>
      </p:sp>
      <p:sp>
        <p:nvSpPr>
          <p:cNvPr id="4" name="Freeform 7">
            <a:extLst>
              <a:ext uri="{FF2B5EF4-FFF2-40B4-BE49-F238E27FC236}">
                <a16:creationId xmlns:a16="http://schemas.microsoft.com/office/drawing/2014/main" xmlns="" id="{07B52B3F-3CC7-E3CE-F2B8-303767657667}"/>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2"/>
            <a:stretch>
              <a:fillRect/>
            </a:stretch>
          </a:blipFill>
        </p:spPr>
        <p:txBody>
          <a:bodyPr/>
          <a:lstStyle/>
          <a:p>
            <a:endParaRPr lang="en-US"/>
          </a:p>
        </p:txBody>
      </p:sp>
      <p:graphicFrame>
        <p:nvGraphicFramePr>
          <p:cNvPr id="52" name="Content Placeholder 2">
            <a:extLst>
              <a:ext uri="{FF2B5EF4-FFF2-40B4-BE49-F238E27FC236}">
                <a16:creationId xmlns:a16="http://schemas.microsoft.com/office/drawing/2014/main" xmlns="" id="{88F0FFE5-51F6-0615-27DC-C92179DD2946}"/>
              </a:ext>
            </a:extLst>
          </p:cNvPr>
          <p:cNvGraphicFramePr>
            <a:graphicFrameLocks noGrp="1"/>
          </p:cNvGraphicFramePr>
          <p:nvPr>
            <p:ph idx="1"/>
            <p:extLst>
              <p:ext uri="{D42A27DB-BD31-4B8C-83A1-F6EECF244321}">
                <p14:modId xmlns:p14="http://schemas.microsoft.com/office/powerpoint/2010/main" val="3519491204"/>
              </p:ext>
            </p:extLst>
          </p:nvPr>
        </p:nvGraphicFramePr>
        <p:xfrm>
          <a:off x="7357578" y="1125660"/>
          <a:ext cx="10000249"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3177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guns on a table&#10;&#10;Description automatically generated">
            <a:extLst>
              <a:ext uri="{FF2B5EF4-FFF2-40B4-BE49-F238E27FC236}">
                <a16:creationId xmlns:a16="http://schemas.microsoft.com/office/drawing/2014/main" xmlns="" id="{1A1E8F19-16C1-9208-B645-855BCE0B56D2}"/>
              </a:ext>
            </a:extLst>
          </p:cNvPr>
          <p:cNvPicPr>
            <a:picLocks noChangeAspect="1"/>
          </p:cNvPicPr>
          <p:nvPr/>
        </p:nvPicPr>
        <p:blipFill>
          <a:blip r:embed="rId2" cstate="print">
            <a:extLst>
              <a:ext uri="{28A0092B-C50C-407E-A947-70E740481C1C}">
                <a14:useLocalDpi xmlns:a14="http://schemas.microsoft.com/office/drawing/2010/main" val="0"/>
              </a:ext>
            </a:extLst>
          </a:blip>
          <a:srcRect l="21791" r="22731" b="1"/>
          <a:stretch/>
        </p:blipFill>
        <p:spPr>
          <a:xfrm>
            <a:off x="9631552" y="965200"/>
            <a:ext cx="7694676" cy="8356599"/>
          </a:xfrm>
          <a:prstGeom prst="rect">
            <a:avLst/>
          </a:prstGeom>
        </p:spPr>
      </p:pic>
      <p:sp>
        <p:nvSpPr>
          <p:cNvPr id="22" name="Rectangle 21">
            <a:extLst>
              <a:ext uri="{FF2B5EF4-FFF2-40B4-BE49-F238E27FC236}">
                <a16:creationId xmlns:a16="http://schemas.microsoft.com/office/drawing/2014/main" xmlns=""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guns on a table&#10;&#10;Description automatically generated">
            <a:extLst>
              <a:ext uri="{FF2B5EF4-FFF2-40B4-BE49-F238E27FC236}">
                <a16:creationId xmlns:a16="http://schemas.microsoft.com/office/drawing/2014/main" xmlns="" id="{568929F7-AF30-8521-711A-43173A0D60FE}"/>
              </a:ext>
            </a:extLst>
          </p:cNvPr>
          <p:cNvPicPr>
            <a:picLocks noChangeAspect="1"/>
          </p:cNvPicPr>
          <p:nvPr/>
        </p:nvPicPr>
        <p:blipFill>
          <a:blip r:embed="rId3">
            <a:extLst>
              <a:ext uri="{28A0092B-C50C-407E-A947-70E740481C1C}">
                <a14:useLocalDpi xmlns:a14="http://schemas.microsoft.com/office/drawing/2010/main" val="0"/>
              </a:ext>
            </a:extLst>
          </a:blip>
          <a:srcRect l="16797" r="14143" b="-1"/>
          <a:stretch/>
        </p:blipFill>
        <p:spPr>
          <a:xfrm>
            <a:off x="961770" y="965200"/>
            <a:ext cx="7694676" cy="8356599"/>
          </a:xfrm>
          <a:prstGeom prst="rect">
            <a:avLst/>
          </a:prstGeom>
        </p:spPr>
      </p:pic>
      <p:sp>
        <p:nvSpPr>
          <p:cNvPr id="4" name="Freeform 7">
            <a:extLst>
              <a:ext uri="{FF2B5EF4-FFF2-40B4-BE49-F238E27FC236}">
                <a16:creationId xmlns:a16="http://schemas.microsoft.com/office/drawing/2014/main" xmlns="" id="{89630B83-DEA8-EB15-8FA7-3BA718178958}"/>
              </a:ext>
            </a:extLst>
          </p:cNvPr>
          <p:cNvSpPr/>
          <p:nvPr/>
        </p:nvSpPr>
        <p:spPr>
          <a:xfrm>
            <a:off x="571498" y="9306651"/>
            <a:ext cx="2477877" cy="680624"/>
          </a:xfrm>
          <a:custGeom>
            <a:avLst/>
            <a:gdLst/>
            <a:ahLst/>
            <a:cxnLst/>
            <a:rect l="l" t="t" r="r" b="b"/>
            <a:pathLst>
              <a:path w="2477877" h="680624">
                <a:moveTo>
                  <a:pt x="0" y="0"/>
                </a:moveTo>
                <a:lnTo>
                  <a:pt x="2477878" y="0"/>
                </a:lnTo>
                <a:lnTo>
                  <a:pt x="2477878" y="680623"/>
                </a:lnTo>
                <a:lnTo>
                  <a:pt x="0" y="68062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13705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1194</Words>
  <Application>Microsoft Office PowerPoint</Application>
  <PresentationFormat>Custom</PresentationFormat>
  <Paragraphs>133</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Source Sans Pro</vt:lpstr>
      <vt:lpstr>Wingdings</vt:lpstr>
      <vt:lpstr>Calibri</vt:lpstr>
      <vt:lpstr>Open Sans Bold</vt:lpstr>
      <vt:lpstr>Arimo Bold</vt:lpstr>
      <vt:lpstr>Office Theme</vt:lpstr>
      <vt:lpstr>PowerPoint Presentation</vt:lpstr>
      <vt:lpstr>PowerPoint Presentation</vt:lpstr>
      <vt:lpstr>PowerPoint Presentation</vt:lpstr>
      <vt:lpstr>PowerPoint Presentation</vt:lpstr>
      <vt:lpstr>PowerPoint Presentation</vt:lpstr>
      <vt:lpstr>APA Task Force Operations</vt:lpstr>
      <vt:lpstr>Bureau of Alcohol, Tobacco, Firearms and Explosives (ATF) </vt:lpstr>
      <vt:lpstr>Violent Gun Crime Task Force </vt:lpstr>
      <vt:lpstr>PowerPoint Presentation</vt:lpstr>
      <vt:lpstr>PowerPoint Presentation</vt:lpstr>
      <vt:lpstr>Common ATF Charges for PRC Offenders </vt:lpstr>
      <vt:lpstr>Drug Enforcement Administration</vt:lpstr>
      <vt:lpstr>DEA  </vt:lpstr>
      <vt:lpstr>DEA – Task Force</vt:lpstr>
      <vt:lpstr>PowerPoint Presentation</vt:lpstr>
      <vt:lpstr>Federal Bureau of Investigation (FBI)</vt:lpstr>
      <vt:lpstr>FBI Squad 11 –  Violent Crimes Task Force</vt:lpstr>
      <vt:lpstr>FBI Squad 12 – CGNL</vt:lpstr>
      <vt:lpstr>FBI Squad 16 – Safe Streets Gang Task Force </vt:lpstr>
      <vt:lpstr>Squad 16 Duties </vt:lpstr>
      <vt:lpstr>PowerPoint Presentation</vt:lpstr>
      <vt:lpstr>United States Marshals Service (USMS) </vt:lpstr>
      <vt:lpstr>USMS</vt:lpstr>
      <vt:lpstr>Northern Ohio Violent Fugitive Task Force (NOVFTF) Southern Ohio Fugitive Apprehension Strike Team (SOFAST)</vt:lpstr>
      <vt:lpstr>APA Task Force Duties</vt:lpstr>
      <vt:lpstr>Task Force Officer:  A day in the life</vt:lpstr>
      <vt:lpstr>PowerPoint Presentation</vt:lpstr>
      <vt:lpstr>How does the APA help the Task Force?</vt:lpstr>
      <vt:lpstr>What’s in it for us?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ODRC Heart of it All Power Point Template</dc:title>
  <dc:creator>VUKMERSJ</dc:creator>
  <cp:lastModifiedBy>gayle</cp:lastModifiedBy>
  <cp:revision>14</cp:revision>
  <dcterms:created xsi:type="dcterms:W3CDTF">2006-08-16T00:00:00Z</dcterms:created>
  <dcterms:modified xsi:type="dcterms:W3CDTF">2024-10-08T16:36:56Z</dcterms:modified>
  <dc:identifier>DAFtx75tZiE</dc:identifier>
</cp:coreProperties>
</file>