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256" r:id="rId2"/>
    <p:sldId id="264" r:id="rId3"/>
    <p:sldId id="257" r:id="rId4"/>
    <p:sldId id="260" r:id="rId5"/>
    <p:sldId id="258" r:id="rId6"/>
    <p:sldId id="259" r:id="rId7"/>
    <p:sldId id="268" r:id="rId8"/>
    <p:sldId id="294" r:id="rId9"/>
    <p:sldId id="282" r:id="rId10"/>
    <p:sldId id="283" r:id="rId11"/>
    <p:sldId id="269" r:id="rId12"/>
    <p:sldId id="271" r:id="rId13"/>
    <p:sldId id="273" r:id="rId14"/>
    <p:sldId id="293" r:id="rId15"/>
    <p:sldId id="275" r:id="rId16"/>
    <p:sldId id="279" r:id="rId17"/>
    <p:sldId id="280" r:id="rId18"/>
    <p:sldId id="281" r:id="rId19"/>
    <p:sldId id="277" r:id="rId20"/>
    <p:sldId id="278" r:id="rId21"/>
    <p:sldId id="285" r:id="rId22"/>
    <p:sldId id="295" r:id="rId23"/>
    <p:sldId id="286" r:id="rId24"/>
    <p:sldId id="287" r:id="rId25"/>
    <p:sldId id="290" r:id="rId26"/>
    <p:sldId id="288" r:id="rId27"/>
    <p:sldId id="289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3CCFD9-7FCC-4952-AF55-8E05BA99D12B}">
          <p14:sldIdLst>
            <p14:sldId id="256"/>
            <p14:sldId id="264"/>
            <p14:sldId id="257"/>
            <p14:sldId id="260"/>
            <p14:sldId id="258"/>
            <p14:sldId id="259"/>
            <p14:sldId id="268"/>
            <p14:sldId id="294"/>
            <p14:sldId id="282"/>
            <p14:sldId id="283"/>
            <p14:sldId id="269"/>
            <p14:sldId id="271"/>
            <p14:sldId id="273"/>
            <p14:sldId id="293"/>
            <p14:sldId id="275"/>
            <p14:sldId id="279"/>
            <p14:sldId id="280"/>
            <p14:sldId id="281"/>
            <p14:sldId id="277"/>
            <p14:sldId id="278"/>
            <p14:sldId id="285"/>
            <p14:sldId id="295"/>
            <p14:sldId id="286"/>
            <p14:sldId id="287"/>
            <p14:sldId id="290"/>
            <p14:sldId id="288"/>
            <p14:sldId id="289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72C7E-0365-4C19-9026-8A7770F526D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D782C-619F-4241-A3F1-8A5F45060B23}">
      <dgm:prSet phldrT="[Text]"/>
      <dgm:spPr/>
      <dgm:t>
        <a:bodyPr/>
        <a:lstStyle/>
        <a:p>
          <a:r>
            <a:rPr lang="en-US" dirty="0" smtClean="0"/>
            <a:t>PDSA</a:t>
          </a:r>
          <a:endParaRPr lang="en-US" dirty="0"/>
        </a:p>
      </dgm:t>
    </dgm:pt>
    <dgm:pt modelId="{E1585D30-C40D-49C7-9F53-24F6C433C180}" type="parTrans" cxnId="{457F8451-CD5E-4052-BD6E-362C23248F1C}">
      <dgm:prSet/>
      <dgm:spPr/>
      <dgm:t>
        <a:bodyPr/>
        <a:lstStyle/>
        <a:p>
          <a:endParaRPr lang="en-US"/>
        </a:p>
      </dgm:t>
    </dgm:pt>
    <dgm:pt modelId="{1409C486-192E-49DC-BDED-0AAEA3F706A0}" type="sibTrans" cxnId="{457F8451-CD5E-4052-BD6E-362C23248F1C}">
      <dgm:prSet/>
      <dgm:spPr/>
      <dgm:t>
        <a:bodyPr/>
        <a:lstStyle/>
        <a:p>
          <a:endParaRPr lang="en-US"/>
        </a:p>
      </dgm:t>
    </dgm:pt>
    <dgm:pt modelId="{F501DDFF-2076-4B07-9D81-B51D3067CF05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97024C71-1A13-40E1-A712-D21F988A059E}" type="parTrans" cxnId="{392EBE5D-FBD1-49E1-BCEF-FB2C0F434274}">
      <dgm:prSet/>
      <dgm:spPr/>
      <dgm:t>
        <a:bodyPr/>
        <a:lstStyle/>
        <a:p>
          <a:endParaRPr lang="en-US"/>
        </a:p>
      </dgm:t>
    </dgm:pt>
    <dgm:pt modelId="{E3E0CBD4-F004-42FE-A29B-1572A66C11AB}" type="sibTrans" cxnId="{392EBE5D-FBD1-49E1-BCEF-FB2C0F434274}">
      <dgm:prSet/>
      <dgm:spPr/>
      <dgm:t>
        <a:bodyPr/>
        <a:lstStyle/>
        <a:p>
          <a:endParaRPr lang="en-US"/>
        </a:p>
      </dgm:t>
    </dgm:pt>
    <dgm:pt modelId="{FC7FD309-6330-42DF-B928-F5F91CCBD464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03A21C06-9511-425D-AEB8-F5D350065883}" type="parTrans" cxnId="{04C847D2-FF94-49C8-84F3-B4B021F5C812}">
      <dgm:prSet/>
      <dgm:spPr/>
      <dgm:t>
        <a:bodyPr/>
        <a:lstStyle/>
        <a:p>
          <a:endParaRPr lang="en-US"/>
        </a:p>
      </dgm:t>
    </dgm:pt>
    <dgm:pt modelId="{F7E0EA50-86A2-4FB9-BC44-EA16D611FC4E}" type="sibTrans" cxnId="{04C847D2-FF94-49C8-84F3-B4B021F5C812}">
      <dgm:prSet/>
      <dgm:spPr/>
      <dgm:t>
        <a:bodyPr/>
        <a:lstStyle/>
        <a:p>
          <a:endParaRPr lang="en-US"/>
        </a:p>
      </dgm:t>
    </dgm:pt>
    <dgm:pt modelId="{05BA8C58-6A0F-44E9-B833-4CA2A8608DF0}">
      <dgm:prSet phldrT="[Text]"/>
      <dgm:spPr/>
      <dgm:t>
        <a:bodyPr/>
        <a:lstStyle/>
        <a:p>
          <a:r>
            <a:rPr lang="en-US" dirty="0" smtClean="0"/>
            <a:t>Study</a:t>
          </a:r>
          <a:endParaRPr lang="en-US" dirty="0"/>
        </a:p>
      </dgm:t>
    </dgm:pt>
    <dgm:pt modelId="{BE2202E3-CCB8-4D27-9602-F8DC8C2BE1AE}" type="parTrans" cxnId="{861035DC-081C-41D4-8BC6-6B82BF3D8F62}">
      <dgm:prSet/>
      <dgm:spPr/>
      <dgm:t>
        <a:bodyPr/>
        <a:lstStyle/>
        <a:p>
          <a:endParaRPr lang="en-US"/>
        </a:p>
      </dgm:t>
    </dgm:pt>
    <dgm:pt modelId="{CDA5BA55-7694-4A26-B0FC-B235A29F80AC}" type="sibTrans" cxnId="{861035DC-081C-41D4-8BC6-6B82BF3D8F62}">
      <dgm:prSet/>
      <dgm:spPr/>
      <dgm:t>
        <a:bodyPr/>
        <a:lstStyle/>
        <a:p>
          <a:endParaRPr lang="en-US"/>
        </a:p>
      </dgm:t>
    </dgm:pt>
    <dgm:pt modelId="{6F1884D3-AC52-4F5C-AC83-35C5C9D19F17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ACCEE705-FF7E-4D51-9009-05BFA432FB48}" type="parTrans" cxnId="{B94C857F-5FF3-4EEF-8666-071BD5430A0C}">
      <dgm:prSet/>
      <dgm:spPr/>
      <dgm:t>
        <a:bodyPr/>
        <a:lstStyle/>
        <a:p>
          <a:endParaRPr lang="en-US"/>
        </a:p>
      </dgm:t>
    </dgm:pt>
    <dgm:pt modelId="{7430304F-414D-43D8-A1F7-8A9B1D2CC39E}" type="sibTrans" cxnId="{B94C857F-5FF3-4EEF-8666-071BD5430A0C}">
      <dgm:prSet/>
      <dgm:spPr/>
      <dgm:t>
        <a:bodyPr/>
        <a:lstStyle/>
        <a:p>
          <a:endParaRPr lang="en-US"/>
        </a:p>
      </dgm:t>
    </dgm:pt>
    <dgm:pt modelId="{742C1999-7F74-4037-BEC8-4CCF1A34D6F7}" type="pres">
      <dgm:prSet presAssocID="{D0A72C7E-0365-4C19-9026-8A7770F526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550862-3276-459C-906E-970EF45DD22C}" type="pres">
      <dgm:prSet presAssocID="{D1CD782C-619F-4241-A3F1-8A5F45060B23}" presName="centerShape" presStyleLbl="node0" presStyleIdx="0" presStyleCnt="1"/>
      <dgm:spPr/>
      <dgm:t>
        <a:bodyPr/>
        <a:lstStyle/>
        <a:p>
          <a:endParaRPr lang="en-US"/>
        </a:p>
      </dgm:t>
    </dgm:pt>
    <dgm:pt modelId="{0C4367C4-113C-4F14-86A5-3E4A865AFD87}" type="pres">
      <dgm:prSet presAssocID="{F501DDFF-2076-4B07-9D81-B51D3067CF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3524D-52CC-4A83-AF3E-862700B83D37}" type="pres">
      <dgm:prSet presAssocID="{F501DDFF-2076-4B07-9D81-B51D3067CF05}" presName="dummy" presStyleCnt="0"/>
      <dgm:spPr/>
    </dgm:pt>
    <dgm:pt modelId="{41FB3362-680E-483A-A7DE-53F3C7A9C986}" type="pres">
      <dgm:prSet presAssocID="{E3E0CBD4-F004-42FE-A29B-1572A66C11A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F2EFD96-61AF-49D8-9BA2-FC53831F99CA}" type="pres">
      <dgm:prSet presAssocID="{FC7FD309-6330-42DF-B928-F5F91CCBD4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B167C-DF8C-46AC-9744-CDD308BFF157}" type="pres">
      <dgm:prSet presAssocID="{FC7FD309-6330-42DF-B928-F5F91CCBD464}" presName="dummy" presStyleCnt="0"/>
      <dgm:spPr/>
    </dgm:pt>
    <dgm:pt modelId="{3C3A5A33-24E4-49EC-9DA5-0B094FDBD849}" type="pres">
      <dgm:prSet presAssocID="{F7E0EA50-86A2-4FB9-BC44-EA16D611FC4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3D798D4-9A53-4F55-A643-98E688393731}" type="pres">
      <dgm:prSet presAssocID="{05BA8C58-6A0F-44E9-B833-4CA2A8608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1A1D9-B596-46F4-AC76-CCFB314D4CED}" type="pres">
      <dgm:prSet presAssocID="{05BA8C58-6A0F-44E9-B833-4CA2A8608DF0}" presName="dummy" presStyleCnt="0"/>
      <dgm:spPr/>
    </dgm:pt>
    <dgm:pt modelId="{67307037-785F-401A-9E21-D7D5B28C8A8E}" type="pres">
      <dgm:prSet presAssocID="{CDA5BA55-7694-4A26-B0FC-B235A29F80A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9A657BF-0753-4DA4-88BE-4E48E13972CB}" type="pres">
      <dgm:prSet presAssocID="{6F1884D3-AC52-4F5C-AC83-35C5C9D19F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DDECB-F49A-44B2-9C2C-7189E9F79CE4}" type="pres">
      <dgm:prSet presAssocID="{6F1884D3-AC52-4F5C-AC83-35C5C9D19F17}" presName="dummy" presStyleCnt="0"/>
      <dgm:spPr/>
    </dgm:pt>
    <dgm:pt modelId="{C7C6A748-F3B7-4B8C-B839-0FA8215482CB}" type="pres">
      <dgm:prSet presAssocID="{7430304F-414D-43D8-A1F7-8A9B1D2CC39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92EBE5D-FBD1-49E1-BCEF-FB2C0F434274}" srcId="{D1CD782C-619F-4241-A3F1-8A5F45060B23}" destId="{F501DDFF-2076-4B07-9D81-B51D3067CF05}" srcOrd="0" destOrd="0" parTransId="{97024C71-1A13-40E1-A712-D21F988A059E}" sibTransId="{E3E0CBD4-F004-42FE-A29B-1572A66C11AB}"/>
    <dgm:cxn modelId="{9B56D522-ACB7-428F-B6F3-092879486F09}" type="presOf" srcId="{F501DDFF-2076-4B07-9D81-B51D3067CF05}" destId="{0C4367C4-113C-4F14-86A5-3E4A865AFD87}" srcOrd="0" destOrd="0" presId="urn:microsoft.com/office/officeart/2005/8/layout/radial6"/>
    <dgm:cxn modelId="{BE3FC116-17B2-4B6E-8053-31749E7B41B5}" type="presOf" srcId="{E3E0CBD4-F004-42FE-A29B-1572A66C11AB}" destId="{41FB3362-680E-483A-A7DE-53F3C7A9C986}" srcOrd="0" destOrd="0" presId="urn:microsoft.com/office/officeart/2005/8/layout/radial6"/>
    <dgm:cxn modelId="{78CD0192-B048-48AD-AC29-2BA3FC2A5583}" type="presOf" srcId="{CDA5BA55-7694-4A26-B0FC-B235A29F80AC}" destId="{67307037-785F-401A-9E21-D7D5B28C8A8E}" srcOrd="0" destOrd="0" presId="urn:microsoft.com/office/officeart/2005/8/layout/radial6"/>
    <dgm:cxn modelId="{861035DC-081C-41D4-8BC6-6B82BF3D8F62}" srcId="{D1CD782C-619F-4241-A3F1-8A5F45060B23}" destId="{05BA8C58-6A0F-44E9-B833-4CA2A8608DF0}" srcOrd="2" destOrd="0" parTransId="{BE2202E3-CCB8-4D27-9602-F8DC8C2BE1AE}" sibTransId="{CDA5BA55-7694-4A26-B0FC-B235A29F80AC}"/>
    <dgm:cxn modelId="{E420CBB3-C70F-4509-B368-A808FEC2A5AC}" type="presOf" srcId="{FC7FD309-6330-42DF-B928-F5F91CCBD464}" destId="{7F2EFD96-61AF-49D8-9BA2-FC53831F99CA}" srcOrd="0" destOrd="0" presId="urn:microsoft.com/office/officeart/2005/8/layout/radial6"/>
    <dgm:cxn modelId="{F49747D4-4EAC-49E8-95A1-2ABA770C3964}" type="presOf" srcId="{7430304F-414D-43D8-A1F7-8A9B1D2CC39E}" destId="{C7C6A748-F3B7-4B8C-B839-0FA8215482CB}" srcOrd="0" destOrd="0" presId="urn:microsoft.com/office/officeart/2005/8/layout/radial6"/>
    <dgm:cxn modelId="{8A983008-66DE-4A95-951A-F8EB4C791E3B}" type="presOf" srcId="{6F1884D3-AC52-4F5C-AC83-35C5C9D19F17}" destId="{69A657BF-0753-4DA4-88BE-4E48E13972CB}" srcOrd="0" destOrd="0" presId="urn:microsoft.com/office/officeart/2005/8/layout/radial6"/>
    <dgm:cxn modelId="{B94C857F-5FF3-4EEF-8666-071BD5430A0C}" srcId="{D1CD782C-619F-4241-A3F1-8A5F45060B23}" destId="{6F1884D3-AC52-4F5C-AC83-35C5C9D19F17}" srcOrd="3" destOrd="0" parTransId="{ACCEE705-FF7E-4D51-9009-05BFA432FB48}" sibTransId="{7430304F-414D-43D8-A1F7-8A9B1D2CC39E}"/>
    <dgm:cxn modelId="{04C847D2-FF94-49C8-84F3-B4B021F5C812}" srcId="{D1CD782C-619F-4241-A3F1-8A5F45060B23}" destId="{FC7FD309-6330-42DF-B928-F5F91CCBD464}" srcOrd="1" destOrd="0" parTransId="{03A21C06-9511-425D-AEB8-F5D350065883}" sibTransId="{F7E0EA50-86A2-4FB9-BC44-EA16D611FC4E}"/>
    <dgm:cxn modelId="{B9BBC34B-539B-41A5-9AA8-48DA09B182BB}" type="presOf" srcId="{F7E0EA50-86A2-4FB9-BC44-EA16D611FC4E}" destId="{3C3A5A33-24E4-49EC-9DA5-0B094FDBD849}" srcOrd="0" destOrd="0" presId="urn:microsoft.com/office/officeart/2005/8/layout/radial6"/>
    <dgm:cxn modelId="{7442784A-0B75-4163-BF5C-5CCA4A16CDFC}" type="presOf" srcId="{D0A72C7E-0365-4C19-9026-8A7770F526D3}" destId="{742C1999-7F74-4037-BEC8-4CCF1A34D6F7}" srcOrd="0" destOrd="0" presId="urn:microsoft.com/office/officeart/2005/8/layout/radial6"/>
    <dgm:cxn modelId="{457F8451-CD5E-4052-BD6E-362C23248F1C}" srcId="{D0A72C7E-0365-4C19-9026-8A7770F526D3}" destId="{D1CD782C-619F-4241-A3F1-8A5F45060B23}" srcOrd="0" destOrd="0" parTransId="{E1585D30-C40D-49C7-9F53-24F6C433C180}" sibTransId="{1409C486-192E-49DC-BDED-0AAEA3F706A0}"/>
    <dgm:cxn modelId="{92703558-9EA5-4B62-B2F3-16FFA50664AE}" type="presOf" srcId="{05BA8C58-6A0F-44E9-B833-4CA2A8608DF0}" destId="{F3D798D4-9A53-4F55-A643-98E688393731}" srcOrd="0" destOrd="0" presId="urn:microsoft.com/office/officeart/2005/8/layout/radial6"/>
    <dgm:cxn modelId="{A66404C6-D2D8-4464-B9E4-28282AA6C950}" type="presOf" srcId="{D1CD782C-619F-4241-A3F1-8A5F45060B23}" destId="{EC550862-3276-459C-906E-970EF45DD22C}" srcOrd="0" destOrd="0" presId="urn:microsoft.com/office/officeart/2005/8/layout/radial6"/>
    <dgm:cxn modelId="{4F495F29-8AFC-4F0F-86A7-7B5433AB59F1}" type="presParOf" srcId="{742C1999-7F74-4037-BEC8-4CCF1A34D6F7}" destId="{EC550862-3276-459C-906E-970EF45DD22C}" srcOrd="0" destOrd="0" presId="urn:microsoft.com/office/officeart/2005/8/layout/radial6"/>
    <dgm:cxn modelId="{F2DF3716-FD8C-4DB1-B777-723D299872B5}" type="presParOf" srcId="{742C1999-7F74-4037-BEC8-4CCF1A34D6F7}" destId="{0C4367C4-113C-4F14-86A5-3E4A865AFD87}" srcOrd="1" destOrd="0" presId="urn:microsoft.com/office/officeart/2005/8/layout/radial6"/>
    <dgm:cxn modelId="{FC1E5573-6519-48A8-A9EC-2BB7DC1ECC06}" type="presParOf" srcId="{742C1999-7F74-4037-BEC8-4CCF1A34D6F7}" destId="{B9B3524D-52CC-4A83-AF3E-862700B83D37}" srcOrd="2" destOrd="0" presId="urn:microsoft.com/office/officeart/2005/8/layout/radial6"/>
    <dgm:cxn modelId="{1405EBAB-99D9-4F9B-882E-682DAE654A7D}" type="presParOf" srcId="{742C1999-7F74-4037-BEC8-4CCF1A34D6F7}" destId="{41FB3362-680E-483A-A7DE-53F3C7A9C986}" srcOrd="3" destOrd="0" presId="urn:microsoft.com/office/officeart/2005/8/layout/radial6"/>
    <dgm:cxn modelId="{316EC6A7-DE22-47AA-B9AF-3912FF7B84AE}" type="presParOf" srcId="{742C1999-7F74-4037-BEC8-4CCF1A34D6F7}" destId="{7F2EFD96-61AF-49D8-9BA2-FC53831F99CA}" srcOrd="4" destOrd="0" presId="urn:microsoft.com/office/officeart/2005/8/layout/radial6"/>
    <dgm:cxn modelId="{2537376B-E46F-4F53-BDDE-EE356B7C58AC}" type="presParOf" srcId="{742C1999-7F74-4037-BEC8-4CCF1A34D6F7}" destId="{A4EB167C-DF8C-46AC-9744-CDD308BFF157}" srcOrd="5" destOrd="0" presId="urn:microsoft.com/office/officeart/2005/8/layout/radial6"/>
    <dgm:cxn modelId="{56391AA7-CFC7-4476-B9EC-1C205EF2BE78}" type="presParOf" srcId="{742C1999-7F74-4037-BEC8-4CCF1A34D6F7}" destId="{3C3A5A33-24E4-49EC-9DA5-0B094FDBD849}" srcOrd="6" destOrd="0" presId="urn:microsoft.com/office/officeart/2005/8/layout/radial6"/>
    <dgm:cxn modelId="{81F58FDD-63B1-49F9-A1D9-6D833E9D24C2}" type="presParOf" srcId="{742C1999-7F74-4037-BEC8-4CCF1A34D6F7}" destId="{F3D798D4-9A53-4F55-A643-98E688393731}" srcOrd="7" destOrd="0" presId="urn:microsoft.com/office/officeart/2005/8/layout/radial6"/>
    <dgm:cxn modelId="{2AEEF770-1D0D-4800-A248-7C73F638E8A4}" type="presParOf" srcId="{742C1999-7F74-4037-BEC8-4CCF1A34D6F7}" destId="{EC41A1D9-B596-46F4-AC76-CCFB314D4CED}" srcOrd="8" destOrd="0" presId="urn:microsoft.com/office/officeart/2005/8/layout/radial6"/>
    <dgm:cxn modelId="{7ACEB71D-E7D5-417E-B367-B9CC44DA687F}" type="presParOf" srcId="{742C1999-7F74-4037-BEC8-4CCF1A34D6F7}" destId="{67307037-785F-401A-9E21-D7D5B28C8A8E}" srcOrd="9" destOrd="0" presId="urn:microsoft.com/office/officeart/2005/8/layout/radial6"/>
    <dgm:cxn modelId="{67BB1A09-F94D-4695-8E06-9235B3E5E1C6}" type="presParOf" srcId="{742C1999-7F74-4037-BEC8-4CCF1A34D6F7}" destId="{69A657BF-0753-4DA4-88BE-4E48E13972CB}" srcOrd="10" destOrd="0" presId="urn:microsoft.com/office/officeart/2005/8/layout/radial6"/>
    <dgm:cxn modelId="{07A18679-B28F-483F-A5CF-EDC9416D68B8}" type="presParOf" srcId="{742C1999-7F74-4037-BEC8-4CCF1A34D6F7}" destId="{838DDECB-F49A-44B2-9C2C-7189E9F79CE4}" srcOrd="11" destOrd="0" presId="urn:microsoft.com/office/officeart/2005/8/layout/radial6"/>
    <dgm:cxn modelId="{02C5EE11-8267-409D-9781-64A7351F16F9}" type="presParOf" srcId="{742C1999-7F74-4037-BEC8-4CCF1A34D6F7}" destId="{C7C6A748-F3B7-4B8C-B839-0FA8215482C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4E998-0FC8-4423-B591-8AE54138A6AB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0DE42-E10D-4A73-BC5F-6FDD5FC3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Minutes of asking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DE42-E10D-4A73-BC5F-6FDD5FC32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LaVerne</a:t>
            </a:r>
            <a:r>
              <a:rPr lang="en-US" baseline="0" dirty="0" smtClean="0"/>
              <a:t> establishes baseline.. Ask the questions.. How long do you think this will take you? What is your plan in putting it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0DE42-E10D-4A73-BC5F-6FDD5FC327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3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6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5B9BD5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87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81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4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2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8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6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5B9BD5"/>
                </a:solidFill>
              </a:rPr>
              <a:pPr defTabSz="457200"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Plan, Do, Study, Act to Enhance EBP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LaVerne Williams, Amanda Howard, &amp; Micheal 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Utilization April-December 2022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07131" y="3509703"/>
            <a:ext cx="8596668" cy="33482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53877"/>
            <a:ext cx="9086851" cy="51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4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support for the caseworkers to earn their EPICS II rating</a:t>
            </a:r>
          </a:p>
          <a:p>
            <a:r>
              <a:rPr lang="en-US" dirty="0" smtClean="0"/>
              <a:t>Increase the MUS percentage </a:t>
            </a:r>
          </a:p>
          <a:p>
            <a:r>
              <a:rPr lang="en-US" dirty="0" smtClean="0"/>
              <a:t>Increase CW comfort with EPICS II skills </a:t>
            </a:r>
          </a:p>
          <a:p>
            <a:r>
              <a:rPr lang="en-US" dirty="0" smtClean="0"/>
              <a:t>Caseworker retention </a:t>
            </a:r>
            <a:endParaRPr lang="en-US" dirty="0"/>
          </a:p>
          <a:p>
            <a:r>
              <a:rPr lang="en-US" dirty="0" smtClean="0"/>
              <a:t>Promote a partnership in which CQI and Facility Supervision were working in collaboration to promote an active learning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Mapping meeting between PC Williams and CQI</a:t>
            </a:r>
          </a:p>
          <a:p>
            <a:pPr lvl="1"/>
            <a:r>
              <a:rPr lang="en-US" dirty="0" smtClean="0"/>
              <a:t>Reviewed MUS % and Reviewed Audio Assignments/submissions</a:t>
            </a:r>
          </a:p>
          <a:p>
            <a:pPr lvl="1"/>
            <a:r>
              <a:rPr lang="en-US" dirty="0" smtClean="0"/>
              <a:t>Weekly in house trainings 1 hour before BMC on Tuesdays. </a:t>
            </a:r>
          </a:p>
          <a:p>
            <a:pPr lvl="2"/>
            <a:r>
              <a:rPr lang="en-US" dirty="0" smtClean="0"/>
              <a:t>Skill overview</a:t>
            </a:r>
          </a:p>
          <a:p>
            <a:pPr lvl="2"/>
            <a:r>
              <a:rPr lang="en-US" dirty="0" smtClean="0"/>
              <a:t>Role Play (Modeling between Coordinator and CQI)</a:t>
            </a:r>
          </a:p>
          <a:p>
            <a:pPr lvl="2"/>
            <a:r>
              <a:rPr lang="en-US" dirty="0" smtClean="0"/>
              <a:t>Role Play each staff in groups</a:t>
            </a:r>
          </a:p>
          <a:p>
            <a:r>
              <a:rPr lang="en-US" dirty="0" smtClean="0"/>
              <a:t>Met with PA Micheal Dent </a:t>
            </a:r>
          </a:p>
          <a:p>
            <a:pPr lvl="1"/>
            <a:r>
              <a:rPr lang="en-US" dirty="0" smtClean="0"/>
              <a:t>Discussed the plan that PC Williams and CQI decided upon </a:t>
            </a:r>
          </a:p>
          <a:p>
            <a:r>
              <a:rPr lang="en-US" dirty="0" smtClean="0"/>
              <a:t>Looked at available Teachbacks</a:t>
            </a:r>
          </a:p>
          <a:p>
            <a:pPr lvl="1"/>
            <a:r>
              <a:rPr lang="en-US" dirty="0" smtClean="0"/>
              <a:t>Realized that doing this in house weekly would be a way to train all caseworkers at a faster pace than what was being offered. </a:t>
            </a:r>
          </a:p>
          <a:p>
            <a:pPr lvl="1"/>
            <a:r>
              <a:rPr lang="en-US" dirty="0" smtClean="0"/>
              <a:t>Made a schedule based on EPICS skills </a:t>
            </a:r>
          </a:p>
          <a:p>
            <a:r>
              <a:rPr lang="en-US" dirty="0" smtClean="0"/>
              <a:t>Looked at how to best build a team approach to learning</a:t>
            </a:r>
          </a:p>
          <a:p>
            <a:pPr lvl="1"/>
            <a:r>
              <a:rPr lang="en-US" dirty="0" smtClean="0"/>
              <a:t>Invited ‘guest’ instructors to participate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Williams set a meeting between all of the Caseworkers and CQI on 12/13/2022. 	</a:t>
            </a:r>
          </a:p>
          <a:p>
            <a:pPr lvl="1"/>
            <a:r>
              <a:rPr lang="en-US" dirty="0" smtClean="0"/>
              <a:t>During this meeting the </a:t>
            </a:r>
            <a:r>
              <a:rPr lang="en-US" dirty="0" smtClean="0">
                <a:solidFill>
                  <a:schemeClr val="tx1"/>
                </a:solidFill>
              </a:rPr>
              <a:t>goals were shared</a:t>
            </a:r>
            <a:r>
              <a:rPr lang="en-US" dirty="0" smtClean="0"/>
              <a:t>, expectations were set and questions were answered</a:t>
            </a:r>
          </a:p>
          <a:p>
            <a:pPr lvl="2"/>
            <a:r>
              <a:rPr lang="en-US" dirty="0" smtClean="0"/>
              <a:t>Required attendance at weekly training sessions</a:t>
            </a:r>
          </a:p>
          <a:p>
            <a:pPr lvl="2"/>
            <a:r>
              <a:rPr lang="en-US" dirty="0" smtClean="0"/>
              <a:t>Submission of required audios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endParaRPr lang="en-US" dirty="0"/>
          </a:p>
          <a:p>
            <a:pPr marL="3600450" lvl="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Weekly Trainings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trainings were held each Tuesday for One Hour. During this time we used the following training techniques: </a:t>
            </a:r>
          </a:p>
          <a:p>
            <a:pPr lvl="1"/>
            <a:r>
              <a:rPr lang="en-US" dirty="0" smtClean="0"/>
              <a:t>Overview of the EPICS II Skill</a:t>
            </a:r>
          </a:p>
          <a:p>
            <a:pPr lvl="1"/>
            <a:r>
              <a:rPr lang="en-US" dirty="0" smtClean="0"/>
              <a:t>Coordinator and CQI demonstrated the skill </a:t>
            </a:r>
          </a:p>
          <a:p>
            <a:pPr lvl="1"/>
            <a:r>
              <a:rPr lang="en-US" dirty="0" smtClean="0"/>
              <a:t>Time for Questions and Answers </a:t>
            </a:r>
          </a:p>
          <a:p>
            <a:pPr lvl="1"/>
            <a:r>
              <a:rPr lang="en-US" dirty="0" smtClean="0"/>
              <a:t>Divided the Case Workers into pairs to practice the skill </a:t>
            </a:r>
          </a:p>
          <a:p>
            <a:pPr lvl="1"/>
            <a:r>
              <a:rPr lang="en-US" dirty="0" smtClean="0"/>
              <a:t>PC and CQI walked around giving feedback in real time </a:t>
            </a:r>
          </a:p>
          <a:p>
            <a:pPr lvl="1"/>
            <a:r>
              <a:rPr lang="en-US" dirty="0" smtClean="0"/>
              <a:t>Demonstration giving by a selected group </a:t>
            </a:r>
          </a:p>
          <a:p>
            <a:pPr lvl="1"/>
            <a:r>
              <a:rPr lang="en-US" dirty="0" smtClean="0"/>
              <a:t>Debriefing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 in audio submissions:</a:t>
            </a:r>
          </a:p>
          <a:p>
            <a:pPr lvl="1"/>
            <a:r>
              <a:rPr lang="en-US" dirty="0" smtClean="0"/>
              <a:t>October 2022- 2 total audio submissions </a:t>
            </a:r>
          </a:p>
          <a:p>
            <a:pPr lvl="1"/>
            <a:r>
              <a:rPr lang="en-US" dirty="0" smtClean="0"/>
              <a:t>November 2022- 2 total audio submissions</a:t>
            </a:r>
          </a:p>
          <a:p>
            <a:pPr lvl="1"/>
            <a:r>
              <a:rPr lang="en-US" dirty="0" smtClean="0"/>
              <a:t>December 2022- 14 total audio submissions (note during this time there were several audios that were not required due to time off for the caseworkers)</a:t>
            </a:r>
          </a:p>
          <a:p>
            <a:pPr lvl="1"/>
            <a:r>
              <a:rPr lang="en-US" dirty="0" smtClean="0"/>
              <a:t>January 2023- 15 total audio submissions as of 01/23/2023 and an additional 8 audios submitted for caseworkers who were rated in a skill but wanted extra non graded feedback. </a:t>
            </a:r>
          </a:p>
          <a:p>
            <a:r>
              <a:rPr lang="en-US" dirty="0" smtClean="0"/>
              <a:t>Increase in questions asked by caseworkers</a:t>
            </a:r>
          </a:p>
          <a:p>
            <a:pPr marL="285750"/>
            <a:r>
              <a:rPr lang="en-US" dirty="0" smtClean="0"/>
              <a:t>January MUS will be examined in the beginning of February to look for increase in MUS percentage and overall skills. </a:t>
            </a:r>
          </a:p>
          <a:p>
            <a:r>
              <a:rPr lang="en-US" dirty="0" smtClean="0"/>
              <a:t>Caseworkers are reporting feeling more comfortable using a variety of EPICS skills in case management meetings. </a:t>
            </a:r>
          </a:p>
        </p:txBody>
      </p:sp>
    </p:spTree>
    <p:extLst>
      <p:ext uri="{BB962C8B-B14F-4D97-AF65-F5344CB8AC3E}">
        <p14:creationId xmlns:p14="http://schemas.microsoft.com/office/powerpoint/2010/main" val="19496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Submissions  </a:t>
            </a:r>
            <a:br>
              <a:rPr lang="en-US" dirty="0" smtClean="0"/>
            </a:br>
            <a:r>
              <a:rPr lang="en-US" dirty="0" smtClean="0"/>
              <a:t>January- April 2023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596" y="1787847"/>
            <a:ext cx="582738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 % January-April 2023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8907692" cy="4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Utilization January-April 2023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827" y="1270000"/>
            <a:ext cx="7332685" cy="52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training model was presented to all leadership staff for the agency.  </a:t>
            </a:r>
          </a:p>
          <a:p>
            <a:r>
              <a:rPr lang="en-US" dirty="0" smtClean="0"/>
              <a:t>Other CQI staff from all regions shadowed the process to replicate this in the facilities that they work in. </a:t>
            </a:r>
          </a:p>
          <a:p>
            <a:r>
              <a:rPr lang="en-US" dirty="0" smtClean="0"/>
              <a:t>With turnover we are as in agency revaluating this and plan to complete another round of PDSA. </a:t>
            </a:r>
          </a:p>
          <a:p>
            <a:pPr lvl="1"/>
            <a:r>
              <a:rPr lang="en-US" dirty="0" smtClean="0"/>
              <a:t>Since the PDSA is a cycle their can be multiple runs before a process has moved into a standard practice.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49" y="1635932"/>
            <a:ext cx="5744822" cy="3881437"/>
          </a:xfrm>
        </p:spPr>
      </p:pic>
    </p:spTree>
    <p:extLst>
      <p:ext uri="{BB962C8B-B14F-4D97-AF65-F5344CB8AC3E}">
        <p14:creationId xmlns:p14="http://schemas.microsoft.com/office/powerpoint/2010/main" val="8578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Mrs. Potato Head PDSA Activity, permission to use by David Williams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table elect 3 roles </a:t>
            </a:r>
          </a:p>
          <a:p>
            <a:pPr lvl="1"/>
            <a:r>
              <a:rPr lang="en-US" dirty="0" smtClean="0"/>
              <a:t>Time keeper</a:t>
            </a:r>
          </a:p>
          <a:p>
            <a:pPr lvl="2"/>
            <a:r>
              <a:rPr lang="en-US" dirty="0" smtClean="0"/>
              <a:t>Responsible for keeping time </a:t>
            </a:r>
          </a:p>
          <a:p>
            <a:pPr lvl="1"/>
            <a:r>
              <a:rPr lang="en-US" dirty="0" smtClean="0"/>
              <a:t>Quality Assurance </a:t>
            </a:r>
          </a:p>
          <a:p>
            <a:pPr lvl="2"/>
            <a:r>
              <a:rPr lang="en-US" dirty="0" smtClean="0"/>
              <a:t>Responsible for comparing the assembly to the standard </a:t>
            </a:r>
          </a:p>
          <a:p>
            <a:pPr lvl="1"/>
            <a:r>
              <a:rPr lang="en-US" dirty="0" smtClean="0"/>
              <a:t>Assembler </a:t>
            </a:r>
          </a:p>
          <a:p>
            <a:pPr lvl="2"/>
            <a:r>
              <a:rPr lang="en-US" dirty="0" smtClean="0"/>
              <a:t>Putting together the model </a:t>
            </a:r>
          </a:p>
          <a:p>
            <a:pPr lvl="2"/>
            <a:endParaRPr lang="en-US" sz="2000" dirty="0">
              <a:latin typeface="Arial Black" panose="020B0A04020102020204" pitchFamily="34" charset="0"/>
            </a:endParaRP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responsibilities to observe strengths and improvement areas and provide input into the plan. </a:t>
            </a:r>
          </a:p>
          <a:p>
            <a:endParaRPr lang="en-US" dirty="0"/>
          </a:p>
          <a:p>
            <a:r>
              <a:rPr lang="en-US" dirty="0"/>
              <a:t>These roles will remain the same throughout the activity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and Accuracy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85737"/>
            <a:ext cx="47625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it go?</a:t>
            </a:r>
          </a:p>
          <a:p>
            <a:r>
              <a:rPr lang="en-US" dirty="0" smtClean="0"/>
              <a:t>What would you do differently?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08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8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implementation stops with the Do. </a:t>
            </a:r>
            <a:endParaRPr lang="en-US" dirty="0"/>
          </a:p>
          <a:p>
            <a:r>
              <a:rPr lang="en-US" dirty="0" smtClean="0"/>
              <a:t>When implementing a new process it may take multiple cycles of the PDSA process in order to gain the desired result.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7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client count</a:t>
            </a:r>
          </a:p>
          <a:p>
            <a:pPr lvl="1"/>
            <a:r>
              <a:rPr lang="en-US" dirty="0" smtClean="0"/>
              <a:t>Client turned over faster</a:t>
            </a:r>
          </a:p>
          <a:p>
            <a:pPr lvl="1"/>
            <a:r>
              <a:rPr lang="en-US" dirty="0" smtClean="0"/>
              <a:t>Higher caseworker case loads</a:t>
            </a:r>
          </a:p>
          <a:p>
            <a:r>
              <a:rPr lang="en-US" dirty="0" smtClean="0"/>
              <a:t>Staffing Turnover after COVID-19</a:t>
            </a:r>
          </a:p>
          <a:p>
            <a:pPr lvl="1"/>
            <a:r>
              <a:rPr lang="en-US" dirty="0" smtClean="0"/>
              <a:t>High Front-Line Staff turnover</a:t>
            </a:r>
            <a:endParaRPr lang="en-US" dirty="0"/>
          </a:p>
          <a:p>
            <a:pPr lvl="1"/>
            <a:r>
              <a:rPr lang="en-US" dirty="0" smtClean="0"/>
              <a:t>New Administrator</a:t>
            </a:r>
          </a:p>
          <a:p>
            <a:pPr lvl="1"/>
            <a:r>
              <a:rPr lang="en-US" dirty="0" smtClean="0"/>
              <a:t>New Coordinator</a:t>
            </a:r>
          </a:p>
          <a:p>
            <a:pPr lvl="1"/>
            <a:r>
              <a:rPr lang="en-US" dirty="0" smtClean="0"/>
              <a:t>New Continuous Quality Improvement Specialist</a:t>
            </a:r>
          </a:p>
          <a:p>
            <a:pPr lvl="1"/>
            <a:r>
              <a:rPr lang="en-US" dirty="0" smtClean="0"/>
              <a:t>3 New Caseworkers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0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EPICS</a:t>
            </a:r>
          </a:p>
          <a:p>
            <a:pPr lvl="1"/>
            <a:r>
              <a:rPr lang="en-US" dirty="0" smtClean="0"/>
              <a:t>Effective Practices in a Correctional Setting II</a:t>
            </a:r>
          </a:p>
          <a:p>
            <a:pPr lvl="2"/>
            <a:r>
              <a:rPr lang="en-US" dirty="0" smtClean="0"/>
              <a:t>Assessment Skills</a:t>
            </a:r>
          </a:p>
          <a:p>
            <a:pPr lvl="2"/>
            <a:r>
              <a:rPr lang="en-US" dirty="0" smtClean="0"/>
              <a:t>Intervention Skills</a:t>
            </a:r>
          </a:p>
          <a:p>
            <a:pPr lvl="2"/>
            <a:r>
              <a:rPr lang="en-US" dirty="0" smtClean="0"/>
              <a:t>Bridging Skills/Core Correctional Practices</a:t>
            </a:r>
          </a:p>
          <a:p>
            <a:pPr lvl="2"/>
            <a:r>
              <a:rPr lang="en-US" dirty="0" smtClean="0"/>
              <a:t>Supplemental Skills</a:t>
            </a:r>
          </a:p>
          <a:p>
            <a:pPr lvl="3"/>
            <a:r>
              <a:rPr lang="en-US" dirty="0" smtClean="0"/>
              <a:t>Problem Solving</a:t>
            </a:r>
          </a:p>
          <a:p>
            <a:pPr lvl="3"/>
            <a:r>
              <a:rPr lang="en-US" dirty="0" smtClean="0"/>
              <a:t>Criminal Thinking Scale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Agency Expectations: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70% of all caseworker meetings utilize a skill</a:t>
            </a:r>
          </a:p>
          <a:p>
            <a:r>
              <a:rPr lang="en-US" dirty="0" smtClean="0"/>
              <a:t>Caseworkers submit audio recordings for Quality Assurance purposes</a:t>
            </a:r>
          </a:p>
          <a:p>
            <a:pPr lvl="1"/>
            <a:r>
              <a:rPr lang="en-US" dirty="0" smtClean="0"/>
              <a:t>Audio Submission amount is based on proficiency level</a:t>
            </a:r>
          </a:p>
          <a:p>
            <a:pPr lvl="1"/>
            <a:r>
              <a:rPr lang="en-US" dirty="0" smtClean="0"/>
              <a:t>11 different areas to receive a rating in</a:t>
            </a:r>
            <a:endParaRPr lang="en-US" dirty="0"/>
          </a:p>
          <a:p>
            <a:r>
              <a:rPr lang="en-US" dirty="0" smtClean="0"/>
              <a:t>Ongoing training that is required based of proficiency level</a:t>
            </a:r>
          </a:p>
          <a:p>
            <a:r>
              <a:rPr lang="en-US" dirty="0" smtClean="0"/>
              <a:t>Ongoing Coaching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43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3305383"/>
              </p:ext>
            </p:extLst>
          </p:nvPr>
        </p:nvGraphicFramePr>
        <p:xfrm>
          <a:off x="1051560" y="256032"/>
          <a:ext cx="8596313" cy="635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2022 the RIPP facility experienced a 100% turnover in the following positions: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Caseworkers</a:t>
            </a:r>
          </a:p>
          <a:p>
            <a:pPr lvl="1"/>
            <a:r>
              <a:rPr lang="en-US" dirty="0" smtClean="0"/>
              <a:t>Program Coordinator</a:t>
            </a:r>
          </a:p>
          <a:p>
            <a:pPr lvl="1"/>
            <a:r>
              <a:rPr lang="en-US" dirty="0" smtClean="0"/>
              <a:t>Program Administrator </a:t>
            </a:r>
          </a:p>
          <a:p>
            <a:pPr lvl="1"/>
            <a:r>
              <a:rPr lang="en-US" dirty="0" smtClean="0"/>
              <a:t>CQI Specialist </a:t>
            </a:r>
          </a:p>
          <a:p>
            <a:r>
              <a:rPr lang="en-US" dirty="0" smtClean="0"/>
              <a:t>The My Utilized Skills (MUS) percentages which measures EPICS II skill utilization and audio submissions for Caseworkers had declined. </a:t>
            </a:r>
          </a:p>
          <a:p>
            <a:r>
              <a:rPr lang="en-US" dirty="0" smtClean="0"/>
              <a:t>Teach-backs were not enough to promote skill development due to lack of individual training space (CWs share offices) and lack of available sessions in the skills that were needed.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Submissions at the RIPP Facility from April 2022-December 2022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839" y="1930400"/>
            <a:ext cx="6941657" cy="40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 % April-December 2022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43" y="1697441"/>
            <a:ext cx="7612782" cy="42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79812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6314</TotalTime>
  <Words>827</Words>
  <Application>Microsoft Office PowerPoint</Application>
  <PresentationFormat>Widescreen</PresentationFormat>
  <Paragraphs>130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Trebuchet MS</vt:lpstr>
      <vt:lpstr>Wingdings 3</vt:lpstr>
      <vt:lpstr>1_Facet</vt:lpstr>
      <vt:lpstr>Using Plan, Do, Study, Act to Enhance EBP Implementation</vt:lpstr>
      <vt:lpstr>How It Was</vt:lpstr>
      <vt:lpstr>Background:</vt:lpstr>
      <vt:lpstr>EPICS II</vt:lpstr>
      <vt:lpstr> Agency Expectations: </vt:lpstr>
      <vt:lpstr>PowerPoint Presentation</vt:lpstr>
      <vt:lpstr>Problem Statement </vt:lpstr>
      <vt:lpstr>Audio Submissions at the RIPP Facility from April 2022-December 2022</vt:lpstr>
      <vt:lpstr>MUS % April-December 2022 </vt:lpstr>
      <vt:lpstr>Skill Utilization April-December 2022</vt:lpstr>
      <vt:lpstr>Goals</vt:lpstr>
      <vt:lpstr>Plan </vt:lpstr>
      <vt:lpstr>Do</vt:lpstr>
      <vt:lpstr>Collaborative Weekly Trainings </vt:lpstr>
      <vt:lpstr>Study </vt:lpstr>
      <vt:lpstr>Audio Submissions   January- April 2023</vt:lpstr>
      <vt:lpstr>MUS % January-April 2023 </vt:lpstr>
      <vt:lpstr>Skill Utilization January-April 2023  </vt:lpstr>
      <vt:lpstr>Act </vt:lpstr>
      <vt:lpstr>Activity </vt:lpstr>
      <vt:lpstr>Directions </vt:lpstr>
      <vt:lpstr>PowerPoint Presentation</vt:lpstr>
      <vt:lpstr>Baseline and Accuracy </vt:lpstr>
      <vt:lpstr>PowerPoint Presentation</vt:lpstr>
      <vt:lpstr>BEGIN</vt:lpstr>
      <vt:lpstr>Debrief </vt:lpstr>
      <vt:lpstr>Round 2 </vt:lpstr>
      <vt:lpstr>Debrief </vt:lpstr>
      <vt:lpstr>Summary </vt:lpstr>
    </vt:vector>
  </TitlesOfParts>
  <Company>Oriana House,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How to guide on collaboration between CQI and Supervisors</dc:title>
  <dc:creator>Howard, Amanda M.</dc:creator>
  <cp:lastModifiedBy>gayle</cp:lastModifiedBy>
  <cp:revision>42</cp:revision>
  <dcterms:created xsi:type="dcterms:W3CDTF">2023-08-02T18:44:32Z</dcterms:created>
  <dcterms:modified xsi:type="dcterms:W3CDTF">2023-10-06T00:02:05Z</dcterms:modified>
</cp:coreProperties>
</file>