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62" r:id="rId6"/>
    <p:sldId id="271" r:id="rId7"/>
    <p:sldId id="283" r:id="rId8"/>
    <p:sldId id="288" r:id="rId9"/>
    <p:sldId id="281" r:id="rId10"/>
    <p:sldId id="269" r:id="rId11"/>
    <p:sldId id="273" r:id="rId12"/>
    <p:sldId id="278" r:id="rId13"/>
    <p:sldId id="379" r:id="rId14"/>
    <p:sldId id="380" r:id="rId15"/>
    <p:sldId id="381" r:id="rId16"/>
    <p:sldId id="385" r:id="rId17"/>
    <p:sldId id="386" r:id="rId18"/>
    <p:sldId id="391" r:id="rId19"/>
    <p:sldId id="274" r:id="rId20"/>
    <p:sldId id="345" r:id="rId21"/>
    <p:sldId id="321" r:id="rId22"/>
    <p:sldId id="376" r:id="rId23"/>
    <p:sldId id="387" r:id="rId24"/>
    <p:sldId id="319" r:id="rId25"/>
    <p:sldId id="394" r:id="rId26"/>
    <p:sldId id="389" r:id="rId27"/>
    <p:sldId id="392" r:id="rId28"/>
    <p:sldId id="393" r:id="rId29"/>
    <p:sldId id="396" r:id="rId30"/>
    <p:sldId id="397" r:id="rId31"/>
    <p:sldId id="395" r:id="rId32"/>
    <p:sldId id="398" r:id="rId33"/>
    <p:sldId id="399" r:id="rId34"/>
    <p:sldId id="400" r:id="rId35"/>
    <p:sldId id="401" r:id="rId36"/>
    <p:sldId id="402" r:id="rId37"/>
    <p:sldId id="275" r:id="rId38"/>
    <p:sldId id="403" r:id="rId39"/>
    <p:sldId id="404" r:id="rId40"/>
    <p:sldId id="279" r:id="rId41"/>
    <p:sldId id="280" r:id="rId42"/>
    <p:sldId id="285" r:id="rId43"/>
    <p:sldId id="28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17"/>
    <a:srgbClr val="F20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31" autoAdjust="0"/>
    <p:restoredTop sz="56950" autoAdjust="0"/>
  </p:normalViewPr>
  <p:slideViewPr>
    <p:cSldViewPr snapToGrid="0">
      <p:cViewPr varScale="1">
        <p:scale>
          <a:sx n="66" d="100"/>
          <a:sy n="66" d="100"/>
        </p:scale>
        <p:origin x="1848"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New</a:t>
            </a:r>
            <a:r>
              <a:rPr lang="en-US" sz="3600" baseline="0"/>
              <a:t> Arrest Percentage by CST Risk Level</a:t>
            </a:r>
            <a:endParaRPr lang="en-US" sz="3600"/>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CST!$B$1:$I$2</c:f>
              <c:multiLvlStrCache>
                <c:ptCount val="8"/>
                <c:lvl>
                  <c:pt idx="0">
                    <c:v>Low</c:v>
                  </c:pt>
                  <c:pt idx="1">
                    <c:v>Moderate</c:v>
                  </c:pt>
                  <c:pt idx="2">
                    <c:v>High </c:v>
                  </c:pt>
                  <c:pt idx="3">
                    <c:v>Very High </c:v>
                  </c:pt>
                  <c:pt idx="4">
                    <c:v>Low</c:v>
                  </c:pt>
                  <c:pt idx="5">
                    <c:v>Low-Mod</c:v>
                  </c:pt>
                  <c:pt idx="6">
                    <c:v>Moderate</c:v>
                  </c:pt>
                  <c:pt idx="7">
                    <c:v>High</c:v>
                  </c:pt>
                </c:lvl>
                <c:lvl>
                  <c:pt idx="0">
                    <c:v>Men</c:v>
                  </c:pt>
                  <c:pt idx="4">
                    <c:v>Women</c:v>
                  </c:pt>
                </c:lvl>
              </c:multiLvlStrCache>
            </c:multiLvlStrRef>
          </c:cat>
          <c:val>
            <c:numRef>
              <c:f>CST!$B$3:$I$3</c:f>
              <c:numCache>
                <c:formatCode>0%</c:formatCode>
                <c:ptCount val="8"/>
                <c:pt idx="0">
                  <c:v>0.27100000000000002</c:v>
                </c:pt>
                <c:pt idx="1">
                  <c:v>0.432</c:v>
                </c:pt>
                <c:pt idx="2">
                  <c:v>0.54700000000000004</c:v>
                </c:pt>
                <c:pt idx="3">
                  <c:v>0.629</c:v>
                </c:pt>
                <c:pt idx="4">
                  <c:v>0.23100000000000001</c:v>
                </c:pt>
                <c:pt idx="5">
                  <c:v>0.33300000000000002</c:v>
                </c:pt>
                <c:pt idx="6">
                  <c:v>0.43</c:v>
                </c:pt>
                <c:pt idx="7">
                  <c:v>0.50700000000000001</c:v>
                </c:pt>
              </c:numCache>
            </c:numRef>
          </c:val>
          <c:extLst xmlns:c16r2="http://schemas.microsoft.com/office/drawing/2015/06/chart">
            <c:ext xmlns:c16="http://schemas.microsoft.com/office/drawing/2014/chart" uri="{C3380CC4-5D6E-409C-BE32-E72D297353CC}">
              <c16:uniqueId val="{00000000-E8B0-484F-BB74-7ABA60AF7488}"/>
            </c:ext>
          </c:extLst>
        </c:ser>
        <c:dLbls>
          <c:showLegendKey val="0"/>
          <c:showVal val="0"/>
          <c:showCatName val="0"/>
          <c:showSerName val="0"/>
          <c:showPercent val="0"/>
          <c:showBubbleSize val="0"/>
        </c:dLbls>
        <c:gapWidth val="219"/>
        <c:overlap val="-27"/>
        <c:axId val="309045568"/>
        <c:axId val="309049880"/>
      </c:barChart>
      <c:catAx>
        <c:axId val="30904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09049880"/>
        <c:crosses val="autoZero"/>
        <c:auto val="1"/>
        <c:lblAlgn val="ctr"/>
        <c:lblOffset val="100"/>
        <c:noMultiLvlLbl val="0"/>
      </c:catAx>
      <c:valAx>
        <c:axId val="3090498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30904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New</a:t>
            </a:r>
            <a:r>
              <a:rPr lang="en-US" sz="3600" baseline="0"/>
              <a:t> Arrest Percentage by SRT Risk Level</a:t>
            </a:r>
            <a:endParaRPr lang="en-US" sz="3600"/>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SRT!$B$1:$G$2</c:f>
              <c:multiLvlStrCache>
                <c:ptCount val="6"/>
                <c:lvl>
                  <c:pt idx="0">
                    <c:v>Low</c:v>
                  </c:pt>
                  <c:pt idx="1">
                    <c:v>Moderate</c:v>
                  </c:pt>
                  <c:pt idx="2">
                    <c:v>High </c:v>
                  </c:pt>
                  <c:pt idx="3">
                    <c:v>Low</c:v>
                  </c:pt>
                  <c:pt idx="4">
                    <c:v>Moderate</c:v>
                  </c:pt>
                  <c:pt idx="5">
                    <c:v>High</c:v>
                  </c:pt>
                </c:lvl>
                <c:lvl>
                  <c:pt idx="0">
                    <c:v>Men</c:v>
                  </c:pt>
                  <c:pt idx="3">
                    <c:v>Women</c:v>
                  </c:pt>
                </c:lvl>
              </c:multiLvlStrCache>
            </c:multiLvlStrRef>
          </c:cat>
          <c:val>
            <c:numRef>
              <c:f>SRT!$B$3:$G$3</c:f>
              <c:numCache>
                <c:formatCode>0%</c:formatCode>
                <c:ptCount val="6"/>
                <c:pt idx="0">
                  <c:v>0.30099999999999999</c:v>
                </c:pt>
                <c:pt idx="1">
                  <c:v>0.47799999999999998</c:v>
                </c:pt>
                <c:pt idx="2">
                  <c:v>0.61799999999999999</c:v>
                </c:pt>
                <c:pt idx="3">
                  <c:v>0.19900000000000001</c:v>
                </c:pt>
                <c:pt idx="4">
                  <c:v>0.32300000000000001</c:v>
                </c:pt>
                <c:pt idx="5">
                  <c:v>0.49199999999999999</c:v>
                </c:pt>
              </c:numCache>
            </c:numRef>
          </c:val>
          <c:extLst xmlns:c16r2="http://schemas.microsoft.com/office/drawing/2015/06/chart">
            <c:ext xmlns:c16="http://schemas.microsoft.com/office/drawing/2014/chart" uri="{C3380CC4-5D6E-409C-BE32-E72D297353CC}">
              <c16:uniqueId val="{00000000-662E-4E34-8B8B-366A36C123FA}"/>
            </c:ext>
          </c:extLst>
        </c:ser>
        <c:dLbls>
          <c:showLegendKey val="0"/>
          <c:showVal val="0"/>
          <c:showCatName val="0"/>
          <c:showSerName val="0"/>
          <c:showPercent val="0"/>
          <c:showBubbleSize val="0"/>
        </c:dLbls>
        <c:gapWidth val="219"/>
        <c:overlap val="-27"/>
        <c:axId val="309048312"/>
        <c:axId val="309046744"/>
      </c:barChart>
      <c:catAx>
        <c:axId val="309048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09046744"/>
        <c:crosses val="autoZero"/>
        <c:auto val="1"/>
        <c:lblAlgn val="ctr"/>
        <c:lblOffset val="100"/>
        <c:noMultiLvlLbl val="0"/>
      </c:catAx>
      <c:valAx>
        <c:axId val="3090467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09048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Violent</a:t>
            </a:r>
            <a:r>
              <a:rPr lang="en-US" sz="3600" baseline="0"/>
              <a:t> Arrest Percentage by CST-VP Risk Level</a:t>
            </a:r>
            <a:endParaRPr lang="en-US" sz="3600"/>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'CST-VP'!$B$1:$G$2</c:f>
              <c:multiLvlStrCache>
                <c:ptCount val="6"/>
                <c:lvl>
                  <c:pt idx="0">
                    <c:v>Low</c:v>
                  </c:pt>
                  <c:pt idx="1">
                    <c:v>Moderate</c:v>
                  </c:pt>
                  <c:pt idx="2">
                    <c:v>High </c:v>
                  </c:pt>
                  <c:pt idx="3">
                    <c:v>Low</c:v>
                  </c:pt>
                  <c:pt idx="4">
                    <c:v>Low-Mod</c:v>
                  </c:pt>
                  <c:pt idx="5">
                    <c:v>Moderate</c:v>
                  </c:pt>
                </c:lvl>
                <c:lvl>
                  <c:pt idx="0">
                    <c:v>Men</c:v>
                  </c:pt>
                  <c:pt idx="3">
                    <c:v>Women </c:v>
                  </c:pt>
                </c:lvl>
              </c:multiLvlStrCache>
            </c:multiLvlStrRef>
          </c:cat>
          <c:val>
            <c:numRef>
              <c:f>'CST-VP'!$B$3:$G$3</c:f>
              <c:numCache>
                <c:formatCode>0%</c:formatCode>
                <c:ptCount val="6"/>
                <c:pt idx="0">
                  <c:v>0.114</c:v>
                </c:pt>
                <c:pt idx="1">
                  <c:v>0.24099999999999999</c:v>
                </c:pt>
                <c:pt idx="2">
                  <c:v>0.377</c:v>
                </c:pt>
                <c:pt idx="3">
                  <c:v>5.6000000000000001E-2</c:v>
                </c:pt>
                <c:pt idx="4">
                  <c:v>0.123</c:v>
                </c:pt>
                <c:pt idx="5">
                  <c:v>0.25700000000000001</c:v>
                </c:pt>
              </c:numCache>
            </c:numRef>
          </c:val>
          <c:extLst xmlns:c16r2="http://schemas.microsoft.com/office/drawing/2015/06/chart">
            <c:ext xmlns:c16="http://schemas.microsoft.com/office/drawing/2014/chart" uri="{C3380CC4-5D6E-409C-BE32-E72D297353CC}">
              <c16:uniqueId val="{00000000-AE67-4419-9C3A-C642435971A2}"/>
            </c:ext>
          </c:extLst>
        </c:ser>
        <c:dLbls>
          <c:showLegendKey val="0"/>
          <c:showVal val="0"/>
          <c:showCatName val="0"/>
          <c:showSerName val="0"/>
          <c:showPercent val="0"/>
          <c:showBubbleSize val="0"/>
        </c:dLbls>
        <c:gapWidth val="219"/>
        <c:overlap val="-27"/>
        <c:axId val="309048704"/>
        <c:axId val="309045960"/>
      </c:barChart>
      <c:catAx>
        <c:axId val="30904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09045960"/>
        <c:crosses val="autoZero"/>
        <c:auto val="1"/>
        <c:lblAlgn val="ctr"/>
        <c:lblOffset val="100"/>
        <c:noMultiLvlLbl val="0"/>
      </c:catAx>
      <c:valAx>
        <c:axId val="3090459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0904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Violent</a:t>
            </a:r>
            <a:r>
              <a:rPr lang="en-US" sz="3600" baseline="0"/>
              <a:t> Arrest Percentage by SRT-VP Risk Level</a:t>
            </a:r>
            <a:endParaRPr lang="en-US" sz="3600"/>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'SRT-VP'!$B$1:$G$2</c:f>
              <c:multiLvlStrCache>
                <c:ptCount val="6"/>
                <c:lvl>
                  <c:pt idx="0">
                    <c:v>Low</c:v>
                  </c:pt>
                  <c:pt idx="1">
                    <c:v>Moderate</c:v>
                  </c:pt>
                  <c:pt idx="2">
                    <c:v>High </c:v>
                  </c:pt>
                  <c:pt idx="3">
                    <c:v>Low</c:v>
                  </c:pt>
                  <c:pt idx="4">
                    <c:v>Low-Mod</c:v>
                  </c:pt>
                  <c:pt idx="5">
                    <c:v>Moderate</c:v>
                  </c:pt>
                </c:lvl>
                <c:lvl>
                  <c:pt idx="0">
                    <c:v>Men</c:v>
                  </c:pt>
                  <c:pt idx="3">
                    <c:v>Women</c:v>
                  </c:pt>
                </c:lvl>
              </c:multiLvlStrCache>
            </c:multiLvlStrRef>
          </c:cat>
          <c:val>
            <c:numRef>
              <c:f>'SRT-VP'!$B$3:$G$3</c:f>
              <c:numCache>
                <c:formatCode>0%</c:formatCode>
                <c:ptCount val="6"/>
                <c:pt idx="0">
                  <c:v>0.115</c:v>
                </c:pt>
                <c:pt idx="1">
                  <c:v>0.26200000000000001</c:v>
                </c:pt>
                <c:pt idx="2">
                  <c:v>0.43099999999999999</c:v>
                </c:pt>
                <c:pt idx="3">
                  <c:v>3.9E-2</c:v>
                </c:pt>
                <c:pt idx="4">
                  <c:v>0.10100000000000001</c:v>
                </c:pt>
                <c:pt idx="5">
                  <c:v>0.21099999999999999</c:v>
                </c:pt>
              </c:numCache>
            </c:numRef>
          </c:val>
          <c:extLst xmlns:c16r2="http://schemas.microsoft.com/office/drawing/2015/06/chart">
            <c:ext xmlns:c16="http://schemas.microsoft.com/office/drawing/2014/chart" uri="{C3380CC4-5D6E-409C-BE32-E72D297353CC}">
              <c16:uniqueId val="{00000000-9ACC-4B83-B0A4-44AE14CC1CBB}"/>
            </c:ext>
          </c:extLst>
        </c:ser>
        <c:dLbls>
          <c:showLegendKey val="0"/>
          <c:showVal val="0"/>
          <c:showCatName val="0"/>
          <c:showSerName val="0"/>
          <c:showPercent val="0"/>
          <c:showBubbleSize val="0"/>
        </c:dLbls>
        <c:gapWidth val="219"/>
        <c:overlap val="-27"/>
        <c:axId val="309047136"/>
        <c:axId val="273747544"/>
      </c:barChart>
      <c:catAx>
        <c:axId val="30904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73747544"/>
        <c:crosses val="autoZero"/>
        <c:auto val="1"/>
        <c:lblAlgn val="ctr"/>
        <c:lblOffset val="100"/>
        <c:noMultiLvlLbl val="0"/>
      </c:catAx>
      <c:valAx>
        <c:axId val="2737475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0904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88AA9-813B-45FD-85E7-D68984CCC684}"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FFBCB-D45F-4E85-871A-ED49BB7D6485}" type="slidenum">
              <a:rPr lang="en-US" smtClean="0"/>
              <a:t>‹#›</a:t>
            </a:fld>
            <a:endParaRPr lang="en-US"/>
          </a:p>
        </p:txBody>
      </p:sp>
    </p:spTree>
    <p:extLst>
      <p:ext uri="{BB962C8B-B14F-4D97-AF65-F5344CB8AC3E}">
        <p14:creationId xmlns:p14="http://schemas.microsoft.com/office/powerpoint/2010/main" val="241147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632FFBCB-D45F-4E85-871A-ED49BB7D6485}" type="slidenum">
              <a:rPr lang="en-US" smtClean="0"/>
              <a:t>1</a:t>
            </a:fld>
            <a:endParaRPr lang="en-US"/>
          </a:p>
        </p:txBody>
      </p:sp>
    </p:spTree>
    <p:extLst>
      <p:ext uri="{BB962C8B-B14F-4D97-AF65-F5344CB8AC3E}">
        <p14:creationId xmlns:p14="http://schemas.microsoft.com/office/powerpoint/2010/main" val="346635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we formed three tools, with the RT-VP accounting for both the SRT and RT</a:t>
            </a:r>
          </a:p>
        </p:txBody>
      </p:sp>
      <p:sp>
        <p:nvSpPr>
          <p:cNvPr id="4" name="Slide Number Placeholder 3"/>
          <p:cNvSpPr>
            <a:spLocks noGrp="1"/>
          </p:cNvSpPr>
          <p:nvPr>
            <p:ph type="sldNum" sz="quarter" idx="5"/>
          </p:nvPr>
        </p:nvSpPr>
        <p:spPr/>
        <p:txBody>
          <a:bodyPr/>
          <a:lstStyle/>
          <a:p>
            <a:fld id="{632FFBCB-D45F-4E85-871A-ED49BB7D6485}" type="slidenum">
              <a:rPr lang="en-US" smtClean="0"/>
              <a:t>11</a:t>
            </a:fld>
            <a:endParaRPr lang="en-US"/>
          </a:p>
        </p:txBody>
      </p:sp>
    </p:spTree>
    <p:extLst>
      <p:ext uri="{BB962C8B-B14F-4D97-AF65-F5344CB8AC3E}">
        <p14:creationId xmlns:p14="http://schemas.microsoft.com/office/powerpoint/2010/main" val="115985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quick description of recidivism measures</a:t>
            </a:r>
          </a:p>
        </p:txBody>
      </p:sp>
      <p:sp>
        <p:nvSpPr>
          <p:cNvPr id="4" name="Slide Number Placeholder 3"/>
          <p:cNvSpPr>
            <a:spLocks noGrp="1"/>
          </p:cNvSpPr>
          <p:nvPr>
            <p:ph type="sldNum" sz="quarter" idx="5"/>
          </p:nvPr>
        </p:nvSpPr>
        <p:spPr/>
        <p:txBody>
          <a:bodyPr/>
          <a:lstStyle/>
          <a:p>
            <a:fld id="{632FFBCB-D45F-4E85-871A-ED49BB7D6485}" type="slidenum">
              <a:rPr lang="en-US" smtClean="0"/>
              <a:t>12</a:t>
            </a:fld>
            <a:endParaRPr lang="en-US"/>
          </a:p>
        </p:txBody>
      </p:sp>
    </p:spTree>
    <p:extLst>
      <p:ext uri="{BB962C8B-B14F-4D97-AF65-F5344CB8AC3E}">
        <p14:creationId xmlns:p14="http://schemas.microsoft.com/office/powerpoint/2010/main" val="17037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analyses, very quick but try to draw attention to the amount of work that went into the analyses/decisions around the tool. </a:t>
            </a:r>
          </a:p>
          <a:p>
            <a:endParaRPr lang="en-US" dirty="0"/>
          </a:p>
          <a:p>
            <a:r>
              <a:rPr lang="en-US" dirty="0"/>
              <a:t>Bold indicates that the types of results showing today </a:t>
            </a:r>
          </a:p>
        </p:txBody>
      </p:sp>
      <p:sp>
        <p:nvSpPr>
          <p:cNvPr id="4" name="Slide Number Placeholder 3"/>
          <p:cNvSpPr>
            <a:spLocks noGrp="1"/>
          </p:cNvSpPr>
          <p:nvPr>
            <p:ph type="sldNum" sz="quarter" idx="5"/>
          </p:nvPr>
        </p:nvSpPr>
        <p:spPr/>
        <p:txBody>
          <a:bodyPr/>
          <a:lstStyle/>
          <a:p>
            <a:fld id="{632FFBCB-D45F-4E85-871A-ED49BB7D6485}" type="slidenum">
              <a:rPr lang="en-US" smtClean="0"/>
              <a:t>14</a:t>
            </a:fld>
            <a:endParaRPr lang="en-US"/>
          </a:p>
        </p:txBody>
      </p:sp>
    </p:spTree>
    <p:extLst>
      <p:ext uri="{BB962C8B-B14F-4D97-AF65-F5344CB8AC3E}">
        <p14:creationId xmlns:p14="http://schemas.microsoft.com/office/powerpoint/2010/main" val="2298158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went into the revalidation of the tool</a:t>
            </a:r>
          </a:p>
        </p:txBody>
      </p:sp>
      <p:sp>
        <p:nvSpPr>
          <p:cNvPr id="4" name="Slide Number Placeholder 3"/>
          <p:cNvSpPr>
            <a:spLocks noGrp="1"/>
          </p:cNvSpPr>
          <p:nvPr>
            <p:ph type="sldNum" sz="quarter" idx="5"/>
          </p:nvPr>
        </p:nvSpPr>
        <p:spPr/>
        <p:txBody>
          <a:bodyPr/>
          <a:lstStyle/>
          <a:p>
            <a:fld id="{632FFBCB-D45F-4E85-871A-ED49BB7D6485}" type="slidenum">
              <a:rPr lang="en-US" smtClean="0"/>
              <a:t>15</a:t>
            </a:fld>
            <a:endParaRPr lang="en-US"/>
          </a:p>
        </p:txBody>
      </p:sp>
    </p:spTree>
    <p:extLst>
      <p:ext uri="{BB962C8B-B14F-4D97-AF65-F5344CB8AC3E}">
        <p14:creationId xmlns:p14="http://schemas.microsoft.com/office/powerpoint/2010/main" val="845325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went into the VP</a:t>
            </a:r>
          </a:p>
        </p:txBody>
      </p:sp>
      <p:sp>
        <p:nvSpPr>
          <p:cNvPr id="4" name="Slide Number Placeholder 3"/>
          <p:cNvSpPr>
            <a:spLocks noGrp="1"/>
          </p:cNvSpPr>
          <p:nvPr>
            <p:ph type="sldNum" sz="quarter" idx="5"/>
          </p:nvPr>
        </p:nvSpPr>
        <p:spPr/>
        <p:txBody>
          <a:bodyPr/>
          <a:lstStyle/>
          <a:p>
            <a:fld id="{632FFBCB-D45F-4E85-871A-ED49BB7D6485}" type="slidenum">
              <a:rPr lang="en-US" smtClean="0"/>
              <a:t>16</a:t>
            </a:fld>
            <a:endParaRPr lang="en-US"/>
          </a:p>
        </p:txBody>
      </p:sp>
    </p:spTree>
    <p:extLst>
      <p:ext uri="{BB962C8B-B14F-4D97-AF65-F5344CB8AC3E}">
        <p14:creationId xmlns:p14="http://schemas.microsoft.com/office/powerpoint/2010/main" val="426582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CC74E-E70A-EB49-AEC3-B101615DDB6A}" type="slidenum">
              <a:rPr lang="en-US" smtClean="0"/>
              <a:t>17</a:t>
            </a:fld>
            <a:endParaRPr lang="en-US"/>
          </a:p>
        </p:txBody>
      </p:sp>
    </p:spTree>
    <p:extLst>
      <p:ext uri="{BB962C8B-B14F-4D97-AF65-F5344CB8AC3E}">
        <p14:creationId xmlns:p14="http://schemas.microsoft.com/office/powerpoint/2010/main" val="345008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Area under the curve, again with risk level as an example</a:t>
            </a:r>
          </a:p>
        </p:txBody>
      </p:sp>
      <p:sp>
        <p:nvSpPr>
          <p:cNvPr id="4" name="Slide Number Placeholder 3"/>
          <p:cNvSpPr>
            <a:spLocks noGrp="1"/>
          </p:cNvSpPr>
          <p:nvPr>
            <p:ph type="sldNum" sz="quarter" idx="5"/>
          </p:nvPr>
        </p:nvSpPr>
        <p:spPr/>
        <p:txBody>
          <a:bodyPr/>
          <a:lstStyle/>
          <a:p>
            <a:fld id="{0A9CC74E-E70A-EB49-AEC3-B101615DDB6A}" type="slidenum">
              <a:rPr lang="en-US" smtClean="0"/>
              <a:t>18</a:t>
            </a:fld>
            <a:endParaRPr lang="en-US"/>
          </a:p>
        </p:txBody>
      </p:sp>
    </p:spTree>
    <p:extLst>
      <p:ext uri="{BB962C8B-B14F-4D97-AF65-F5344CB8AC3E}">
        <p14:creationId xmlns:p14="http://schemas.microsoft.com/office/powerpoint/2010/main" val="388446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super bowl example, showing that even with billions of dollars invested into the Vegas “model” identifying the favorite (the team that should win based on stats), they still only get it right 65% of the time. </a:t>
            </a:r>
          </a:p>
        </p:txBody>
      </p:sp>
      <p:sp>
        <p:nvSpPr>
          <p:cNvPr id="4" name="Slide Number Placeholder 3"/>
          <p:cNvSpPr>
            <a:spLocks noGrp="1"/>
          </p:cNvSpPr>
          <p:nvPr>
            <p:ph type="sldNum" sz="quarter" idx="5"/>
          </p:nvPr>
        </p:nvSpPr>
        <p:spPr/>
        <p:txBody>
          <a:bodyPr/>
          <a:lstStyle/>
          <a:p>
            <a:fld id="{632FFBCB-D45F-4E85-871A-ED49BB7D6485}" type="slidenum">
              <a:rPr lang="en-US" smtClean="0"/>
              <a:t>19</a:t>
            </a:fld>
            <a:endParaRPr lang="en-US"/>
          </a:p>
        </p:txBody>
      </p:sp>
    </p:spTree>
    <p:extLst>
      <p:ext uri="{BB962C8B-B14F-4D97-AF65-F5344CB8AC3E}">
        <p14:creationId xmlns:p14="http://schemas.microsoft.com/office/powerpoint/2010/main" val="6785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expectations for predicting recidivism</a:t>
            </a:r>
          </a:p>
        </p:txBody>
      </p:sp>
      <p:sp>
        <p:nvSpPr>
          <p:cNvPr id="4" name="Slide Number Placeholder 3"/>
          <p:cNvSpPr>
            <a:spLocks noGrp="1"/>
          </p:cNvSpPr>
          <p:nvPr>
            <p:ph type="sldNum" sz="quarter" idx="5"/>
          </p:nvPr>
        </p:nvSpPr>
        <p:spPr/>
        <p:txBody>
          <a:bodyPr/>
          <a:lstStyle/>
          <a:p>
            <a:fld id="{0A9CC74E-E70A-EB49-AEC3-B101615DDB6A}" type="slidenum">
              <a:rPr lang="en-US" smtClean="0"/>
              <a:t>20</a:t>
            </a:fld>
            <a:endParaRPr lang="en-US"/>
          </a:p>
        </p:txBody>
      </p:sp>
    </p:spTree>
    <p:extLst>
      <p:ext uri="{BB962C8B-B14F-4D97-AF65-F5344CB8AC3E}">
        <p14:creationId xmlns:p14="http://schemas.microsoft.com/office/powerpoint/2010/main" val="2639317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quick explanation of where correlations in risk assessment studies fall</a:t>
            </a:r>
          </a:p>
        </p:txBody>
      </p:sp>
      <p:sp>
        <p:nvSpPr>
          <p:cNvPr id="4" name="Slide Number Placeholder 3"/>
          <p:cNvSpPr>
            <a:spLocks noGrp="1"/>
          </p:cNvSpPr>
          <p:nvPr>
            <p:ph type="sldNum" sz="quarter" idx="5"/>
          </p:nvPr>
        </p:nvSpPr>
        <p:spPr/>
        <p:txBody>
          <a:bodyPr/>
          <a:lstStyle/>
          <a:p>
            <a:fld id="{0A9CC74E-E70A-EB49-AEC3-B101615DDB6A}" type="slidenum">
              <a:rPr lang="en-US" smtClean="0"/>
              <a:t>21</a:t>
            </a:fld>
            <a:endParaRPr lang="en-US"/>
          </a:p>
        </p:txBody>
      </p:sp>
    </p:spTree>
    <p:extLst>
      <p:ext uri="{BB962C8B-B14F-4D97-AF65-F5344CB8AC3E}">
        <p14:creationId xmlns:p14="http://schemas.microsoft.com/office/powerpoint/2010/main" val="287637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632FFBCB-D45F-4E85-871A-ED49BB7D6485}" type="slidenum">
              <a:rPr lang="en-US" smtClean="0"/>
              <a:t>2</a:t>
            </a:fld>
            <a:endParaRPr lang="en-US"/>
          </a:p>
        </p:txBody>
      </p:sp>
    </p:spTree>
    <p:extLst>
      <p:ext uri="{BB962C8B-B14F-4D97-AF65-F5344CB8AC3E}">
        <p14:creationId xmlns:p14="http://schemas.microsoft.com/office/powerpoint/2010/main" val="90409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to re-validation results</a:t>
            </a:r>
          </a:p>
        </p:txBody>
      </p:sp>
      <p:sp>
        <p:nvSpPr>
          <p:cNvPr id="4" name="Slide Number Placeholder 3"/>
          <p:cNvSpPr>
            <a:spLocks noGrp="1"/>
          </p:cNvSpPr>
          <p:nvPr>
            <p:ph type="sldNum" sz="quarter" idx="5"/>
          </p:nvPr>
        </p:nvSpPr>
        <p:spPr/>
        <p:txBody>
          <a:bodyPr/>
          <a:lstStyle/>
          <a:p>
            <a:fld id="{632FFBCB-D45F-4E85-871A-ED49BB7D6485}" type="slidenum">
              <a:rPr lang="en-US" smtClean="0"/>
              <a:t>22</a:t>
            </a:fld>
            <a:endParaRPr lang="en-US"/>
          </a:p>
        </p:txBody>
      </p:sp>
    </p:spTree>
    <p:extLst>
      <p:ext uri="{BB962C8B-B14F-4D97-AF65-F5344CB8AC3E}">
        <p14:creationId xmlns:p14="http://schemas.microsoft.com/office/powerpoint/2010/main" val="1638673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all AUC results for all the tools but only highlight a few. Will probably focus on the CST and SRT, since Dionne said those were the ones she thinks they will really care </a:t>
            </a:r>
            <a:r>
              <a:rPr lang="en-US" dirty="0" err="1"/>
              <a:t>aboyut</a:t>
            </a:r>
            <a:endParaRPr lang="en-US" dirty="0"/>
          </a:p>
          <a:p>
            <a:endParaRPr lang="en-US" dirty="0"/>
          </a:p>
          <a:p>
            <a:r>
              <a:rPr lang="en-US" dirty="0"/>
              <a:t>Mention this is only for arrest, but the conviction results are very similar</a:t>
            </a:r>
          </a:p>
        </p:txBody>
      </p:sp>
      <p:sp>
        <p:nvSpPr>
          <p:cNvPr id="4" name="Slide Number Placeholder 3"/>
          <p:cNvSpPr>
            <a:spLocks noGrp="1"/>
          </p:cNvSpPr>
          <p:nvPr>
            <p:ph type="sldNum" sz="quarter" idx="5"/>
          </p:nvPr>
        </p:nvSpPr>
        <p:spPr/>
        <p:txBody>
          <a:bodyPr/>
          <a:lstStyle/>
          <a:p>
            <a:fld id="{632FFBCB-D45F-4E85-871A-ED49BB7D6485}" type="slidenum">
              <a:rPr lang="en-US" smtClean="0"/>
              <a:t>23</a:t>
            </a:fld>
            <a:endParaRPr lang="en-US"/>
          </a:p>
        </p:txBody>
      </p:sp>
    </p:spTree>
    <p:extLst>
      <p:ext uri="{BB962C8B-B14F-4D97-AF65-F5344CB8AC3E}">
        <p14:creationId xmlns:p14="http://schemas.microsoft.com/office/powerpoint/2010/main" val="4105778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24</a:t>
            </a:fld>
            <a:endParaRPr lang="en-US"/>
          </a:p>
        </p:txBody>
      </p:sp>
    </p:spTree>
    <p:extLst>
      <p:ext uri="{BB962C8B-B14F-4D97-AF65-F5344CB8AC3E}">
        <p14:creationId xmlns:p14="http://schemas.microsoft.com/office/powerpoint/2010/main" val="3977845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correlation for women on the PIT is equal when measured as new conviction </a:t>
            </a:r>
          </a:p>
        </p:txBody>
      </p:sp>
      <p:sp>
        <p:nvSpPr>
          <p:cNvPr id="4" name="Slide Number Placeholder 3"/>
          <p:cNvSpPr>
            <a:spLocks noGrp="1"/>
          </p:cNvSpPr>
          <p:nvPr>
            <p:ph type="sldNum" sz="quarter" idx="5"/>
          </p:nvPr>
        </p:nvSpPr>
        <p:spPr/>
        <p:txBody>
          <a:bodyPr/>
          <a:lstStyle/>
          <a:p>
            <a:fld id="{632FFBCB-D45F-4E85-871A-ED49BB7D6485}" type="slidenum">
              <a:rPr lang="en-US" smtClean="0"/>
              <a:t>25</a:t>
            </a:fld>
            <a:endParaRPr lang="en-US"/>
          </a:p>
        </p:txBody>
      </p:sp>
    </p:spTree>
    <p:extLst>
      <p:ext uri="{BB962C8B-B14F-4D97-AF65-F5344CB8AC3E}">
        <p14:creationId xmlns:p14="http://schemas.microsoft.com/office/powerpoint/2010/main" val="3512119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to help show recidivism distribution, use CST and SRT as examples</a:t>
            </a:r>
          </a:p>
        </p:txBody>
      </p:sp>
      <p:sp>
        <p:nvSpPr>
          <p:cNvPr id="4" name="Slide Number Placeholder 3"/>
          <p:cNvSpPr>
            <a:spLocks noGrp="1"/>
          </p:cNvSpPr>
          <p:nvPr>
            <p:ph type="sldNum" sz="quarter" idx="5"/>
          </p:nvPr>
        </p:nvSpPr>
        <p:spPr/>
        <p:txBody>
          <a:bodyPr/>
          <a:lstStyle/>
          <a:p>
            <a:fld id="{632FFBCB-D45F-4E85-871A-ED49BB7D6485}" type="slidenum">
              <a:rPr lang="en-US" smtClean="0"/>
              <a:t>26</a:t>
            </a:fld>
            <a:endParaRPr lang="en-US"/>
          </a:p>
        </p:txBody>
      </p:sp>
    </p:spTree>
    <p:extLst>
      <p:ext uri="{BB962C8B-B14F-4D97-AF65-F5344CB8AC3E}">
        <p14:creationId xmlns:p14="http://schemas.microsoft.com/office/powerpoint/2010/main" val="1151095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29</a:t>
            </a:fld>
            <a:endParaRPr lang="en-US"/>
          </a:p>
        </p:txBody>
      </p:sp>
    </p:spTree>
    <p:extLst>
      <p:ext uri="{BB962C8B-B14F-4D97-AF65-F5344CB8AC3E}">
        <p14:creationId xmlns:p14="http://schemas.microsoft.com/office/powerpoint/2010/main" val="1382040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30</a:t>
            </a:fld>
            <a:endParaRPr lang="en-US"/>
          </a:p>
        </p:txBody>
      </p:sp>
    </p:spTree>
    <p:extLst>
      <p:ext uri="{BB962C8B-B14F-4D97-AF65-F5344CB8AC3E}">
        <p14:creationId xmlns:p14="http://schemas.microsoft.com/office/powerpoint/2010/main" val="1362893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31</a:t>
            </a:fld>
            <a:endParaRPr lang="en-US"/>
          </a:p>
        </p:txBody>
      </p:sp>
    </p:spTree>
    <p:extLst>
      <p:ext uri="{BB962C8B-B14F-4D97-AF65-F5344CB8AC3E}">
        <p14:creationId xmlns:p14="http://schemas.microsoft.com/office/powerpoint/2010/main" val="1959294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32</a:t>
            </a:fld>
            <a:endParaRPr lang="en-US"/>
          </a:p>
        </p:txBody>
      </p:sp>
    </p:spTree>
    <p:extLst>
      <p:ext uri="{BB962C8B-B14F-4D97-AF65-F5344CB8AC3E}">
        <p14:creationId xmlns:p14="http://schemas.microsoft.com/office/powerpoint/2010/main" val="137618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34</a:t>
            </a:fld>
            <a:endParaRPr lang="en-US"/>
          </a:p>
        </p:txBody>
      </p:sp>
    </p:spTree>
    <p:extLst>
      <p:ext uri="{BB962C8B-B14F-4D97-AF65-F5344CB8AC3E}">
        <p14:creationId xmlns:p14="http://schemas.microsoft.com/office/powerpoint/2010/main" val="198189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In 2002, ODRC contracted with UCCI to examine the effectiveness of Ohio’s halfway houses and Community Based Correctional Facilities (CBCF) at reducing recidivism. One of the key findings from the study was that reductions in recidivism varied substantially based on offenders’ risk levels. A subsequent study of community corrections programs supported these results. These studies also revealed that correctional agencies across the state of Ohio were using a variety of RAs, ranging, for example, from “home-grown” assessments, to actuarial RA, to no assessment instrument at all. After consultation with UCCI, the Ohio Office of Criminal Justice Services (OCJS), and several local jurisdictions, ODRC thus made the decision to standardize the offender assessment process across the state by developing a non-proprietary assessment system.</a:t>
            </a:r>
          </a:p>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3</a:t>
            </a:fld>
            <a:endParaRPr lang="en-US"/>
          </a:p>
        </p:txBody>
      </p:sp>
    </p:spTree>
    <p:extLst>
      <p:ext uri="{BB962C8B-B14F-4D97-AF65-F5344CB8AC3E}">
        <p14:creationId xmlns:p14="http://schemas.microsoft.com/office/powerpoint/2010/main" val="2693523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entury Gothic" panose="020B0502020202020204" pitchFamily="34" charset="0"/>
              </a:rPr>
              <a:t>The grant ends in September 2023. </a:t>
            </a:r>
            <a:r>
              <a:rPr lang="en-US" sz="1800" dirty="0">
                <a:effectLst/>
                <a:latin typeface="Calibri" panose="020F0502020204030204" pitchFamily="34" charset="0"/>
                <a:ea typeface="Calibri" panose="020F0502020204030204" pitchFamily="34" charset="0"/>
                <a:cs typeface="Times New Roman" panose="02020603050405020304" pitchFamily="18" charset="0"/>
              </a:rPr>
              <a:t>Once the new ORAS 2.0 instruments are finalized, ODRC will work with UCCI to update all relevant training materials, train master trainers, and develop a plan for training trainers and end-users, and establish plans for disseminating the findings of the study to researchers and practitioners. Dependent upon resources, activities may also include consultation with our information technology contractor to identify the steps that need to be taken to align the ODRC Gateway Portal with the new ORAS 2.0 assessments.</a:t>
            </a:r>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37</a:t>
            </a:fld>
            <a:endParaRPr lang="en-US"/>
          </a:p>
        </p:txBody>
      </p:sp>
    </p:spTree>
    <p:extLst>
      <p:ext uri="{BB962C8B-B14F-4D97-AF65-F5344CB8AC3E}">
        <p14:creationId xmlns:p14="http://schemas.microsoft.com/office/powerpoint/2010/main" val="987122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identification of an offender’s risk level is the primary initial step towards successful rehabilitation. To this end, it is imperative that correctional agencies implement validated and objective RA instruments. With the completion of almost 900,000 ORAS assessments to-date, and the support from key partners across the state (e.g., OAG, community agency partners), the time is ripe to develop an updated risk assessment system—the ORAS 2.0. The identification and incorporation of detailed nonviolent and violent criminal history and recidivism data will not only provide an enhanced approach to the assessment and overall case management of offenders in Ohio but will generate information to better inform other CJ-related agencies within the state (e.g., law enforcement) and all CJ entities across the nation (i.e., corrections and community corrections agencies and law enforcement).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632FFBCB-D45F-4E85-871A-ED49BB7D6485}" type="slidenum">
              <a:rPr lang="en-US" smtClean="0"/>
              <a:t>38</a:t>
            </a:fld>
            <a:endParaRPr lang="en-US"/>
          </a:p>
        </p:txBody>
      </p:sp>
    </p:spTree>
    <p:extLst>
      <p:ext uri="{BB962C8B-B14F-4D97-AF65-F5344CB8AC3E}">
        <p14:creationId xmlns:p14="http://schemas.microsoft.com/office/powerpoint/2010/main" val="863249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632FFBCB-D45F-4E85-871A-ED49BB7D6485}" type="slidenum">
              <a:rPr lang="en-US" smtClean="0"/>
              <a:t>40</a:t>
            </a:fld>
            <a:endParaRPr lang="en-US"/>
          </a:p>
        </p:txBody>
      </p:sp>
    </p:spTree>
    <p:extLst>
      <p:ext uri="{BB962C8B-B14F-4D97-AF65-F5344CB8AC3E}">
        <p14:creationId xmlns:p14="http://schemas.microsoft.com/office/powerpoint/2010/main" val="285665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In 2006 ORDR contracted with the University of Cincinnati, Center for Criminal Justice Research to create a risk assessment system that would provide assessments at multiple points in the criminal justice system and that was validated on an Ohio population. A major goal of the project was to develop assessments that abided by the principles of effective classification by constructing assessments that </a:t>
            </a:r>
          </a:p>
          <a:p>
            <a:pPr marL="342900" marR="0" indent="-342900">
              <a:lnSpc>
                <a:spcPct val="107000"/>
              </a:lnSpc>
              <a:spcBef>
                <a:spcPts val="0"/>
              </a:spcBef>
              <a:spcAft>
                <a:spcPts val="0"/>
              </a:spcAft>
              <a:buAutoNum type="arabicParen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separated Ohio offenders into risk groups based on their likelihood to recidivate, </a:t>
            </a:r>
          </a:p>
          <a:p>
            <a:pPr marL="342900" marR="0" indent="-342900">
              <a:lnSpc>
                <a:spcPct val="107000"/>
              </a:lnSpc>
              <a:spcBef>
                <a:spcPts val="0"/>
              </a:spcBef>
              <a:spcAft>
                <a:spcPts val="0"/>
              </a:spcAft>
              <a:buAutoNum type="arabicParen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identified dynamic risk factors that can be used to prioritize programmatic needs, and </a:t>
            </a:r>
          </a:p>
          <a:p>
            <a:pPr marL="342900" marR="0" indent="-342900">
              <a:lnSpc>
                <a:spcPct val="107000"/>
              </a:lnSpc>
              <a:spcBef>
                <a:spcPts val="0"/>
              </a:spcBef>
              <a:spcAft>
                <a:spcPts val="0"/>
              </a:spcAft>
              <a:buAutoNum type="arabicParen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identify potential barriers to treatment. </a:t>
            </a:r>
          </a:p>
          <a:p>
            <a:pPr marL="342900" marR="0" indent="-342900">
              <a:lnSpc>
                <a:spcPct val="107000"/>
              </a:lnSpc>
              <a:spcBef>
                <a:spcPts val="0"/>
              </a:spcBef>
              <a:spcAft>
                <a:spcPts val="0"/>
              </a:spcAft>
              <a:buAutoNum type="arabicParenR"/>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Ohio Risk Assessment System was created using a prospective design that involved conducting in-depth structured interviews of over 1,800 offenders at the following stages in Ohio’s justice system: pretrial, community supervision, prison intake, and community reentry. After interviews were conducted, offenders were tracked for approximately one year to gather follow-up information on recidivism. </a:t>
            </a:r>
          </a:p>
          <a:p>
            <a:pPr marL="0" marR="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latest </a:t>
            </a:r>
            <a:r>
              <a:rPr lang="en-US" sz="1800" dirty="0">
                <a:solidFill>
                  <a:srgbClr val="1A1A1A"/>
                </a:solidFill>
                <a:effectLst/>
                <a:latin typeface="Century Gothic" panose="020B0502020202020204" pitchFamily="34" charset="0"/>
                <a:ea typeface="Calibri" panose="020F0502020204030204" pitchFamily="34" charset="0"/>
                <a:cs typeface="Times New Roman" panose="02020603050405020304" pitchFamily="18" charset="0"/>
              </a:rPr>
              <a:t>generation of RAs, fourth-generation instruments, encourage adherence to the RNR model by including static and dynamic predictors of recidivism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as well as </a:t>
            </a:r>
            <a:r>
              <a:rPr lang="en-US" sz="1800" dirty="0">
                <a:solidFill>
                  <a:srgbClr val="1A1A1A"/>
                </a:solidFill>
                <a:effectLst/>
                <a:latin typeface="Century Gothic" panose="020B0502020202020204" pitchFamily="34" charset="0"/>
                <a:ea typeface="Calibri" panose="020F0502020204030204" pitchFamily="34" charset="0"/>
                <a:cs typeface="Times New Roman" panose="02020603050405020304" pitchFamily="18" charset="0"/>
              </a:rPr>
              <a:t>take into consideration offenders’ responsivity factors. When RNR factors are properly identified, offenders can be better matched to treatment and intervention strategies, so their likelihood of success is maximized</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UCCI revalidation study conducted in 2017, report published in 2018. Continued to find that the ORAS tools were valid predictors of recidivism. </a:t>
            </a:r>
          </a:p>
          <a:p>
            <a:pPr marL="0" marR="0" indent="0">
              <a:lnSpc>
                <a:spcPct val="107000"/>
              </a:lnSpc>
              <a:spcBef>
                <a:spcPts val="0"/>
              </a:spcBef>
              <a:spcAft>
                <a:spcPts val="0"/>
              </a:spcAft>
              <a:buNone/>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b="0" i="0" u="none" strike="noStrike" dirty="0">
                <a:solidFill>
                  <a:srgbClr val="000000"/>
                </a:solidFill>
                <a:effectLst/>
                <a:latin typeface="Open Sans" panose="020F0502020204030204" pitchFamily="34" charset="0"/>
              </a:rPr>
              <a:t> Over 150 agencies worldwide (24 statewide agencies and 1 Pacific US territory) have adopted the ORAS and thousands of correctional staff have been trained in the use of the tool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4</a:t>
            </a:fld>
            <a:endParaRPr lang="en-US"/>
          </a:p>
        </p:txBody>
      </p:sp>
    </p:spTree>
    <p:extLst>
      <p:ext uri="{BB962C8B-B14F-4D97-AF65-F5344CB8AC3E}">
        <p14:creationId xmlns:p14="http://schemas.microsoft.com/office/powerpoint/2010/main" val="385096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Offender classification is one of the first steps in making evidence-based decisions related to the placement, treatment, and supervision of offenders. While Ohio uses a fourth-generation risk assessment, this classification tool provides risk information related to general recidivism. Predicting risk for violent recidivism is an important goal to protect public safety and enhance the identification of offenders’ risks and criminogenic needs. In response to this need, (ODRC), in collaboration with UCCI sought and received funding through the Bureau of Justice Assistance’s </a:t>
            </a:r>
            <a:r>
              <a:rPr lang="en-US" sz="1800" i="1" dirty="0">
                <a:effectLst/>
                <a:latin typeface="Century Gothic" panose="020B0502020202020204" pitchFamily="34" charset="0"/>
                <a:ea typeface="Calibri" panose="020F0502020204030204" pitchFamily="34" charset="0"/>
                <a:cs typeface="Times New Roman" panose="02020603050405020304" pitchFamily="18" charset="0"/>
              </a:rPr>
              <a:t>Innovations in Supervision Initiative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in order to determine whether the assessment of offenders in the state of Ohio can be improved. The project, more specifically, will seek to develop an ORAS 2.0.</a:t>
            </a:r>
          </a:p>
          <a:p>
            <a:pPr marL="0" marR="0" algn="just">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632FFBCB-D45F-4E85-871A-ED49BB7D6485}" type="slidenum">
              <a:rPr lang="en-US" smtClean="0"/>
              <a:t>6</a:t>
            </a:fld>
            <a:endParaRPr lang="en-US"/>
          </a:p>
        </p:txBody>
      </p:sp>
    </p:spTree>
    <p:extLst>
      <p:ext uri="{BB962C8B-B14F-4D97-AF65-F5344CB8AC3E}">
        <p14:creationId xmlns:p14="http://schemas.microsoft.com/office/powerpoint/2010/main" val="16096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ORAS 2.0 includes: </a:t>
            </a:r>
          </a:p>
          <a:p>
            <a:pPr marL="0" marR="0" algn="just">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mj-lt"/>
              <a:buAutoNum type="arabicPeriod"/>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revalidation of the current ORAS tools to evaluate their accuracy in predicting nonviolent and violent recidivism</a:t>
            </a:r>
          </a:p>
          <a:p>
            <a:pPr marL="342900" marR="0" lvl="0" indent="-342900" algn="just">
              <a:lnSpc>
                <a:spcPct val="107000"/>
              </a:lnSpc>
              <a:spcBef>
                <a:spcPts val="0"/>
              </a:spcBef>
              <a:spcAft>
                <a:spcPts val="0"/>
              </a:spcAft>
              <a:buFont typeface="+mj-lt"/>
              <a:buAutoNum type="arabicPeriod"/>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an examination of additional factors that are theoretically and clinically relevant to predicting an offender’s likelihood to commit violent recidivism. In doing so, ODRC and UCCI are pursuing several objectives aimed at: </a:t>
            </a:r>
          </a:p>
          <a:p>
            <a:pPr marL="0" marR="0" indent="457200" algn="just">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(1) reducing recidivism and violent crime. </a:t>
            </a:r>
          </a:p>
          <a:p>
            <a:pPr marL="0" marR="0" indent="457200" algn="just">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(2) aligning agency practices with best and evidence-based practices. </a:t>
            </a:r>
          </a:p>
          <a:p>
            <a:pPr marL="0" marR="0" indent="457200" algn="just">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(3) assessing and documenting the process and outcomes of implementing recidivism and violent crime reduction strategies to serve as models for other agencies throughout the nation. </a:t>
            </a:r>
          </a:p>
          <a:p>
            <a:pPr marL="0" marR="0" indent="457200" algn="just">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(4) promoting and increasing collaboration among agencies and officials who work in probation, parole, pretrial, law enforcement, treatment, reentry, and related community corrections fields; and </a:t>
            </a:r>
          </a:p>
          <a:p>
            <a:pPr marL="0" marR="0" indent="457200" algn="just">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(5) supporting capacity-building activities related to the development of the ORAS 2.0 to enable our agency and other agencies across the state to invest in the effectiveness and future sustainability of the Ohio CJ system. </a:t>
            </a:r>
          </a:p>
        </p:txBody>
      </p:sp>
      <p:sp>
        <p:nvSpPr>
          <p:cNvPr id="4" name="Slide Number Placeholder 3"/>
          <p:cNvSpPr>
            <a:spLocks noGrp="1"/>
          </p:cNvSpPr>
          <p:nvPr>
            <p:ph type="sldNum" sz="quarter" idx="5"/>
          </p:nvPr>
        </p:nvSpPr>
        <p:spPr/>
        <p:txBody>
          <a:bodyPr/>
          <a:lstStyle/>
          <a:p>
            <a:fld id="{632FFBCB-D45F-4E85-871A-ED49BB7D6485}" type="slidenum">
              <a:rPr lang="en-US" smtClean="0"/>
              <a:t>7</a:t>
            </a:fld>
            <a:endParaRPr lang="en-US"/>
          </a:p>
        </p:txBody>
      </p:sp>
    </p:spTree>
    <p:extLst>
      <p:ext uri="{BB962C8B-B14F-4D97-AF65-F5344CB8AC3E}">
        <p14:creationId xmlns:p14="http://schemas.microsoft.com/office/powerpoint/2010/main" val="88816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The evolution of RAs continues today with researchers continually working to improve their understanding of criminal behavior and the corresponding adaptations needed to enhance the tools. Given the dynamic nature of both the offender population and the CJ system itself, it is important that RA systems be continually revisited and updated. The use of RAs to predict violence recidivism, for example, is one area that has been advocated for more recently.  The ability to predict violent recidivism is especially salient for ODRC at this time, as several recent cases across the state have gained attention due to the violent nature of the crimes that were committed (e.g., Brian Lee Goldsby, Anthony Pardon, and James Worley). </a:t>
            </a:r>
          </a:p>
        </p:txBody>
      </p:sp>
      <p:sp>
        <p:nvSpPr>
          <p:cNvPr id="4" name="Slide Number Placeholder 3"/>
          <p:cNvSpPr>
            <a:spLocks noGrp="1"/>
          </p:cNvSpPr>
          <p:nvPr>
            <p:ph type="sldNum" sz="quarter" idx="5"/>
          </p:nvPr>
        </p:nvSpPr>
        <p:spPr/>
        <p:txBody>
          <a:bodyPr/>
          <a:lstStyle/>
          <a:p>
            <a:fld id="{632FFBCB-D45F-4E85-871A-ED49BB7D6485}" type="slidenum">
              <a:rPr lang="en-US" smtClean="0"/>
              <a:t>8</a:t>
            </a:fld>
            <a:endParaRPr lang="en-US"/>
          </a:p>
        </p:txBody>
      </p:sp>
    </p:spTree>
    <p:extLst>
      <p:ext uri="{BB962C8B-B14F-4D97-AF65-F5344CB8AC3E}">
        <p14:creationId xmlns:p14="http://schemas.microsoft.com/office/powerpoint/2010/main" val="375756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brief description of </a:t>
            </a:r>
            <a:r>
              <a:rPr lang="en-US"/>
              <a:t>the data</a:t>
            </a:r>
            <a:endParaRPr lang="en-US" dirty="0"/>
          </a:p>
        </p:txBody>
      </p:sp>
      <p:sp>
        <p:nvSpPr>
          <p:cNvPr id="4" name="Slide Number Placeholder 3"/>
          <p:cNvSpPr>
            <a:spLocks noGrp="1"/>
          </p:cNvSpPr>
          <p:nvPr>
            <p:ph type="sldNum" sz="quarter" idx="5"/>
          </p:nvPr>
        </p:nvSpPr>
        <p:spPr/>
        <p:txBody>
          <a:bodyPr/>
          <a:lstStyle/>
          <a:p>
            <a:fld id="{632FFBCB-D45F-4E85-871A-ED49BB7D6485}" type="slidenum">
              <a:rPr lang="en-US" smtClean="0"/>
              <a:t>9</a:t>
            </a:fld>
            <a:endParaRPr lang="en-US"/>
          </a:p>
        </p:txBody>
      </p:sp>
    </p:spTree>
    <p:extLst>
      <p:ext uri="{BB962C8B-B14F-4D97-AF65-F5344CB8AC3E}">
        <p14:creationId xmlns:p14="http://schemas.microsoft.com/office/powerpoint/2010/main" val="227983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overview of which tools are included </a:t>
            </a:r>
          </a:p>
        </p:txBody>
      </p:sp>
      <p:sp>
        <p:nvSpPr>
          <p:cNvPr id="4" name="Slide Number Placeholder 3"/>
          <p:cNvSpPr>
            <a:spLocks noGrp="1"/>
          </p:cNvSpPr>
          <p:nvPr>
            <p:ph type="sldNum" sz="quarter" idx="5"/>
          </p:nvPr>
        </p:nvSpPr>
        <p:spPr/>
        <p:txBody>
          <a:bodyPr/>
          <a:lstStyle/>
          <a:p>
            <a:fld id="{632FFBCB-D45F-4E85-871A-ED49BB7D6485}" type="slidenum">
              <a:rPr lang="en-US" smtClean="0"/>
              <a:t>10</a:t>
            </a:fld>
            <a:endParaRPr lang="en-US"/>
          </a:p>
        </p:txBody>
      </p:sp>
    </p:spTree>
    <p:extLst>
      <p:ext uri="{BB962C8B-B14F-4D97-AF65-F5344CB8AC3E}">
        <p14:creationId xmlns:p14="http://schemas.microsoft.com/office/powerpoint/2010/main" val="87528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C78B7C-BB7D-4BEA-9735-CE16011E42B0}"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238524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78B7C-BB7D-4BEA-9735-CE16011E42B0}"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152385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78B7C-BB7D-4BEA-9735-CE16011E42B0}"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153193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78B7C-BB7D-4BEA-9735-CE16011E42B0}"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128419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C78B7C-BB7D-4BEA-9735-CE16011E42B0}"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257608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C78B7C-BB7D-4BEA-9735-CE16011E42B0}"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364795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C78B7C-BB7D-4BEA-9735-CE16011E42B0}"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223824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C78B7C-BB7D-4BEA-9735-CE16011E42B0}"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402274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78B7C-BB7D-4BEA-9735-CE16011E42B0}"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326664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C78B7C-BB7D-4BEA-9735-CE16011E42B0}"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255286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C78B7C-BB7D-4BEA-9735-CE16011E42B0}"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7D9DC-2277-49BB-A03C-FA15E808A7FD}" type="slidenum">
              <a:rPr lang="en-US" smtClean="0"/>
              <a:t>‹#›</a:t>
            </a:fld>
            <a:endParaRPr lang="en-US"/>
          </a:p>
        </p:txBody>
      </p:sp>
    </p:spTree>
    <p:extLst>
      <p:ext uri="{BB962C8B-B14F-4D97-AF65-F5344CB8AC3E}">
        <p14:creationId xmlns:p14="http://schemas.microsoft.com/office/powerpoint/2010/main" val="111470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78B7C-BB7D-4BEA-9735-CE16011E42B0}" type="datetimeFigureOut">
              <a:rPr lang="en-US" smtClean="0"/>
              <a:t>10/5/2023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7D9DC-2277-49BB-A03C-FA15E808A7FD}" type="slidenum">
              <a:rPr lang="en-US" smtClean="0"/>
              <a:t>‹#›</a:t>
            </a:fld>
            <a:endParaRPr lang="en-US"/>
          </a:p>
        </p:txBody>
      </p:sp>
    </p:spTree>
    <p:extLst>
      <p:ext uri="{BB962C8B-B14F-4D97-AF65-F5344CB8AC3E}">
        <p14:creationId xmlns:p14="http://schemas.microsoft.com/office/powerpoint/2010/main" val="3472712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mailto:dionne.Addison@odrc.state.oh.u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mailto:damatocj@ucmail.uc.edu" TargetMode="External"/><Relationship Id="rId4" Type="http://schemas.openxmlformats.org/officeDocument/2006/relationships/hyperlink" Target="mailto:schweiml@ucmail.uc.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429069" y="795792"/>
            <a:ext cx="9144000" cy="2387600"/>
          </a:xfrm>
        </p:spPr>
        <p:txBody>
          <a:bodyPr>
            <a:normAutofit fontScale="90000"/>
          </a:bodyPr>
          <a:lstStyle/>
          <a:p>
            <a:r>
              <a:rPr lang="en-US" b="1" dirty="0">
                <a:solidFill>
                  <a:srgbClr val="700017"/>
                </a:solidFill>
                <a:latin typeface="Century Gothic" panose="020B0502020202020204" pitchFamily="34" charset="0"/>
              </a:rPr>
              <a:t>Improving Supervision to Reduce Crime and Recidivism</a:t>
            </a:r>
          </a:p>
        </p:txBody>
      </p:sp>
      <p:sp>
        <p:nvSpPr>
          <p:cNvPr id="5" name="Subtitle 2"/>
          <p:cNvSpPr>
            <a:spLocks noGrp="1"/>
          </p:cNvSpPr>
          <p:nvPr>
            <p:ph type="subTitle" idx="1"/>
          </p:nvPr>
        </p:nvSpPr>
        <p:spPr>
          <a:xfrm>
            <a:off x="2429069" y="3275467"/>
            <a:ext cx="9144000" cy="1655762"/>
          </a:xfrm>
        </p:spPr>
        <p:txBody>
          <a:bodyPr>
            <a:normAutofit/>
          </a:bodyPr>
          <a:lstStyle/>
          <a:p>
            <a:r>
              <a:rPr lang="en-US" sz="4400" b="1" dirty="0"/>
              <a:t>An update and advancement of the ORAS</a:t>
            </a:r>
          </a:p>
        </p:txBody>
      </p:sp>
      <p:pic>
        <p:nvPicPr>
          <p:cNvPr id="7" name="Picture 6" descr="Logo, company name&#10;&#10;Description automatically generated">
            <a:extLst>
              <a:ext uri="{FF2B5EF4-FFF2-40B4-BE49-F238E27FC236}">
                <a16:creationId xmlns:a16="http://schemas.microsoft.com/office/drawing/2014/main" xmlns="" id="{FC05B4A3-A869-A175-E756-33F8A115E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651756" cy="2242159"/>
          </a:xfrm>
          <a:prstGeom prst="rect">
            <a:avLst/>
          </a:prstGeom>
        </p:spPr>
      </p:pic>
    </p:spTree>
    <p:extLst>
      <p:ext uri="{BB962C8B-B14F-4D97-AF65-F5344CB8AC3E}">
        <p14:creationId xmlns:p14="http://schemas.microsoft.com/office/powerpoint/2010/main" val="112043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CCD61-27EC-6714-09F6-78406779C7F4}"/>
              </a:ext>
            </a:extLst>
          </p:cNvPr>
          <p:cNvSpPr>
            <a:spLocks noGrp="1"/>
          </p:cNvSpPr>
          <p:nvPr>
            <p:ph type="title"/>
          </p:nvPr>
        </p:nvSpPr>
        <p:spPr>
          <a:xfrm>
            <a:off x="2955620" y="161496"/>
            <a:ext cx="6280759" cy="1325563"/>
          </a:xfrm>
          <a:solidFill>
            <a:srgbClr val="700017"/>
          </a:solidFill>
        </p:spPr>
        <p:txBody>
          <a:bodyPr/>
          <a:lstStyle/>
          <a:p>
            <a:pPr algn="ctr"/>
            <a:r>
              <a:rPr lang="en-US" b="1" dirty="0">
                <a:solidFill>
                  <a:schemeClr val="bg1"/>
                </a:solidFill>
                <a:latin typeface="Century Gothic" panose="020B0502020202020204" pitchFamily="34" charset="0"/>
              </a:rPr>
              <a:t>ORAS Tools Re-validated</a:t>
            </a:r>
          </a:p>
        </p:txBody>
      </p:sp>
      <p:sp>
        <p:nvSpPr>
          <p:cNvPr id="3" name="Content Placeholder 2">
            <a:extLst>
              <a:ext uri="{FF2B5EF4-FFF2-40B4-BE49-F238E27FC236}">
                <a16:creationId xmlns:a16="http://schemas.microsoft.com/office/drawing/2014/main" xmlns="" id="{26814CCE-1FEC-67FB-21C8-6B214497512A}"/>
              </a:ext>
            </a:extLst>
          </p:cNvPr>
          <p:cNvSpPr>
            <a:spLocks noGrp="1"/>
          </p:cNvSpPr>
          <p:nvPr>
            <p:ph idx="1"/>
          </p:nvPr>
        </p:nvSpPr>
        <p:spPr>
          <a:xfrm>
            <a:off x="230164" y="1487059"/>
            <a:ext cx="11692895" cy="4304141"/>
          </a:xfrm>
        </p:spPr>
        <p:txBody>
          <a:bodyPr>
            <a:normAutofit/>
          </a:bodyPr>
          <a:lstStyle/>
          <a:p>
            <a:pPr>
              <a:spcBef>
                <a:spcPts val="600"/>
              </a:spcBef>
              <a:spcAft>
                <a:spcPts val="600"/>
              </a:spcAft>
            </a:pPr>
            <a:r>
              <a:rPr lang="en-US" sz="3200" b="1" dirty="0">
                <a:latin typeface="Century Gothic" panose="020B0502020202020204" pitchFamily="34" charset="0"/>
              </a:rPr>
              <a:t>Pre-Trial Assessment (PAT)</a:t>
            </a:r>
          </a:p>
          <a:p>
            <a:pPr>
              <a:spcBef>
                <a:spcPts val="600"/>
              </a:spcBef>
              <a:spcAft>
                <a:spcPts val="600"/>
              </a:spcAft>
            </a:pPr>
            <a:r>
              <a:rPr lang="en-US" sz="3200" b="1" dirty="0">
                <a:latin typeface="Century Gothic" panose="020B0502020202020204" pitchFamily="34" charset="0"/>
              </a:rPr>
              <a:t>Community Supervision Tool (CST)</a:t>
            </a:r>
          </a:p>
          <a:p>
            <a:pPr lvl="1">
              <a:spcBef>
                <a:spcPts val="600"/>
              </a:spcBef>
              <a:spcAft>
                <a:spcPts val="600"/>
              </a:spcAft>
            </a:pPr>
            <a:r>
              <a:rPr lang="en-US" sz="2800" b="1" dirty="0">
                <a:latin typeface="Century Gothic" panose="020B0502020202020204" pitchFamily="34" charset="0"/>
              </a:rPr>
              <a:t>Screener Tool (CSST)</a:t>
            </a:r>
          </a:p>
          <a:p>
            <a:pPr>
              <a:spcBef>
                <a:spcPts val="600"/>
              </a:spcBef>
              <a:spcAft>
                <a:spcPts val="600"/>
              </a:spcAft>
            </a:pPr>
            <a:r>
              <a:rPr lang="en-US" sz="3200" b="1" dirty="0">
                <a:latin typeface="Century Gothic" panose="020B0502020202020204" pitchFamily="34" charset="0"/>
              </a:rPr>
              <a:t>Prison Intake Tool (PIT)</a:t>
            </a:r>
          </a:p>
          <a:p>
            <a:pPr lvl="1">
              <a:spcBef>
                <a:spcPts val="600"/>
              </a:spcBef>
              <a:spcAft>
                <a:spcPts val="600"/>
              </a:spcAft>
            </a:pPr>
            <a:r>
              <a:rPr lang="en-US" sz="2800" b="1" dirty="0">
                <a:latin typeface="Century Gothic" panose="020B0502020202020204" pitchFamily="34" charset="0"/>
              </a:rPr>
              <a:t>Screener Tool (PST)</a:t>
            </a:r>
          </a:p>
          <a:p>
            <a:pPr>
              <a:spcBef>
                <a:spcPts val="600"/>
              </a:spcBef>
              <a:spcAft>
                <a:spcPts val="600"/>
              </a:spcAft>
            </a:pPr>
            <a:r>
              <a:rPr lang="en-US" sz="3200" b="1" dirty="0">
                <a:latin typeface="Century Gothic" panose="020B0502020202020204" pitchFamily="34" charset="0"/>
              </a:rPr>
              <a:t>Reentry Tool (RT)</a:t>
            </a:r>
          </a:p>
          <a:p>
            <a:pPr>
              <a:spcBef>
                <a:spcPts val="600"/>
              </a:spcBef>
              <a:spcAft>
                <a:spcPts val="600"/>
              </a:spcAft>
            </a:pPr>
            <a:r>
              <a:rPr lang="en-US" sz="3200" b="1" dirty="0">
                <a:latin typeface="Century Gothic" panose="020B0502020202020204" pitchFamily="34" charset="0"/>
              </a:rPr>
              <a:t>Supplemental Reentry Tool (SRT)</a:t>
            </a:r>
          </a:p>
          <a:p>
            <a:endParaRPr lang="en-US" b="1" dirty="0">
              <a:latin typeface="Century Gothic" panose="020B0502020202020204" pitchFamily="34" charset="0"/>
            </a:endParaRPr>
          </a:p>
        </p:txBody>
      </p:sp>
    </p:spTree>
    <p:extLst>
      <p:ext uri="{BB962C8B-B14F-4D97-AF65-F5344CB8AC3E}">
        <p14:creationId xmlns:p14="http://schemas.microsoft.com/office/powerpoint/2010/main" val="18602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CCD61-27EC-6714-09F6-78406779C7F4}"/>
              </a:ext>
            </a:extLst>
          </p:cNvPr>
          <p:cNvSpPr>
            <a:spLocks noGrp="1"/>
          </p:cNvSpPr>
          <p:nvPr>
            <p:ph type="title"/>
          </p:nvPr>
        </p:nvSpPr>
        <p:spPr>
          <a:xfrm>
            <a:off x="2955620" y="161496"/>
            <a:ext cx="6280759" cy="1325563"/>
          </a:xfrm>
          <a:solidFill>
            <a:srgbClr val="700017"/>
          </a:solidFill>
        </p:spPr>
        <p:txBody>
          <a:bodyPr/>
          <a:lstStyle/>
          <a:p>
            <a:pPr algn="ctr"/>
            <a:r>
              <a:rPr lang="en-US" b="1" dirty="0">
                <a:solidFill>
                  <a:schemeClr val="bg1"/>
                </a:solidFill>
                <a:latin typeface="Century Gothic" panose="020B0502020202020204" pitchFamily="34" charset="0"/>
              </a:rPr>
              <a:t>ORAS Tools Violence Predictors</a:t>
            </a:r>
          </a:p>
        </p:txBody>
      </p:sp>
      <p:sp>
        <p:nvSpPr>
          <p:cNvPr id="3" name="Content Placeholder 2">
            <a:extLst>
              <a:ext uri="{FF2B5EF4-FFF2-40B4-BE49-F238E27FC236}">
                <a16:creationId xmlns:a16="http://schemas.microsoft.com/office/drawing/2014/main" xmlns="" id="{26814CCE-1FEC-67FB-21C8-6B214497512A}"/>
              </a:ext>
            </a:extLst>
          </p:cNvPr>
          <p:cNvSpPr>
            <a:spLocks noGrp="1"/>
          </p:cNvSpPr>
          <p:nvPr>
            <p:ph idx="1"/>
          </p:nvPr>
        </p:nvSpPr>
        <p:spPr>
          <a:xfrm>
            <a:off x="230164" y="1703294"/>
            <a:ext cx="11692895" cy="4087906"/>
          </a:xfrm>
        </p:spPr>
        <p:txBody>
          <a:bodyPr>
            <a:normAutofit/>
          </a:bodyPr>
          <a:lstStyle/>
          <a:p>
            <a:pPr>
              <a:spcBef>
                <a:spcPts val="600"/>
              </a:spcBef>
              <a:spcAft>
                <a:spcPts val="600"/>
              </a:spcAft>
            </a:pPr>
            <a:r>
              <a:rPr lang="en-US" sz="3200" b="1" dirty="0">
                <a:latin typeface="Century Gothic" panose="020B0502020202020204" pitchFamily="34" charset="0"/>
              </a:rPr>
              <a:t>Community Supervision Tool Violence Predictor (CST-VP)</a:t>
            </a:r>
          </a:p>
          <a:p>
            <a:pPr>
              <a:spcBef>
                <a:spcPts val="600"/>
              </a:spcBef>
              <a:spcAft>
                <a:spcPts val="600"/>
              </a:spcAft>
            </a:pPr>
            <a:endParaRPr lang="en-US" sz="3200" b="1" dirty="0">
              <a:latin typeface="Century Gothic" panose="020B0502020202020204" pitchFamily="34" charset="0"/>
            </a:endParaRPr>
          </a:p>
          <a:p>
            <a:pPr>
              <a:spcBef>
                <a:spcPts val="600"/>
              </a:spcBef>
              <a:spcAft>
                <a:spcPts val="600"/>
              </a:spcAft>
            </a:pPr>
            <a:r>
              <a:rPr lang="en-US" sz="3200" b="1" dirty="0">
                <a:latin typeface="Century Gothic" panose="020B0502020202020204" pitchFamily="34" charset="0"/>
              </a:rPr>
              <a:t>Prison Intake Tool Violence Predictor (PIT-VP)</a:t>
            </a:r>
          </a:p>
          <a:p>
            <a:pPr>
              <a:spcBef>
                <a:spcPts val="600"/>
              </a:spcBef>
              <a:spcAft>
                <a:spcPts val="600"/>
              </a:spcAft>
            </a:pPr>
            <a:endParaRPr lang="en-US" sz="3200" b="1" dirty="0">
              <a:latin typeface="Century Gothic" panose="020B0502020202020204" pitchFamily="34" charset="0"/>
            </a:endParaRPr>
          </a:p>
          <a:p>
            <a:pPr>
              <a:spcBef>
                <a:spcPts val="600"/>
              </a:spcBef>
              <a:spcAft>
                <a:spcPts val="600"/>
              </a:spcAft>
            </a:pPr>
            <a:r>
              <a:rPr lang="en-US" sz="3200" b="1" dirty="0">
                <a:latin typeface="Century Gothic" panose="020B0502020202020204" pitchFamily="34" charset="0"/>
              </a:rPr>
              <a:t>Reentry Tool Violence Predictor (RT-VP)</a:t>
            </a:r>
          </a:p>
          <a:p>
            <a:pPr lvl="1">
              <a:spcBef>
                <a:spcPts val="600"/>
              </a:spcBef>
              <a:spcAft>
                <a:spcPts val="600"/>
              </a:spcAft>
            </a:pPr>
            <a:r>
              <a:rPr lang="en-US" sz="2800" b="1" dirty="0">
                <a:latin typeface="Century Gothic" panose="020B0502020202020204" pitchFamily="34" charset="0"/>
              </a:rPr>
              <a:t>Used for both the RT and SRT</a:t>
            </a:r>
          </a:p>
          <a:p>
            <a:endParaRPr lang="en-US" b="1" dirty="0">
              <a:latin typeface="Century Gothic" panose="020B0502020202020204" pitchFamily="34" charset="0"/>
            </a:endParaRPr>
          </a:p>
        </p:txBody>
      </p:sp>
    </p:spTree>
    <p:extLst>
      <p:ext uri="{BB962C8B-B14F-4D97-AF65-F5344CB8AC3E}">
        <p14:creationId xmlns:p14="http://schemas.microsoft.com/office/powerpoint/2010/main" val="76237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CCD61-27EC-6714-09F6-78406779C7F4}"/>
              </a:ext>
            </a:extLst>
          </p:cNvPr>
          <p:cNvSpPr>
            <a:spLocks noGrp="1"/>
          </p:cNvSpPr>
          <p:nvPr>
            <p:ph type="title"/>
          </p:nvPr>
        </p:nvSpPr>
        <p:spPr>
          <a:xfrm>
            <a:off x="2955620" y="161496"/>
            <a:ext cx="6280759" cy="1325563"/>
          </a:xfrm>
          <a:solidFill>
            <a:srgbClr val="700017"/>
          </a:solidFill>
        </p:spPr>
        <p:txBody>
          <a:bodyPr/>
          <a:lstStyle/>
          <a:p>
            <a:pPr algn="ctr"/>
            <a:r>
              <a:rPr lang="en-US" b="1" dirty="0">
                <a:solidFill>
                  <a:schemeClr val="bg1"/>
                </a:solidFill>
                <a:latin typeface="Century Gothic" panose="020B0502020202020204" pitchFamily="34" charset="0"/>
              </a:rPr>
              <a:t>Study Outcomes</a:t>
            </a:r>
          </a:p>
        </p:txBody>
      </p:sp>
      <p:sp>
        <p:nvSpPr>
          <p:cNvPr id="3" name="Content Placeholder 2">
            <a:extLst>
              <a:ext uri="{FF2B5EF4-FFF2-40B4-BE49-F238E27FC236}">
                <a16:creationId xmlns:a16="http://schemas.microsoft.com/office/drawing/2014/main" xmlns="" id="{26814CCE-1FEC-67FB-21C8-6B214497512A}"/>
              </a:ext>
            </a:extLst>
          </p:cNvPr>
          <p:cNvSpPr>
            <a:spLocks noGrp="1"/>
          </p:cNvSpPr>
          <p:nvPr>
            <p:ph idx="1"/>
          </p:nvPr>
        </p:nvSpPr>
        <p:spPr>
          <a:xfrm>
            <a:off x="230164" y="1703294"/>
            <a:ext cx="11692895" cy="4087906"/>
          </a:xfrm>
        </p:spPr>
        <p:txBody>
          <a:bodyPr>
            <a:normAutofit lnSpcReduction="10000"/>
          </a:bodyPr>
          <a:lstStyle/>
          <a:p>
            <a:pPr>
              <a:spcBef>
                <a:spcPts val="600"/>
              </a:spcBef>
              <a:spcAft>
                <a:spcPts val="600"/>
              </a:spcAft>
            </a:pPr>
            <a:r>
              <a:rPr lang="en-US" sz="3200" b="1" dirty="0">
                <a:latin typeface="Century Gothic" panose="020B0502020202020204" pitchFamily="34" charset="0"/>
              </a:rPr>
              <a:t>New Arrest – 2 Years</a:t>
            </a:r>
          </a:p>
          <a:p>
            <a:pPr lvl="1">
              <a:spcBef>
                <a:spcPts val="600"/>
              </a:spcBef>
              <a:spcAft>
                <a:spcPts val="600"/>
              </a:spcAft>
            </a:pPr>
            <a:r>
              <a:rPr lang="en-US" sz="2800" b="1" dirty="0">
                <a:latin typeface="Century Gothic" panose="020B0502020202020204" pitchFamily="34" charset="0"/>
              </a:rPr>
              <a:t>New arrest for any criminal offense</a:t>
            </a:r>
          </a:p>
          <a:p>
            <a:pPr lvl="1">
              <a:spcBef>
                <a:spcPts val="600"/>
              </a:spcBef>
              <a:spcAft>
                <a:spcPts val="600"/>
              </a:spcAft>
            </a:pPr>
            <a:r>
              <a:rPr lang="en-US" sz="2800" b="1" dirty="0">
                <a:latin typeface="Century Gothic" panose="020B0502020202020204" pitchFamily="34" charset="0"/>
              </a:rPr>
              <a:t>New arrest for a violent criminal offense</a:t>
            </a:r>
          </a:p>
          <a:p>
            <a:pPr lvl="1">
              <a:spcBef>
                <a:spcPts val="600"/>
              </a:spcBef>
              <a:spcAft>
                <a:spcPts val="600"/>
              </a:spcAft>
            </a:pPr>
            <a:r>
              <a:rPr lang="en-US" sz="2800" b="1" dirty="0">
                <a:latin typeface="Century Gothic" panose="020B0502020202020204" pitchFamily="34" charset="0"/>
              </a:rPr>
              <a:t>New arrest for a non-violent </a:t>
            </a:r>
          </a:p>
          <a:p>
            <a:pPr>
              <a:spcBef>
                <a:spcPts val="600"/>
              </a:spcBef>
              <a:spcAft>
                <a:spcPts val="600"/>
              </a:spcAft>
            </a:pPr>
            <a:r>
              <a:rPr lang="en-US" sz="3200" b="1" dirty="0">
                <a:latin typeface="Century Gothic" panose="020B0502020202020204" pitchFamily="34" charset="0"/>
              </a:rPr>
              <a:t>New Conviction – 2 Years</a:t>
            </a:r>
          </a:p>
          <a:p>
            <a:pPr lvl="1">
              <a:spcBef>
                <a:spcPts val="600"/>
              </a:spcBef>
              <a:spcAft>
                <a:spcPts val="600"/>
              </a:spcAft>
            </a:pPr>
            <a:r>
              <a:rPr lang="en-US" sz="2800" b="1" dirty="0">
                <a:latin typeface="Century Gothic" panose="020B0502020202020204" pitchFamily="34" charset="0"/>
              </a:rPr>
              <a:t>New conviction for any criminal offense</a:t>
            </a:r>
          </a:p>
          <a:p>
            <a:pPr lvl="1">
              <a:spcBef>
                <a:spcPts val="600"/>
              </a:spcBef>
              <a:spcAft>
                <a:spcPts val="600"/>
              </a:spcAft>
            </a:pPr>
            <a:r>
              <a:rPr lang="en-US" sz="2800" b="1" dirty="0">
                <a:latin typeface="Century Gothic" panose="020B0502020202020204" pitchFamily="34" charset="0"/>
              </a:rPr>
              <a:t>New conviction for a violent criminal offense</a:t>
            </a:r>
          </a:p>
          <a:p>
            <a:pPr lvl="1">
              <a:spcBef>
                <a:spcPts val="600"/>
              </a:spcBef>
              <a:spcAft>
                <a:spcPts val="600"/>
              </a:spcAft>
            </a:pPr>
            <a:r>
              <a:rPr lang="en-US" sz="2800" b="1" dirty="0">
                <a:latin typeface="Century Gothic" panose="020B0502020202020204" pitchFamily="34" charset="0"/>
              </a:rPr>
              <a:t>New conviction for a non-violent </a:t>
            </a:r>
          </a:p>
          <a:p>
            <a:endParaRPr lang="en-US" b="1" dirty="0">
              <a:latin typeface="Century Gothic" panose="020B0502020202020204" pitchFamily="34" charset="0"/>
            </a:endParaRPr>
          </a:p>
        </p:txBody>
      </p:sp>
    </p:spTree>
    <p:extLst>
      <p:ext uri="{BB962C8B-B14F-4D97-AF65-F5344CB8AC3E}">
        <p14:creationId xmlns:p14="http://schemas.microsoft.com/office/powerpoint/2010/main" val="3533556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2CD4C-9938-E662-2778-18F73456BE53}"/>
              </a:ext>
            </a:extLst>
          </p:cNvPr>
          <p:cNvSpPr>
            <a:spLocks noGrp="1"/>
          </p:cNvSpPr>
          <p:nvPr>
            <p:ph type="title"/>
          </p:nvPr>
        </p:nvSpPr>
        <p:spPr/>
        <p:txBody>
          <a:bodyPr/>
          <a:lstStyle/>
          <a:p>
            <a:pPr algn="ctr"/>
            <a:r>
              <a:rPr lang="en-US" dirty="0"/>
              <a:t>Analysis plan</a:t>
            </a:r>
          </a:p>
        </p:txBody>
      </p:sp>
      <p:sp>
        <p:nvSpPr>
          <p:cNvPr id="3" name="Text Placeholder 2">
            <a:extLst>
              <a:ext uri="{FF2B5EF4-FFF2-40B4-BE49-F238E27FC236}">
                <a16:creationId xmlns:a16="http://schemas.microsoft.com/office/drawing/2014/main" xmlns="" id="{22EDBC15-B596-9665-1055-306A1C40AE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034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CCD61-27EC-6714-09F6-78406779C7F4}"/>
              </a:ext>
            </a:extLst>
          </p:cNvPr>
          <p:cNvSpPr>
            <a:spLocks noGrp="1"/>
          </p:cNvSpPr>
          <p:nvPr>
            <p:ph type="title"/>
          </p:nvPr>
        </p:nvSpPr>
        <p:spPr>
          <a:xfrm>
            <a:off x="2955620" y="161496"/>
            <a:ext cx="6280759" cy="1325563"/>
          </a:xfrm>
          <a:solidFill>
            <a:srgbClr val="700017"/>
          </a:solidFill>
        </p:spPr>
        <p:txBody>
          <a:bodyPr/>
          <a:lstStyle/>
          <a:p>
            <a:pPr algn="ctr"/>
            <a:r>
              <a:rPr lang="en-US" b="1" dirty="0">
                <a:solidFill>
                  <a:schemeClr val="bg1"/>
                </a:solidFill>
                <a:latin typeface="Century Gothic" panose="020B0502020202020204" pitchFamily="34" charset="0"/>
              </a:rPr>
              <a:t>Main Analysis</a:t>
            </a:r>
          </a:p>
        </p:txBody>
      </p:sp>
      <p:sp>
        <p:nvSpPr>
          <p:cNvPr id="3" name="Content Placeholder 2">
            <a:extLst>
              <a:ext uri="{FF2B5EF4-FFF2-40B4-BE49-F238E27FC236}">
                <a16:creationId xmlns:a16="http://schemas.microsoft.com/office/drawing/2014/main" xmlns="" id="{26814CCE-1FEC-67FB-21C8-6B214497512A}"/>
              </a:ext>
            </a:extLst>
          </p:cNvPr>
          <p:cNvSpPr>
            <a:spLocks noGrp="1"/>
          </p:cNvSpPr>
          <p:nvPr>
            <p:ph idx="1"/>
          </p:nvPr>
        </p:nvSpPr>
        <p:spPr>
          <a:xfrm>
            <a:off x="230164" y="1703294"/>
            <a:ext cx="11692895" cy="4087906"/>
          </a:xfrm>
        </p:spPr>
        <p:txBody>
          <a:bodyPr>
            <a:normAutofit/>
          </a:bodyPr>
          <a:lstStyle/>
          <a:p>
            <a:r>
              <a:rPr lang="en-US" sz="4000" dirty="0"/>
              <a:t>Bivariate Analyses</a:t>
            </a:r>
          </a:p>
          <a:p>
            <a:pPr lvl="1"/>
            <a:r>
              <a:rPr lang="en-US" sz="3600" dirty="0"/>
              <a:t>Item impact on predictive validity </a:t>
            </a:r>
          </a:p>
          <a:p>
            <a:pPr lvl="1"/>
            <a:r>
              <a:rPr lang="en-US" sz="3600" dirty="0"/>
              <a:t>Internal reliability </a:t>
            </a:r>
          </a:p>
          <a:p>
            <a:pPr lvl="1"/>
            <a:r>
              <a:rPr lang="en-US" sz="3600" b="1" dirty="0"/>
              <a:t>Correlations</a:t>
            </a:r>
          </a:p>
          <a:p>
            <a:pPr lvl="1"/>
            <a:r>
              <a:rPr lang="en-US" sz="3600" b="1" dirty="0"/>
              <a:t>Area under the Curve </a:t>
            </a:r>
          </a:p>
          <a:p>
            <a:pPr lvl="1"/>
            <a:r>
              <a:rPr lang="en-US" sz="3600" b="1" dirty="0"/>
              <a:t>Recidivism distribution across risk level</a:t>
            </a:r>
          </a:p>
          <a:p>
            <a:endParaRPr lang="en-US" b="1" dirty="0">
              <a:latin typeface="Century Gothic" panose="020B0502020202020204" pitchFamily="34" charset="0"/>
            </a:endParaRPr>
          </a:p>
        </p:txBody>
      </p:sp>
    </p:spTree>
    <p:extLst>
      <p:ext uri="{BB962C8B-B14F-4D97-AF65-F5344CB8AC3E}">
        <p14:creationId xmlns:p14="http://schemas.microsoft.com/office/powerpoint/2010/main" val="2072690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3C02BB-32D5-B402-B81F-F63BA6DFCD34}"/>
              </a:ext>
            </a:extLst>
          </p:cNvPr>
          <p:cNvSpPr>
            <a:spLocks noGrp="1"/>
          </p:cNvSpPr>
          <p:nvPr>
            <p:ph idx="1"/>
          </p:nvPr>
        </p:nvSpPr>
        <p:spPr/>
        <p:txBody>
          <a:bodyPr/>
          <a:lstStyle/>
          <a:p>
            <a:endParaRPr lang="en-US" dirty="0"/>
          </a:p>
          <a:p>
            <a:r>
              <a:rPr lang="en-US" sz="4000" dirty="0"/>
              <a:t>Identify and test potential changes to the tool</a:t>
            </a:r>
          </a:p>
          <a:p>
            <a:pPr lvl="1"/>
            <a:r>
              <a:rPr lang="en-US" sz="3600" dirty="0"/>
              <a:t>Assess Predictive Strength/Improvements</a:t>
            </a:r>
          </a:p>
          <a:p>
            <a:pPr lvl="1"/>
            <a:r>
              <a:rPr lang="en-US" sz="3600" dirty="0"/>
              <a:t>Removal of items</a:t>
            </a:r>
          </a:p>
          <a:p>
            <a:pPr lvl="1"/>
            <a:r>
              <a:rPr lang="en-US" sz="3600" dirty="0"/>
              <a:t>Adjustment to items</a:t>
            </a:r>
          </a:p>
          <a:p>
            <a:pPr lvl="1"/>
            <a:r>
              <a:rPr lang="en-US" sz="3600" dirty="0"/>
              <a:t>Adjustment of cutoff scores</a:t>
            </a:r>
          </a:p>
          <a:p>
            <a:pPr lvl="1"/>
            <a:r>
              <a:rPr lang="en-US" sz="3600" dirty="0"/>
              <a:t>Scoring/interview changes</a:t>
            </a:r>
          </a:p>
          <a:p>
            <a:pPr lvl="1"/>
            <a:endParaRPr lang="en-US" sz="3600" dirty="0"/>
          </a:p>
          <a:p>
            <a:pPr lvl="1"/>
            <a:endParaRPr lang="en-US" dirty="0"/>
          </a:p>
          <a:p>
            <a:endParaRPr lang="en-US" dirty="0"/>
          </a:p>
        </p:txBody>
      </p:sp>
      <p:sp>
        <p:nvSpPr>
          <p:cNvPr id="6" name="Title 1">
            <a:extLst>
              <a:ext uri="{FF2B5EF4-FFF2-40B4-BE49-F238E27FC236}">
                <a16:creationId xmlns:a16="http://schemas.microsoft.com/office/drawing/2014/main" xmlns="" id="{5A46E3EE-1710-E835-6B35-7342271DED03}"/>
              </a:ext>
            </a:extLst>
          </p:cNvPr>
          <p:cNvSpPr>
            <a:spLocks noGrp="1"/>
          </p:cNvSpPr>
          <p:nvPr>
            <p:ph type="title"/>
          </p:nvPr>
        </p:nvSpPr>
        <p:spPr>
          <a:xfrm>
            <a:off x="2955620" y="269072"/>
            <a:ext cx="6280759" cy="1325563"/>
          </a:xfrm>
          <a:solidFill>
            <a:srgbClr val="700017"/>
          </a:solidFill>
        </p:spPr>
        <p:txBody>
          <a:bodyPr/>
          <a:lstStyle/>
          <a:p>
            <a:pPr algn="ctr"/>
            <a:r>
              <a:rPr lang="en-US" b="1" dirty="0">
                <a:solidFill>
                  <a:schemeClr val="bg1"/>
                </a:solidFill>
                <a:latin typeface="Century Gothic" panose="020B0502020202020204" pitchFamily="34" charset="0"/>
              </a:rPr>
              <a:t>Revalidation</a:t>
            </a:r>
          </a:p>
        </p:txBody>
      </p:sp>
    </p:spTree>
    <p:extLst>
      <p:ext uri="{BB962C8B-B14F-4D97-AF65-F5344CB8AC3E}">
        <p14:creationId xmlns:p14="http://schemas.microsoft.com/office/powerpoint/2010/main" val="228655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97C48D-3AAA-FE8B-4FB2-9F84C0F11663}"/>
              </a:ext>
            </a:extLst>
          </p:cNvPr>
          <p:cNvSpPr>
            <a:spLocks noGrp="1"/>
          </p:cNvSpPr>
          <p:nvPr>
            <p:ph idx="1"/>
          </p:nvPr>
        </p:nvSpPr>
        <p:spPr/>
        <p:txBody>
          <a:bodyPr/>
          <a:lstStyle/>
          <a:p>
            <a:r>
              <a:rPr lang="en-US" sz="3600" dirty="0"/>
              <a:t>Examine current items relationship with violent recidivism</a:t>
            </a:r>
          </a:p>
          <a:p>
            <a:endParaRPr lang="en-US" sz="3600" dirty="0"/>
          </a:p>
          <a:p>
            <a:r>
              <a:rPr lang="en-US" sz="3600" dirty="0"/>
              <a:t>Use AGO Criminal History Data to identify new items</a:t>
            </a:r>
          </a:p>
          <a:p>
            <a:endParaRPr lang="en-US" dirty="0"/>
          </a:p>
        </p:txBody>
      </p:sp>
      <p:sp>
        <p:nvSpPr>
          <p:cNvPr id="4" name="Title 1">
            <a:extLst>
              <a:ext uri="{FF2B5EF4-FFF2-40B4-BE49-F238E27FC236}">
                <a16:creationId xmlns:a16="http://schemas.microsoft.com/office/drawing/2014/main" xmlns="" id="{D4E357AF-97F8-8854-01FE-8F26509FFBB7}"/>
              </a:ext>
            </a:extLst>
          </p:cNvPr>
          <p:cNvSpPr txBox="1">
            <a:spLocks/>
          </p:cNvSpPr>
          <p:nvPr/>
        </p:nvSpPr>
        <p:spPr>
          <a:xfrm>
            <a:off x="2456329" y="269072"/>
            <a:ext cx="8014447" cy="1325563"/>
          </a:xfrm>
          <a:prstGeom prst="rect">
            <a:avLst/>
          </a:prstGeom>
          <a:solidFill>
            <a:srgbClr val="70001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entury Gothic" panose="020B0502020202020204" pitchFamily="34" charset="0"/>
              </a:rPr>
              <a:t>Violence Tool Process</a:t>
            </a:r>
          </a:p>
        </p:txBody>
      </p:sp>
    </p:spTree>
    <p:extLst>
      <p:ext uri="{BB962C8B-B14F-4D97-AF65-F5344CB8AC3E}">
        <p14:creationId xmlns:p14="http://schemas.microsoft.com/office/powerpoint/2010/main" val="177565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C1A4747-4C59-2D5E-415C-61A7403B5C0A}"/>
              </a:ext>
            </a:extLst>
          </p:cNvPr>
          <p:cNvPicPr>
            <a:picLocks noChangeAspect="1"/>
          </p:cNvPicPr>
          <p:nvPr/>
        </p:nvPicPr>
        <p:blipFill>
          <a:blip r:embed="rId3"/>
          <a:stretch>
            <a:fillRect/>
          </a:stretch>
        </p:blipFill>
        <p:spPr>
          <a:xfrm>
            <a:off x="6990507" y="697487"/>
            <a:ext cx="4956177" cy="4956177"/>
          </a:xfrm>
          <a:prstGeom prst="rect">
            <a:avLst/>
          </a:prstGeom>
          <a:noFill/>
        </p:spPr>
      </p:pic>
      <p:sp>
        <p:nvSpPr>
          <p:cNvPr id="3" name="Content Placeholder 2">
            <a:extLst>
              <a:ext uri="{FF2B5EF4-FFF2-40B4-BE49-F238E27FC236}">
                <a16:creationId xmlns:a16="http://schemas.microsoft.com/office/drawing/2014/main" xmlns="" id="{C718F82B-74DC-62E3-A604-A861573D1EE1}"/>
              </a:ext>
            </a:extLst>
          </p:cNvPr>
          <p:cNvSpPr>
            <a:spLocks noGrp="1"/>
          </p:cNvSpPr>
          <p:nvPr>
            <p:ph type="body" sz="half" idx="2"/>
          </p:nvPr>
        </p:nvSpPr>
        <p:spPr>
          <a:xfrm>
            <a:off x="245316" y="1391529"/>
            <a:ext cx="6388566" cy="4074941"/>
          </a:xfrm>
        </p:spPr>
        <p:txBody>
          <a:bodyPr>
            <a:noAutofit/>
          </a:bodyPr>
          <a:lstStyle/>
          <a:p>
            <a:pPr marL="285750" indent="-285750">
              <a:buFont typeface="Arial" panose="020B0604020202020204" pitchFamily="34" charset="0"/>
              <a:buChar char="•"/>
            </a:pPr>
            <a:r>
              <a:rPr lang="en-US" sz="2400" dirty="0"/>
              <a:t>Measure of association between two variables</a:t>
            </a:r>
          </a:p>
          <a:p>
            <a:endParaRPr lang="en-US" sz="2400" dirty="0"/>
          </a:p>
          <a:p>
            <a:pPr marL="285750" indent="-285750">
              <a:buFont typeface="Arial" panose="020B0604020202020204" pitchFamily="34" charset="0"/>
              <a:buChar char="•"/>
            </a:pPr>
            <a:r>
              <a:rPr lang="en-US" sz="2400" dirty="0"/>
              <a:t>Range from -1.00 to 1.00</a:t>
            </a:r>
          </a:p>
          <a:p>
            <a:pPr marL="742950" lvl="1" indent="-285750">
              <a:buFont typeface="Arial" panose="020B0604020202020204" pitchFamily="34" charset="0"/>
              <a:buChar char="•"/>
            </a:pPr>
            <a:r>
              <a:rPr lang="en-US" sz="2400" dirty="0"/>
              <a:t>0 = No Correlation</a:t>
            </a:r>
          </a:p>
          <a:p>
            <a:pPr marL="742950" lvl="1" indent="-285750">
              <a:buFont typeface="Arial" panose="020B0604020202020204" pitchFamily="34" charset="0"/>
              <a:buChar char="•"/>
            </a:pPr>
            <a:r>
              <a:rPr lang="en-US" sz="2400" dirty="0"/>
              <a:t>1.00 or -1.00 = perfect correlation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Interpretation: </a:t>
            </a:r>
          </a:p>
          <a:p>
            <a:pPr marL="742950" lvl="1" indent="-285750">
              <a:buFont typeface="Arial" panose="020B0604020202020204" pitchFamily="34" charset="0"/>
              <a:buChar char="•"/>
            </a:pPr>
            <a:r>
              <a:rPr lang="en-US" sz="2400" dirty="0"/>
              <a:t>The probability that an individual with a higher risk score will recidivate in comparison to an individual with a lower score</a:t>
            </a:r>
          </a:p>
          <a:p>
            <a:pPr marL="285750" indent="-285750">
              <a:buFont typeface="Arial" panose="020B0604020202020204" pitchFamily="34" charset="0"/>
              <a:buChar char="•"/>
            </a:pPr>
            <a:endParaRPr lang="en-US" dirty="0"/>
          </a:p>
        </p:txBody>
      </p:sp>
      <p:sp>
        <p:nvSpPr>
          <p:cNvPr id="7" name="Title 1">
            <a:extLst>
              <a:ext uri="{FF2B5EF4-FFF2-40B4-BE49-F238E27FC236}">
                <a16:creationId xmlns:a16="http://schemas.microsoft.com/office/drawing/2014/main" xmlns="" id="{7BBF39FC-0663-762E-7E27-685302EFC006}"/>
              </a:ext>
            </a:extLst>
          </p:cNvPr>
          <p:cNvSpPr txBox="1">
            <a:spLocks/>
          </p:cNvSpPr>
          <p:nvPr/>
        </p:nvSpPr>
        <p:spPr>
          <a:xfrm>
            <a:off x="2955620" y="161497"/>
            <a:ext cx="6280759" cy="860480"/>
          </a:xfrm>
          <a:prstGeom prst="rect">
            <a:avLst/>
          </a:prstGeom>
          <a:solidFill>
            <a:srgbClr val="700017"/>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b="1" dirty="0">
                <a:solidFill>
                  <a:schemeClr val="bg1"/>
                </a:solidFill>
                <a:latin typeface="Century Gothic" panose="020B0502020202020204" pitchFamily="34" charset="0"/>
              </a:rPr>
              <a:t>Correlations</a:t>
            </a:r>
          </a:p>
        </p:txBody>
      </p:sp>
    </p:spTree>
    <p:extLst>
      <p:ext uri="{BB962C8B-B14F-4D97-AF65-F5344CB8AC3E}">
        <p14:creationId xmlns:p14="http://schemas.microsoft.com/office/powerpoint/2010/main" val="269443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4889D81-4CB8-4F03-17BA-421BEE9AABD9}"/>
              </a:ext>
            </a:extLst>
          </p:cNvPr>
          <p:cNvPicPr>
            <a:picLocks noChangeAspect="1"/>
          </p:cNvPicPr>
          <p:nvPr/>
        </p:nvPicPr>
        <p:blipFill>
          <a:blip r:embed="rId3"/>
          <a:stretch>
            <a:fillRect/>
          </a:stretch>
        </p:blipFill>
        <p:spPr>
          <a:xfrm>
            <a:off x="6669143" y="1396701"/>
            <a:ext cx="5522857" cy="4376862"/>
          </a:xfrm>
          <a:prstGeom prst="rect">
            <a:avLst/>
          </a:prstGeom>
          <a:noFill/>
        </p:spPr>
      </p:pic>
      <p:sp>
        <p:nvSpPr>
          <p:cNvPr id="3" name="Content Placeholder 2">
            <a:extLst>
              <a:ext uri="{FF2B5EF4-FFF2-40B4-BE49-F238E27FC236}">
                <a16:creationId xmlns:a16="http://schemas.microsoft.com/office/drawing/2014/main" xmlns="" id="{6BECD62D-7048-6DF8-A963-0AB597BC767D}"/>
              </a:ext>
            </a:extLst>
          </p:cNvPr>
          <p:cNvSpPr>
            <a:spLocks noGrp="1"/>
          </p:cNvSpPr>
          <p:nvPr>
            <p:ph type="body" sz="half" idx="2"/>
          </p:nvPr>
        </p:nvSpPr>
        <p:spPr>
          <a:xfrm>
            <a:off x="367554" y="1396701"/>
            <a:ext cx="5387787" cy="4074941"/>
          </a:xfrm>
        </p:spPr>
        <p:txBody>
          <a:bodyPr>
            <a:normAutofit/>
          </a:bodyPr>
          <a:lstStyle/>
          <a:p>
            <a:pPr marL="285750" indent="-285750">
              <a:buFont typeface="Arial" panose="020B0604020202020204" pitchFamily="34" charset="0"/>
              <a:buChar char="•"/>
            </a:pPr>
            <a:r>
              <a:rPr lang="en-US" sz="2400" dirty="0"/>
              <a:t>Assesses the predictive strength of a risk assessment instrument </a:t>
            </a:r>
          </a:p>
          <a:p>
            <a:pPr marL="742950" lvl="1" indent="-285750">
              <a:buFont typeface="Arial" panose="020B0604020202020204" pitchFamily="34" charset="0"/>
              <a:buChar char="•"/>
            </a:pPr>
            <a:r>
              <a:rPr lang="en-US" sz="2400" dirty="0"/>
              <a:t>Ranges from 0.00 to 1.00</a:t>
            </a:r>
          </a:p>
          <a:p>
            <a:pPr marL="742950" lvl="1" indent="-285750">
              <a:buFont typeface="Arial" panose="020B0604020202020204" pitchFamily="34" charset="0"/>
              <a:buChar char="•"/>
            </a:pPr>
            <a:r>
              <a:rPr lang="en-US" sz="2400" dirty="0"/>
              <a:t>0.50 = Chance</a:t>
            </a:r>
          </a:p>
          <a:p>
            <a:endParaRPr lang="en-US" sz="2400" dirty="0"/>
          </a:p>
          <a:p>
            <a:pPr marL="285750" indent="-285750">
              <a:buFont typeface="Arial" panose="020B0604020202020204" pitchFamily="34" charset="0"/>
              <a:buChar char="•"/>
            </a:pPr>
            <a:r>
              <a:rPr lang="en-US" sz="2400" dirty="0"/>
              <a:t>Interpretation: </a:t>
            </a:r>
          </a:p>
          <a:p>
            <a:pPr marL="742950" lvl="1" indent="-285750">
              <a:buFont typeface="Arial" panose="020B0604020202020204" pitchFamily="34" charset="0"/>
              <a:buChar char="•"/>
            </a:pPr>
            <a:r>
              <a:rPr lang="en-US" sz="2400" dirty="0"/>
              <a:t>The probability that the recidivist would be assessed as a higher risk level than a non-recidivist</a:t>
            </a:r>
          </a:p>
        </p:txBody>
      </p:sp>
      <p:sp>
        <p:nvSpPr>
          <p:cNvPr id="7" name="Title 1">
            <a:extLst>
              <a:ext uri="{FF2B5EF4-FFF2-40B4-BE49-F238E27FC236}">
                <a16:creationId xmlns:a16="http://schemas.microsoft.com/office/drawing/2014/main" xmlns="" id="{0B317BAF-4F5D-6B24-A607-2EDCABEA2699}"/>
              </a:ext>
            </a:extLst>
          </p:cNvPr>
          <p:cNvSpPr txBox="1">
            <a:spLocks/>
          </p:cNvSpPr>
          <p:nvPr/>
        </p:nvSpPr>
        <p:spPr>
          <a:xfrm>
            <a:off x="2955620" y="301596"/>
            <a:ext cx="6280759" cy="860480"/>
          </a:xfrm>
          <a:prstGeom prst="rect">
            <a:avLst/>
          </a:prstGeom>
          <a:solidFill>
            <a:srgbClr val="700017"/>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b="1" dirty="0">
                <a:solidFill>
                  <a:schemeClr val="bg1"/>
                </a:solidFill>
                <a:latin typeface="Century Gothic" panose="020B0502020202020204" pitchFamily="34" charset="0"/>
              </a:rPr>
              <a:t>Area Under the Curve (AUC)</a:t>
            </a:r>
          </a:p>
        </p:txBody>
      </p:sp>
    </p:spTree>
    <p:extLst>
      <p:ext uri="{BB962C8B-B14F-4D97-AF65-F5344CB8AC3E}">
        <p14:creationId xmlns:p14="http://schemas.microsoft.com/office/powerpoint/2010/main" val="151832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F819D279-84B7-CB78-6C08-55959C1BDA59}"/>
              </a:ext>
            </a:extLst>
          </p:cNvPr>
          <p:cNvSpPr>
            <a:spLocks noGrp="1"/>
          </p:cNvSpPr>
          <p:nvPr>
            <p:ph sz="half" idx="1"/>
          </p:nvPr>
        </p:nvSpPr>
        <p:spPr>
          <a:xfrm>
            <a:off x="722972" y="1423687"/>
            <a:ext cx="5296829" cy="4010626"/>
          </a:xfrm>
        </p:spPr>
        <p:txBody>
          <a:bodyPr>
            <a:normAutofit/>
          </a:bodyPr>
          <a:lstStyle/>
          <a:p>
            <a:pPr marL="0" indent="0">
              <a:buNone/>
            </a:pPr>
            <a:endParaRPr lang="en-US" sz="2400" dirty="0">
              <a:latin typeface="HelveticaNeue" panose="02000503000000020004" pitchFamily="2" charset="0"/>
            </a:endParaRPr>
          </a:p>
          <a:p>
            <a:pPr marL="0" indent="0">
              <a:buNone/>
            </a:pPr>
            <a:endParaRPr lang="en-US" sz="2400" dirty="0">
              <a:latin typeface="HelveticaNeue" panose="02000503000000020004" pitchFamily="2" charset="0"/>
            </a:endParaRPr>
          </a:p>
          <a:p>
            <a:pPr marL="0" indent="0">
              <a:buNone/>
            </a:pPr>
            <a:r>
              <a:rPr lang="en-US" sz="3200" dirty="0">
                <a:latin typeface="HelveticaNeue" panose="02000503000000020004" pitchFamily="2" charset="0"/>
              </a:rPr>
              <a:t>How often would you have won if you simply bet the favorite in all 57 Super Bowls? </a:t>
            </a:r>
            <a:endParaRPr lang="en-US" sz="3200" dirty="0"/>
          </a:p>
          <a:p>
            <a:endParaRPr lang="en-US" sz="2400" dirty="0"/>
          </a:p>
        </p:txBody>
      </p:sp>
      <p:sp>
        <p:nvSpPr>
          <p:cNvPr id="7" name="Content Placeholder 6">
            <a:extLst>
              <a:ext uri="{FF2B5EF4-FFF2-40B4-BE49-F238E27FC236}">
                <a16:creationId xmlns:a16="http://schemas.microsoft.com/office/drawing/2014/main" xmlns="" id="{37BAAF60-B210-4FA1-A163-E10CCDDFC347}"/>
              </a:ext>
            </a:extLst>
          </p:cNvPr>
          <p:cNvSpPr>
            <a:spLocks noGrp="1"/>
          </p:cNvSpPr>
          <p:nvPr>
            <p:ph sz="half" idx="2"/>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000" dirty="0"/>
              <a:t>37/57 = 0.65</a:t>
            </a:r>
          </a:p>
        </p:txBody>
      </p:sp>
      <p:sp>
        <p:nvSpPr>
          <p:cNvPr id="4" name="Title 1">
            <a:extLst>
              <a:ext uri="{FF2B5EF4-FFF2-40B4-BE49-F238E27FC236}">
                <a16:creationId xmlns:a16="http://schemas.microsoft.com/office/drawing/2014/main" xmlns="" id="{5E8C8092-B900-32F5-4E61-8FDD495C07A2}"/>
              </a:ext>
            </a:extLst>
          </p:cNvPr>
          <p:cNvSpPr txBox="1">
            <a:spLocks/>
          </p:cNvSpPr>
          <p:nvPr/>
        </p:nvSpPr>
        <p:spPr>
          <a:xfrm>
            <a:off x="2955620" y="301596"/>
            <a:ext cx="6280759" cy="860480"/>
          </a:xfrm>
          <a:prstGeom prst="rect">
            <a:avLst/>
          </a:prstGeom>
          <a:solidFill>
            <a:srgbClr val="700017"/>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b="1" dirty="0">
                <a:solidFill>
                  <a:schemeClr val="bg1"/>
                </a:solidFill>
                <a:latin typeface="Century Gothic" panose="020B0502020202020204" pitchFamily="34" charset="0"/>
              </a:rPr>
              <a:t>An Example</a:t>
            </a:r>
          </a:p>
        </p:txBody>
      </p:sp>
    </p:spTree>
    <p:extLst>
      <p:ext uri="{BB962C8B-B14F-4D97-AF65-F5344CB8AC3E}">
        <p14:creationId xmlns:p14="http://schemas.microsoft.com/office/powerpoint/2010/main" val="160250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0017"/>
                </a:solidFill>
                <a:latin typeface="Century Gothic" panose="020B0502020202020204" pitchFamily="34" charset="0"/>
              </a:rPr>
              <a:t>Introductions</a:t>
            </a:r>
          </a:p>
        </p:txBody>
      </p:sp>
      <p:sp>
        <p:nvSpPr>
          <p:cNvPr id="3" name="Content Placeholder 2"/>
          <p:cNvSpPr>
            <a:spLocks noGrp="1"/>
          </p:cNvSpPr>
          <p:nvPr>
            <p:ph idx="1"/>
          </p:nvPr>
        </p:nvSpPr>
        <p:spPr>
          <a:xfrm>
            <a:off x="237994" y="1690688"/>
            <a:ext cx="12112669" cy="4351338"/>
          </a:xfrm>
        </p:spPr>
        <p:txBody>
          <a:bodyPr>
            <a:normAutofit/>
          </a:bodyPr>
          <a:lstStyle/>
          <a:p>
            <a:pPr marL="0" indent="0">
              <a:spcBef>
                <a:spcPts val="0"/>
              </a:spcBef>
              <a:buNone/>
              <a:tabLst>
                <a:tab pos="457200" algn="l"/>
                <a:tab pos="914400" algn="l"/>
                <a:tab pos="1371600" algn="l"/>
                <a:tab pos="1828800" algn="l"/>
                <a:tab pos="2286000" algn="l"/>
                <a:tab pos="4686300" algn="l"/>
              </a:tabLst>
            </a:pPr>
            <a:endParaRPr lang="en-US" b="1" dirty="0">
              <a:latin typeface="Century Gothic" panose="020B0502020202020204" pitchFamily="34" charset="0"/>
              <a:ea typeface="Times New Roman" panose="02020603050405020304" pitchFamily="18" charset="0"/>
            </a:endParaRPr>
          </a:p>
          <a:p>
            <a:pPr marL="0" indent="0">
              <a:spcBef>
                <a:spcPts val="0"/>
              </a:spcBef>
              <a:buNone/>
              <a:tabLst>
                <a:tab pos="457200" algn="l"/>
                <a:tab pos="914400" algn="l"/>
                <a:tab pos="1371600" algn="l"/>
                <a:tab pos="1828800" algn="l"/>
                <a:tab pos="2286000" algn="l"/>
                <a:tab pos="4686300" algn="l"/>
              </a:tabLst>
            </a:pPr>
            <a:r>
              <a:rPr lang="en-US" b="1" dirty="0">
                <a:latin typeface="Century Gothic" panose="020B0502020202020204" pitchFamily="34" charset="0"/>
                <a:ea typeface="Times New Roman" panose="02020603050405020304" pitchFamily="18" charset="0"/>
              </a:rPr>
              <a:t>Dionne Addison – Ohio Department of Rehabilitation and Correction</a:t>
            </a:r>
          </a:p>
          <a:p>
            <a:pPr marL="0" indent="0">
              <a:spcBef>
                <a:spcPts val="0"/>
              </a:spcBef>
              <a:buNone/>
              <a:tabLst>
                <a:tab pos="457200" algn="l"/>
                <a:tab pos="914400" algn="l"/>
                <a:tab pos="1371600" algn="l"/>
                <a:tab pos="1828800" algn="l"/>
                <a:tab pos="2286000" algn="l"/>
                <a:tab pos="4686300" algn="l"/>
              </a:tabLst>
            </a:pPr>
            <a:endParaRPr lang="en-US" b="1" dirty="0">
              <a:latin typeface="Century Gothic" panose="020B0502020202020204" pitchFamily="34" charset="0"/>
              <a:ea typeface="Times New Roman" panose="02020603050405020304" pitchFamily="18" charset="0"/>
            </a:endParaRPr>
          </a:p>
          <a:p>
            <a:pPr marL="0" indent="0">
              <a:spcBef>
                <a:spcPts val="0"/>
              </a:spcBef>
              <a:buNone/>
              <a:tabLst>
                <a:tab pos="457200" algn="l"/>
                <a:tab pos="914400" algn="l"/>
                <a:tab pos="1371600" algn="l"/>
                <a:tab pos="1828800" algn="l"/>
                <a:tab pos="2286000" algn="l"/>
                <a:tab pos="4686300" algn="l"/>
              </a:tabLst>
            </a:pPr>
            <a:r>
              <a:rPr lang="en-US" b="1" dirty="0">
                <a:latin typeface="Century Gothic" panose="020B0502020202020204" pitchFamily="34" charset="0"/>
                <a:ea typeface="Times New Roman" panose="02020603050405020304" pitchFamily="18" charset="0"/>
              </a:rPr>
              <a:t>Myrinda Smith - University of Cincinnati Correctional Institute</a:t>
            </a:r>
          </a:p>
          <a:p>
            <a:pPr marL="0" indent="0">
              <a:spcBef>
                <a:spcPts val="0"/>
              </a:spcBef>
              <a:buNone/>
              <a:tabLst>
                <a:tab pos="457200" algn="l"/>
                <a:tab pos="914400" algn="l"/>
                <a:tab pos="1371600" algn="l"/>
                <a:tab pos="1828800" algn="l"/>
                <a:tab pos="2286000" algn="l"/>
                <a:tab pos="4686300" algn="l"/>
              </a:tabLst>
            </a:pPr>
            <a:endParaRPr lang="en-US" b="1" dirty="0">
              <a:latin typeface="Century Gothic" panose="020B0502020202020204" pitchFamily="34" charset="0"/>
              <a:ea typeface="Times New Roman" panose="02020603050405020304" pitchFamily="18" charset="0"/>
            </a:endParaRPr>
          </a:p>
          <a:p>
            <a:pPr marL="0" indent="0">
              <a:spcBef>
                <a:spcPts val="0"/>
              </a:spcBef>
              <a:buNone/>
              <a:tabLst>
                <a:tab pos="457200" algn="l"/>
                <a:tab pos="914400" algn="l"/>
                <a:tab pos="1371600" algn="l"/>
                <a:tab pos="1828800" algn="l"/>
                <a:tab pos="2286000" algn="l"/>
                <a:tab pos="4686300" algn="l"/>
              </a:tabLst>
            </a:pPr>
            <a:r>
              <a:rPr lang="en-US" b="1" dirty="0">
                <a:latin typeface="Century Gothic" panose="020B0502020202020204" pitchFamily="34" charset="0"/>
                <a:ea typeface="Times New Roman" panose="02020603050405020304" pitchFamily="18" charset="0"/>
              </a:rPr>
              <a:t>Chris D’Amato – University of Cincinnati Correctional Institute</a:t>
            </a:r>
          </a:p>
        </p:txBody>
      </p:sp>
    </p:spTree>
    <p:extLst>
      <p:ext uri="{BB962C8B-B14F-4D97-AF65-F5344CB8AC3E}">
        <p14:creationId xmlns:p14="http://schemas.microsoft.com/office/powerpoint/2010/main" val="447475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40C6A3-7C3C-496A-881F-6D8BA6AB79E4}"/>
              </a:ext>
            </a:extLst>
          </p:cNvPr>
          <p:cNvSpPr>
            <a:spLocks noGrp="1"/>
          </p:cNvSpPr>
          <p:nvPr>
            <p:ph idx="1"/>
          </p:nvPr>
        </p:nvSpPr>
        <p:spPr/>
        <p:txBody>
          <a:bodyPr>
            <a:normAutofit/>
          </a:bodyPr>
          <a:lstStyle/>
          <a:p>
            <a:r>
              <a:rPr lang="en-US" dirty="0"/>
              <a:t>How well can we predict </a:t>
            </a:r>
            <a:r>
              <a:rPr lang="en-US" i="1" dirty="0"/>
              <a:t>criminal </a:t>
            </a:r>
            <a:r>
              <a:rPr lang="en-US" dirty="0"/>
              <a:t>behavior?</a:t>
            </a:r>
          </a:p>
          <a:p>
            <a:endParaRPr lang="en-US" dirty="0"/>
          </a:p>
          <a:p>
            <a:r>
              <a:rPr lang="en-US" dirty="0"/>
              <a:t>Considering… it’s behavior humans try to hide</a:t>
            </a:r>
          </a:p>
          <a:p>
            <a:endParaRPr lang="en-US" dirty="0"/>
          </a:p>
          <a:p>
            <a:r>
              <a:rPr lang="en-US" dirty="0"/>
              <a:t>What is considered “good” prediction power?</a:t>
            </a:r>
          </a:p>
          <a:p>
            <a:endParaRPr lang="en-US" dirty="0"/>
          </a:p>
          <a:p>
            <a:r>
              <a:rPr lang="en-US" dirty="0"/>
              <a:t>What “thresholds” to use as benchmarks?</a:t>
            </a:r>
          </a:p>
        </p:txBody>
      </p:sp>
      <p:sp>
        <p:nvSpPr>
          <p:cNvPr id="6" name="Title 1">
            <a:extLst>
              <a:ext uri="{FF2B5EF4-FFF2-40B4-BE49-F238E27FC236}">
                <a16:creationId xmlns:a16="http://schemas.microsoft.com/office/drawing/2014/main" xmlns="" id="{307D3A64-8817-CDF0-0270-775D573B31A7}"/>
              </a:ext>
            </a:extLst>
          </p:cNvPr>
          <p:cNvSpPr txBox="1">
            <a:spLocks/>
          </p:cNvSpPr>
          <p:nvPr/>
        </p:nvSpPr>
        <p:spPr>
          <a:xfrm>
            <a:off x="2955620" y="483813"/>
            <a:ext cx="6280759" cy="860480"/>
          </a:xfrm>
          <a:prstGeom prst="rect">
            <a:avLst/>
          </a:prstGeom>
          <a:solidFill>
            <a:srgbClr val="700017"/>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b="1" dirty="0">
                <a:solidFill>
                  <a:schemeClr val="bg1"/>
                </a:solidFill>
                <a:latin typeface="Century Gothic" panose="020B0502020202020204" pitchFamily="34" charset="0"/>
              </a:rPr>
              <a:t>Risk Assessment Validation</a:t>
            </a:r>
          </a:p>
        </p:txBody>
      </p:sp>
    </p:spTree>
    <p:extLst>
      <p:ext uri="{BB962C8B-B14F-4D97-AF65-F5344CB8AC3E}">
        <p14:creationId xmlns:p14="http://schemas.microsoft.com/office/powerpoint/2010/main" val="335912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C4479B-DC95-93FA-F8F1-2CA2E204F0A1}"/>
              </a:ext>
            </a:extLst>
          </p:cNvPr>
          <p:cNvSpPr>
            <a:spLocks noGrp="1"/>
          </p:cNvSpPr>
          <p:nvPr>
            <p:ph idx="1"/>
          </p:nvPr>
        </p:nvSpPr>
        <p:spPr>
          <a:xfrm>
            <a:off x="188269" y="1418485"/>
            <a:ext cx="11412060" cy="4462362"/>
          </a:xfrm>
        </p:spPr>
        <p:txBody>
          <a:bodyPr>
            <a:normAutofit/>
          </a:bodyPr>
          <a:lstStyle/>
          <a:p>
            <a:endParaRPr lang="en-US" sz="3600" dirty="0"/>
          </a:p>
          <a:p>
            <a:r>
              <a:rPr lang="en-US" sz="3600" dirty="0"/>
              <a:t>Typical correlation effective size is between </a:t>
            </a:r>
            <a:r>
              <a:rPr lang="en-US" sz="3600" i="1" dirty="0"/>
              <a:t>r</a:t>
            </a:r>
            <a:r>
              <a:rPr lang="en-US" sz="3600" dirty="0"/>
              <a:t> [0.15, 0.30]</a:t>
            </a:r>
          </a:p>
          <a:p>
            <a:endParaRPr lang="en-US" sz="3600" dirty="0"/>
          </a:p>
          <a:p>
            <a:r>
              <a:rPr lang="en-US" sz="3600" dirty="0"/>
              <a:t>Typical AUC effective size is between AUC [0.55, 0.75]</a:t>
            </a:r>
          </a:p>
          <a:p>
            <a:endParaRPr lang="en-US" sz="3600" dirty="0"/>
          </a:p>
        </p:txBody>
      </p:sp>
      <p:sp>
        <p:nvSpPr>
          <p:cNvPr id="6" name="Title 1">
            <a:extLst>
              <a:ext uri="{FF2B5EF4-FFF2-40B4-BE49-F238E27FC236}">
                <a16:creationId xmlns:a16="http://schemas.microsoft.com/office/drawing/2014/main" xmlns="" id="{FBC79BA7-F855-901E-9B87-35D99F555303}"/>
              </a:ext>
            </a:extLst>
          </p:cNvPr>
          <p:cNvSpPr txBox="1">
            <a:spLocks/>
          </p:cNvSpPr>
          <p:nvPr/>
        </p:nvSpPr>
        <p:spPr>
          <a:xfrm>
            <a:off x="2259106" y="483813"/>
            <a:ext cx="7987563" cy="860480"/>
          </a:xfrm>
          <a:prstGeom prst="rect">
            <a:avLst/>
          </a:prstGeom>
          <a:solidFill>
            <a:srgbClr val="700017"/>
          </a:solidFill>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b="1" dirty="0">
                <a:solidFill>
                  <a:schemeClr val="bg1"/>
                </a:solidFill>
                <a:latin typeface="Century Gothic" panose="020B0502020202020204" pitchFamily="34" charset="0"/>
              </a:rPr>
              <a:t>Correlations and AUCs in Validation Studies</a:t>
            </a:r>
          </a:p>
        </p:txBody>
      </p:sp>
    </p:spTree>
    <p:extLst>
      <p:ext uri="{BB962C8B-B14F-4D97-AF65-F5344CB8AC3E}">
        <p14:creationId xmlns:p14="http://schemas.microsoft.com/office/powerpoint/2010/main" val="178552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2CD4C-9938-E662-2778-18F73456BE53}"/>
              </a:ext>
            </a:extLst>
          </p:cNvPr>
          <p:cNvSpPr>
            <a:spLocks noGrp="1"/>
          </p:cNvSpPr>
          <p:nvPr>
            <p:ph type="title"/>
          </p:nvPr>
        </p:nvSpPr>
        <p:spPr/>
        <p:txBody>
          <a:bodyPr/>
          <a:lstStyle/>
          <a:p>
            <a:pPr algn="ctr"/>
            <a:r>
              <a:rPr lang="en-US" dirty="0"/>
              <a:t>Re-validation Results</a:t>
            </a:r>
          </a:p>
        </p:txBody>
      </p:sp>
      <p:sp>
        <p:nvSpPr>
          <p:cNvPr id="3" name="Text Placeholder 2">
            <a:extLst>
              <a:ext uri="{FF2B5EF4-FFF2-40B4-BE49-F238E27FC236}">
                <a16:creationId xmlns:a16="http://schemas.microsoft.com/office/drawing/2014/main" xmlns="" id="{22EDBC15-B596-9665-1055-306A1C40AE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562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A049F-9768-91D2-B7D9-B25BB5498307}"/>
              </a:ext>
            </a:extLst>
          </p:cNvPr>
          <p:cNvSpPr>
            <a:spLocks noGrp="1"/>
          </p:cNvSpPr>
          <p:nvPr>
            <p:ph type="title"/>
          </p:nvPr>
        </p:nvSpPr>
        <p:spPr/>
        <p:txBody>
          <a:bodyPr/>
          <a:lstStyle/>
          <a:p>
            <a:r>
              <a:rPr lang="en-US" dirty="0"/>
              <a:t>IRAS Results</a:t>
            </a:r>
          </a:p>
        </p:txBody>
      </p:sp>
      <p:graphicFrame>
        <p:nvGraphicFramePr>
          <p:cNvPr id="4" name="Table 4">
            <a:extLst>
              <a:ext uri="{FF2B5EF4-FFF2-40B4-BE49-F238E27FC236}">
                <a16:creationId xmlns:a16="http://schemas.microsoft.com/office/drawing/2014/main" xmlns="" id="{7E8BD606-6A73-27FB-9D1D-92C18EF1FB40}"/>
              </a:ext>
            </a:extLst>
          </p:cNvPr>
          <p:cNvGraphicFramePr>
            <a:graphicFrameLocks noGrp="1"/>
          </p:cNvGraphicFramePr>
          <p:nvPr>
            <p:extLst>
              <p:ext uri="{D42A27DB-BD31-4B8C-83A1-F6EECF244321}">
                <p14:modId xmlns:p14="http://schemas.microsoft.com/office/powerpoint/2010/main" val="356699958"/>
              </p:ext>
            </p:extLst>
          </p:nvPr>
        </p:nvGraphicFramePr>
        <p:xfrm>
          <a:off x="0" y="0"/>
          <a:ext cx="12192000" cy="6908070"/>
        </p:xfrm>
        <a:graphic>
          <a:graphicData uri="http://schemas.openxmlformats.org/drawingml/2006/table">
            <a:tbl>
              <a:tblPr firstRow="1" bandRow="1">
                <a:tableStyleId>{D7AC3CCA-C797-4891-BE02-D94E43425B78}</a:tableStyleId>
              </a:tblPr>
              <a:tblGrid>
                <a:gridCol w="3000672">
                  <a:extLst>
                    <a:ext uri="{9D8B030D-6E8A-4147-A177-3AD203B41FA5}">
                      <a16:colId xmlns:a16="http://schemas.microsoft.com/office/drawing/2014/main" xmlns="" val="1974323824"/>
                    </a:ext>
                  </a:extLst>
                </a:gridCol>
                <a:gridCol w="2695519">
                  <a:extLst>
                    <a:ext uri="{9D8B030D-6E8A-4147-A177-3AD203B41FA5}">
                      <a16:colId xmlns:a16="http://schemas.microsoft.com/office/drawing/2014/main" xmlns="" val="1923926638"/>
                    </a:ext>
                  </a:extLst>
                </a:gridCol>
                <a:gridCol w="1856347">
                  <a:extLst>
                    <a:ext uri="{9D8B030D-6E8A-4147-A177-3AD203B41FA5}">
                      <a16:colId xmlns:a16="http://schemas.microsoft.com/office/drawing/2014/main" xmlns="" val="3823098737"/>
                    </a:ext>
                  </a:extLst>
                </a:gridCol>
                <a:gridCol w="2201062">
                  <a:extLst>
                    <a:ext uri="{9D8B030D-6E8A-4147-A177-3AD203B41FA5}">
                      <a16:colId xmlns:a16="http://schemas.microsoft.com/office/drawing/2014/main" xmlns="" val="1030875423"/>
                    </a:ext>
                  </a:extLst>
                </a:gridCol>
                <a:gridCol w="2438400">
                  <a:extLst>
                    <a:ext uri="{9D8B030D-6E8A-4147-A177-3AD203B41FA5}">
                      <a16:colId xmlns:a16="http://schemas.microsoft.com/office/drawing/2014/main" xmlns="" val="3468832744"/>
                    </a:ext>
                  </a:extLst>
                </a:gridCol>
              </a:tblGrid>
              <a:tr h="1054825">
                <a:tc>
                  <a:txBody>
                    <a:bodyPr/>
                    <a:lstStyle/>
                    <a:p>
                      <a:pPr algn="l"/>
                      <a:r>
                        <a:rPr lang="en-US" sz="3200" dirty="0"/>
                        <a:t>ORAS Tool</a:t>
                      </a:r>
                    </a:p>
                  </a:txBody>
                  <a:tcPr anchor="ctr"/>
                </a:tc>
                <a:tc gridSpan="2">
                  <a:txBody>
                    <a:bodyPr/>
                    <a:lstStyle/>
                    <a:p>
                      <a:pPr algn="ctr"/>
                      <a:r>
                        <a:rPr lang="en-US" sz="3200" dirty="0"/>
                        <a:t>Men</a:t>
                      </a:r>
                    </a:p>
                  </a:txBody>
                  <a:tcPr anchor="ctr"/>
                </a:tc>
                <a:tc hMerge="1">
                  <a:txBody>
                    <a:bodyPr/>
                    <a:lstStyle/>
                    <a:p>
                      <a:endParaRPr lang="en-US" dirty="0"/>
                    </a:p>
                  </a:txBody>
                  <a:tcPr/>
                </a:tc>
                <a:tc gridSpan="2">
                  <a:txBody>
                    <a:bodyPr/>
                    <a:lstStyle/>
                    <a:p>
                      <a:pPr algn="ctr"/>
                      <a:r>
                        <a:rPr lang="en-US" sz="3200" dirty="0"/>
                        <a:t>Women</a:t>
                      </a:r>
                    </a:p>
                  </a:txBody>
                  <a:tcPr anchor="ctr"/>
                </a:tc>
                <a:tc hMerge="1">
                  <a:txBody>
                    <a:bodyPr/>
                    <a:lstStyle/>
                    <a:p>
                      <a:endParaRPr lang="en-US" dirty="0"/>
                    </a:p>
                  </a:txBody>
                  <a:tcPr/>
                </a:tc>
                <a:extLst>
                  <a:ext uri="{0D108BD9-81ED-4DB2-BD59-A6C34878D82A}">
                    <a16:rowId xmlns:a16="http://schemas.microsoft.com/office/drawing/2014/main" xmlns="" val="823470473"/>
                  </a:ext>
                </a:extLst>
              </a:tr>
              <a:tr h="529051">
                <a:tc>
                  <a:txBody>
                    <a:bodyPr/>
                    <a:lstStyle/>
                    <a:p>
                      <a:endParaRPr lang="en-US" sz="3200"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extLst>
                  <a:ext uri="{0D108BD9-81ED-4DB2-BD59-A6C34878D82A}">
                    <a16:rowId xmlns:a16="http://schemas.microsoft.com/office/drawing/2014/main" xmlns="" val="3099731014"/>
                  </a:ext>
                </a:extLst>
              </a:tr>
              <a:tr h="1054825">
                <a:tc>
                  <a:txBody>
                    <a:bodyPr/>
                    <a:lstStyle/>
                    <a:p>
                      <a:r>
                        <a:rPr lang="en-US" sz="3600" dirty="0"/>
                        <a:t>PAT</a:t>
                      </a:r>
                    </a:p>
                  </a:txBody>
                  <a:tcPr anchor="ctr"/>
                </a:tc>
                <a:tc>
                  <a:txBody>
                    <a:bodyPr/>
                    <a:lstStyle/>
                    <a:p>
                      <a:pPr algn="ctr"/>
                      <a:r>
                        <a:rPr lang="en-US" sz="3600" dirty="0"/>
                        <a:t>0.59*</a:t>
                      </a:r>
                    </a:p>
                  </a:txBody>
                  <a:tcPr anchor="ctr"/>
                </a:tc>
                <a:tc>
                  <a:txBody>
                    <a:bodyPr/>
                    <a:lstStyle/>
                    <a:p>
                      <a:pPr algn="ctr"/>
                      <a:r>
                        <a:rPr lang="en-US" sz="3600" dirty="0"/>
                        <a:t>0.18*</a:t>
                      </a:r>
                    </a:p>
                  </a:txBody>
                  <a:tcPr anchor="ctr"/>
                </a:tc>
                <a:tc>
                  <a:txBody>
                    <a:bodyPr/>
                    <a:lstStyle/>
                    <a:p>
                      <a:pPr algn="ctr"/>
                      <a:r>
                        <a:rPr lang="en-US" sz="3600" dirty="0"/>
                        <a:t>0.61*</a:t>
                      </a:r>
                    </a:p>
                  </a:txBody>
                  <a:tcPr anchor="ctr"/>
                </a:tc>
                <a:tc>
                  <a:txBody>
                    <a:bodyPr/>
                    <a:lstStyle/>
                    <a:p>
                      <a:pPr algn="ctr"/>
                      <a:r>
                        <a:rPr lang="en-US" sz="3600" dirty="0"/>
                        <a:t>0.20*</a:t>
                      </a:r>
                    </a:p>
                  </a:txBody>
                  <a:tcPr anchor="ctr"/>
                </a:tc>
                <a:extLst>
                  <a:ext uri="{0D108BD9-81ED-4DB2-BD59-A6C34878D82A}">
                    <a16:rowId xmlns:a16="http://schemas.microsoft.com/office/drawing/2014/main" xmlns="" val="203258300"/>
                  </a:ext>
                </a:extLst>
              </a:tr>
              <a:tr h="1054825">
                <a:tc>
                  <a:txBody>
                    <a:bodyPr/>
                    <a:lstStyle/>
                    <a:p>
                      <a:r>
                        <a:rPr lang="en-US" sz="3600" dirty="0"/>
                        <a:t>CST</a:t>
                      </a:r>
                    </a:p>
                  </a:txBody>
                  <a:tcPr anchor="ctr"/>
                </a:tc>
                <a:tc>
                  <a:txBody>
                    <a:bodyPr/>
                    <a:lstStyle/>
                    <a:p>
                      <a:pPr algn="ctr"/>
                      <a:r>
                        <a:rPr lang="en-US" sz="3600" dirty="0"/>
                        <a:t>0.63*</a:t>
                      </a:r>
                    </a:p>
                  </a:txBody>
                  <a:tcPr anchor="ctr"/>
                </a:tc>
                <a:tc>
                  <a:txBody>
                    <a:bodyPr/>
                    <a:lstStyle/>
                    <a:p>
                      <a:pPr algn="ctr"/>
                      <a:r>
                        <a:rPr lang="en-US" sz="3600" dirty="0"/>
                        <a:t>0.23*</a:t>
                      </a:r>
                    </a:p>
                  </a:txBody>
                  <a:tcPr anchor="ctr"/>
                </a:tc>
                <a:tc>
                  <a:txBody>
                    <a:bodyPr/>
                    <a:lstStyle/>
                    <a:p>
                      <a:pPr algn="ctr"/>
                      <a:r>
                        <a:rPr lang="en-US" sz="3600" dirty="0"/>
                        <a:t>0.62*</a:t>
                      </a:r>
                    </a:p>
                  </a:txBody>
                  <a:tcPr anchor="ctr"/>
                </a:tc>
                <a:tc>
                  <a:txBody>
                    <a:bodyPr/>
                    <a:lstStyle/>
                    <a:p>
                      <a:pPr algn="ctr"/>
                      <a:r>
                        <a:rPr lang="en-US" sz="3600" dirty="0"/>
                        <a:t>0.20*</a:t>
                      </a:r>
                    </a:p>
                  </a:txBody>
                  <a:tcPr anchor="ctr"/>
                </a:tc>
                <a:extLst>
                  <a:ext uri="{0D108BD9-81ED-4DB2-BD59-A6C34878D82A}">
                    <a16:rowId xmlns:a16="http://schemas.microsoft.com/office/drawing/2014/main" xmlns="" val="4182672472"/>
                  </a:ext>
                </a:extLst>
              </a:tr>
              <a:tr h="1054825">
                <a:tc>
                  <a:txBody>
                    <a:bodyPr/>
                    <a:lstStyle/>
                    <a:p>
                      <a:r>
                        <a:rPr lang="en-US" sz="3600" dirty="0"/>
                        <a:t>PIT</a:t>
                      </a:r>
                    </a:p>
                  </a:txBody>
                  <a:tcPr anchor="ctr"/>
                </a:tc>
                <a:tc>
                  <a:txBody>
                    <a:bodyPr/>
                    <a:lstStyle/>
                    <a:p>
                      <a:pPr algn="ctr"/>
                      <a:r>
                        <a:rPr lang="en-US" sz="3600" dirty="0"/>
                        <a:t>0.62*</a:t>
                      </a:r>
                    </a:p>
                  </a:txBody>
                  <a:tcPr anchor="ctr"/>
                </a:tc>
                <a:tc>
                  <a:txBody>
                    <a:bodyPr/>
                    <a:lstStyle/>
                    <a:p>
                      <a:pPr algn="ctr"/>
                      <a:r>
                        <a:rPr lang="en-US" sz="3600" dirty="0"/>
                        <a:t>0.22*</a:t>
                      </a:r>
                    </a:p>
                  </a:txBody>
                  <a:tcPr anchor="ctr"/>
                </a:tc>
                <a:tc>
                  <a:txBody>
                    <a:bodyPr/>
                    <a:lstStyle/>
                    <a:p>
                      <a:pPr algn="ctr"/>
                      <a:r>
                        <a:rPr lang="en-US" sz="3600" dirty="0"/>
                        <a:t>0.61*</a:t>
                      </a:r>
                    </a:p>
                  </a:txBody>
                  <a:tcPr anchor="ctr"/>
                </a:tc>
                <a:tc>
                  <a:txBody>
                    <a:bodyPr/>
                    <a:lstStyle/>
                    <a:p>
                      <a:pPr algn="ctr"/>
                      <a:r>
                        <a:rPr lang="en-US" sz="3600" dirty="0"/>
                        <a:t>0.20*</a:t>
                      </a:r>
                    </a:p>
                  </a:txBody>
                  <a:tcPr anchor="ctr"/>
                </a:tc>
                <a:extLst>
                  <a:ext uri="{0D108BD9-81ED-4DB2-BD59-A6C34878D82A}">
                    <a16:rowId xmlns:a16="http://schemas.microsoft.com/office/drawing/2014/main" xmlns="" val="756652657"/>
                  </a:ext>
                </a:extLst>
              </a:tr>
              <a:tr h="1054825">
                <a:tc>
                  <a:txBody>
                    <a:bodyPr/>
                    <a:lstStyle/>
                    <a:p>
                      <a:r>
                        <a:rPr lang="en-US" sz="3600" dirty="0"/>
                        <a:t>RT</a:t>
                      </a:r>
                    </a:p>
                  </a:txBody>
                  <a:tcPr anchor="ctr"/>
                </a:tc>
                <a:tc>
                  <a:txBody>
                    <a:bodyPr/>
                    <a:lstStyle/>
                    <a:p>
                      <a:pPr algn="ctr"/>
                      <a:r>
                        <a:rPr lang="en-US" sz="3600" dirty="0"/>
                        <a:t>0.67*</a:t>
                      </a:r>
                    </a:p>
                  </a:txBody>
                  <a:tcPr anchor="ctr"/>
                </a:tc>
                <a:tc>
                  <a:txBody>
                    <a:bodyPr/>
                    <a:lstStyle/>
                    <a:p>
                      <a:pPr algn="ctr"/>
                      <a:r>
                        <a:rPr lang="en-US" sz="3600" dirty="0"/>
                        <a:t>0.31*</a:t>
                      </a:r>
                    </a:p>
                  </a:txBody>
                  <a:tcPr anchor="ctr"/>
                </a:tc>
                <a:tc>
                  <a:txBody>
                    <a:bodyPr/>
                    <a:lstStyle/>
                    <a:p>
                      <a:pPr algn="ctr"/>
                      <a:r>
                        <a:rPr lang="en-US" sz="3600" dirty="0"/>
                        <a:t>0.69*</a:t>
                      </a:r>
                    </a:p>
                  </a:txBody>
                  <a:tcPr anchor="ctr"/>
                </a:tc>
                <a:tc>
                  <a:txBody>
                    <a:bodyPr/>
                    <a:lstStyle/>
                    <a:p>
                      <a:pPr algn="ctr"/>
                      <a:r>
                        <a:rPr lang="en-US" sz="3600" dirty="0"/>
                        <a:t>0.35*</a:t>
                      </a:r>
                    </a:p>
                  </a:txBody>
                  <a:tcPr anchor="ctr"/>
                </a:tc>
                <a:extLst>
                  <a:ext uri="{0D108BD9-81ED-4DB2-BD59-A6C34878D82A}">
                    <a16:rowId xmlns:a16="http://schemas.microsoft.com/office/drawing/2014/main" xmlns="" val="2337421960"/>
                  </a:ext>
                </a:extLst>
              </a:tr>
              <a:tr h="1054825">
                <a:tc>
                  <a:txBody>
                    <a:bodyPr/>
                    <a:lstStyle/>
                    <a:p>
                      <a:r>
                        <a:rPr lang="en-US" sz="3600" dirty="0"/>
                        <a:t>SRT</a:t>
                      </a:r>
                    </a:p>
                  </a:txBody>
                  <a:tcPr anchor="ctr"/>
                </a:tc>
                <a:tc>
                  <a:txBody>
                    <a:bodyPr/>
                    <a:lstStyle/>
                    <a:p>
                      <a:pPr algn="ctr"/>
                      <a:r>
                        <a:rPr lang="en-US" sz="3600" dirty="0"/>
                        <a:t>0.63*</a:t>
                      </a:r>
                    </a:p>
                  </a:txBody>
                  <a:tcPr anchor="ctr"/>
                </a:tc>
                <a:tc>
                  <a:txBody>
                    <a:bodyPr/>
                    <a:lstStyle/>
                    <a:p>
                      <a:pPr algn="ctr"/>
                      <a:r>
                        <a:rPr lang="en-US" sz="3600" dirty="0"/>
                        <a:t>0.23*</a:t>
                      </a:r>
                    </a:p>
                  </a:txBody>
                  <a:tcPr anchor="ctr"/>
                </a:tc>
                <a:tc>
                  <a:txBody>
                    <a:bodyPr/>
                    <a:lstStyle/>
                    <a:p>
                      <a:pPr algn="ctr"/>
                      <a:r>
                        <a:rPr lang="en-US" sz="3600" dirty="0"/>
                        <a:t>0.62*</a:t>
                      </a:r>
                    </a:p>
                  </a:txBody>
                  <a:tcPr anchor="ctr"/>
                </a:tc>
                <a:tc>
                  <a:txBody>
                    <a:bodyPr/>
                    <a:lstStyle/>
                    <a:p>
                      <a:pPr algn="ctr"/>
                      <a:r>
                        <a:rPr lang="en-US" sz="3600" dirty="0"/>
                        <a:t>0.21*</a:t>
                      </a:r>
                    </a:p>
                  </a:txBody>
                  <a:tcPr anchor="ctr"/>
                </a:tc>
                <a:extLst>
                  <a:ext uri="{0D108BD9-81ED-4DB2-BD59-A6C34878D82A}">
                    <a16:rowId xmlns:a16="http://schemas.microsoft.com/office/drawing/2014/main" xmlns="" val="3045494391"/>
                  </a:ext>
                </a:extLst>
              </a:tr>
            </a:tbl>
          </a:graphicData>
        </a:graphic>
      </p:graphicFrame>
    </p:spTree>
    <p:extLst>
      <p:ext uri="{BB962C8B-B14F-4D97-AF65-F5344CB8AC3E}">
        <p14:creationId xmlns:p14="http://schemas.microsoft.com/office/powerpoint/2010/main" val="1691584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A049F-9768-91D2-B7D9-B25BB5498307}"/>
              </a:ext>
            </a:extLst>
          </p:cNvPr>
          <p:cNvSpPr>
            <a:spLocks noGrp="1"/>
          </p:cNvSpPr>
          <p:nvPr>
            <p:ph type="title"/>
          </p:nvPr>
        </p:nvSpPr>
        <p:spPr/>
        <p:txBody>
          <a:bodyPr/>
          <a:lstStyle/>
          <a:p>
            <a:r>
              <a:rPr lang="en-US" dirty="0"/>
              <a:t>IRAS Results</a:t>
            </a:r>
          </a:p>
        </p:txBody>
      </p:sp>
      <p:graphicFrame>
        <p:nvGraphicFramePr>
          <p:cNvPr id="4" name="Table 4">
            <a:extLst>
              <a:ext uri="{FF2B5EF4-FFF2-40B4-BE49-F238E27FC236}">
                <a16:creationId xmlns:a16="http://schemas.microsoft.com/office/drawing/2014/main" xmlns="" id="{7E8BD606-6A73-27FB-9D1D-92C18EF1FB40}"/>
              </a:ext>
            </a:extLst>
          </p:cNvPr>
          <p:cNvGraphicFramePr>
            <a:graphicFrameLocks noGrp="1"/>
          </p:cNvGraphicFramePr>
          <p:nvPr>
            <p:extLst>
              <p:ext uri="{D42A27DB-BD31-4B8C-83A1-F6EECF244321}">
                <p14:modId xmlns:p14="http://schemas.microsoft.com/office/powerpoint/2010/main" val="3448425430"/>
              </p:ext>
            </p:extLst>
          </p:nvPr>
        </p:nvGraphicFramePr>
        <p:xfrm>
          <a:off x="0" y="0"/>
          <a:ext cx="12192000" cy="6854924"/>
        </p:xfrm>
        <a:graphic>
          <a:graphicData uri="http://schemas.openxmlformats.org/drawingml/2006/table">
            <a:tbl>
              <a:tblPr firstRow="1" bandRow="1">
                <a:tableStyleId>{D7AC3CCA-C797-4891-BE02-D94E43425B78}</a:tableStyleId>
              </a:tblPr>
              <a:tblGrid>
                <a:gridCol w="3000672">
                  <a:extLst>
                    <a:ext uri="{9D8B030D-6E8A-4147-A177-3AD203B41FA5}">
                      <a16:colId xmlns:a16="http://schemas.microsoft.com/office/drawing/2014/main" xmlns="" val="1974323824"/>
                    </a:ext>
                  </a:extLst>
                </a:gridCol>
                <a:gridCol w="2695519">
                  <a:extLst>
                    <a:ext uri="{9D8B030D-6E8A-4147-A177-3AD203B41FA5}">
                      <a16:colId xmlns:a16="http://schemas.microsoft.com/office/drawing/2014/main" xmlns="" val="1923926638"/>
                    </a:ext>
                  </a:extLst>
                </a:gridCol>
                <a:gridCol w="1856347">
                  <a:extLst>
                    <a:ext uri="{9D8B030D-6E8A-4147-A177-3AD203B41FA5}">
                      <a16:colId xmlns:a16="http://schemas.microsoft.com/office/drawing/2014/main" xmlns="" val="3823098737"/>
                    </a:ext>
                  </a:extLst>
                </a:gridCol>
                <a:gridCol w="2201062">
                  <a:extLst>
                    <a:ext uri="{9D8B030D-6E8A-4147-A177-3AD203B41FA5}">
                      <a16:colId xmlns:a16="http://schemas.microsoft.com/office/drawing/2014/main" xmlns="" val="1030875423"/>
                    </a:ext>
                  </a:extLst>
                </a:gridCol>
                <a:gridCol w="2438400">
                  <a:extLst>
                    <a:ext uri="{9D8B030D-6E8A-4147-A177-3AD203B41FA5}">
                      <a16:colId xmlns:a16="http://schemas.microsoft.com/office/drawing/2014/main" xmlns="" val="3468832744"/>
                    </a:ext>
                  </a:extLst>
                </a:gridCol>
              </a:tblGrid>
              <a:tr h="1054825">
                <a:tc>
                  <a:txBody>
                    <a:bodyPr/>
                    <a:lstStyle/>
                    <a:p>
                      <a:pPr algn="l"/>
                      <a:r>
                        <a:rPr lang="en-US" sz="3200" dirty="0"/>
                        <a:t>ORAS Tool</a:t>
                      </a:r>
                    </a:p>
                  </a:txBody>
                  <a:tcPr anchor="ctr"/>
                </a:tc>
                <a:tc gridSpan="2">
                  <a:txBody>
                    <a:bodyPr/>
                    <a:lstStyle/>
                    <a:p>
                      <a:pPr algn="ctr"/>
                      <a:r>
                        <a:rPr lang="en-US" sz="3200" dirty="0"/>
                        <a:t>White Men</a:t>
                      </a:r>
                    </a:p>
                  </a:txBody>
                  <a:tcPr anchor="ctr"/>
                </a:tc>
                <a:tc hMerge="1">
                  <a:txBody>
                    <a:bodyPr/>
                    <a:lstStyle/>
                    <a:p>
                      <a:endParaRPr lang="en-US" dirty="0"/>
                    </a:p>
                  </a:txBody>
                  <a:tcPr/>
                </a:tc>
                <a:tc gridSpan="2">
                  <a:txBody>
                    <a:bodyPr/>
                    <a:lstStyle/>
                    <a:p>
                      <a:pPr algn="ctr"/>
                      <a:r>
                        <a:rPr lang="en-US" sz="3200" dirty="0"/>
                        <a:t>Non-White Men</a:t>
                      </a:r>
                    </a:p>
                  </a:txBody>
                  <a:tcPr anchor="ctr"/>
                </a:tc>
                <a:tc hMerge="1">
                  <a:txBody>
                    <a:bodyPr/>
                    <a:lstStyle/>
                    <a:p>
                      <a:endParaRPr lang="en-US" dirty="0"/>
                    </a:p>
                  </a:txBody>
                  <a:tcPr/>
                </a:tc>
                <a:extLst>
                  <a:ext uri="{0D108BD9-81ED-4DB2-BD59-A6C34878D82A}">
                    <a16:rowId xmlns:a16="http://schemas.microsoft.com/office/drawing/2014/main" xmlns="" val="823470473"/>
                  </a:ext>
                </a:extLst>
              </a:tr>
              <a:tr h="529051">
                <a:tc>
                  <a:txBody>
                    <a:bodyPr/>
                    <a:lstStyle/>
                    <a:p>
                      <a:endParaRPr lang="en-US" sz="3200"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extLst>
                  <a:ext uri="{0D108BD9-81ED-4DB2-BD59-A6C34878D82A}">
                    <a16:rowId xmlns:a16="http://schemas.microsoft.com/office/drawing/2014/main" xmlns="" val="3099731014"/>
                  </a:ext>
                </a:extLst>
              </a:tr>
              <a:tr h="1001679">
                <a:tc>
                  <a:txBody>
                    <a:bodyPr/>
                    <a:lstStyle/>
                    <a:p>
                      <a:r>
                        <a:rPr lang="en-US" sz="3600" dirty="0"/>
                        <a:t>PAT</a:t>
                      </a:r>
                    </a:p>
                  </a:txBody>
                  <a:tcPr anchor="ctr"/>
                </a:tc>
                <a:tc>
                  <a:txBody>
                    <a:bodyPr/>
                    <a:lstStyle/>
                    <a:p>
                      <a:pPr algn="ctr"/>
                      <a:r>
                        <a:rPr lang="en-US" sz="3600" dirty="0"/>
                        <a:t>0.61*</a:t>
                      </a:r>
                    </a:p>
                  </a:txBody>
                  <a:tcPr anchor="ctr"/>
                </a:tc>
                <a:tc>
                  <a:txBody>
                    <a:bodyPr/>
                    <a:lstStyle/>
                    <a:p>
                      <a:pPr algn="ctr"/>
                      <a:r>
                        <a:rPr lang="en-US" sz="3600" dirty="0"/>
                        <a:t>0.18*</a:t>
                      </a:r>
                    </a:p>
                  </a:txBody>
                  <a:tcPr anchor="ctr"/>
                </a:tc>
                <a:tc>
                  <a:txBody>
                    <a:bodyPr/>
                    <a:lstStyle/>
                    <a:p>
                      <a:pPr algn="ctr"/>
                      <a:r>
                        <a:rPr lang="en-US" sz="3600" dirty="0"/>
                        <a:t>0.58*</a:t>
                      </a:r>
                    </a:p>
                  </a:txBody>
                  <a:tcPr anchor="ctr"/>
                </a:tc>
                <a:tc>
                  <a:txBody>
                    <a:bodyPr/>
                    <a:lstStyle/>
                    <a:p>
                      <a:pPr algn="ctr"/>
                      <a:r>
                        <a:rPr lang="en-US" sz="3600" dirty="0"/>
                        <a:t>0.16*</a:t>
                      </a:r>
                    </a:p>
                  </a:txBody>
                  <a:tcPr anchor="ctr"/>
                </a:tc>
                <a:extLst>
                  <a:ext uri="{0D108BD9-81ED-4DB2-BD59-A6C34878D82A}">
                    <a16:rowId xmlns:a16="http://schemas.microsoft.com/office/drawing/2014/main" xmlns="" val="203258300"/>
                  </a:ext>
                </a:extLst>
              </a:tr>
              <a:tr h="1054825">
                <a:tc>
                  <a:txBody>
                    <a:bodyPr/>
                    <a:lstStyle/>
                    <a:p>
                      <a:r>
                        <a:rPr lang="en-US" sz="3600" dirty="0"/>
                        <a:t>CST</a:t>
                      </a:r>
                    </a:p>
                  </a:txBody>
                  <a:tcPr anchor="ctr"/>
                </a:tc>
                <a:tc>
                  <a:txBody>
                    <a:bodyPr/>
                    <a:lstStyle/>
                    <a:p>
                      <a:pPr algn="ctr"/>
                      <a:r>
                        <a:rPr lang="en-US" sz="3600" dirty="0"/>
                        <a:t>0.63*</a:t>
                      </a:r>
                    </a:p>
                  </a:txBody>
                  <a:tcPr anchor="ctr"/>
                </a:tc>
                <a:tc>
                  <a:txBody>
                    <a:bodyPr/>
                    <a:lstStyle/>
                    <a:p>
                      <a:pPr algn="ctr"/>
                      <a:r>
                        <a:rPr lang="en-US" sz="3600" dirty="0"/>
                        <a:t>0.23*</a:t>
                      </a:r>
                    </a:p>
                  </a:txBody>
                  <a:tcPr anchor="ctr"/>
                </a:tc>
                <a:tc>
                  <a:txBody>
                    <a:bodyPr/>
                    <a:lstStyle/>
                    <a:p>
                      <a:pPr algn="ctr"/>
                      <a:r>
                        <a:rPr lang="en-US" sz="3600" dirty="0"/>
                        <a:t>0.61*</a:t>
                      </a:r>
                    </a:p>
                  </a:txBody>
                  <a:tcPr anchor="ctr"/>
                </a:tc>
                <a:tc>
                  <a:txBody>
                    <a:bodyPr/>
                    <a:lstStyle/>
                    <a:p>
                      <a:pPr algn="ctr"/>
                      <a:r>
                        <a:rPr lang="en-US" sz="3600" dirty="0"/>
                        <a:t>0.21*</a:t>
                      </a:r>
                    </a:p>
                  </a:txBody>
                  <a:tcPr anchor="ctr"/>
                </a:tc>
                <a:extLst>
                  <a:ext uri="{0D108BD9-81ED-4DB2-BD59-A6C34878D82A}">
                    <a16:rowId xmlns:a16="http://schemas.microsoft.com/office/drawing/2014/main" xmlns="" val="4182672472"/>
                  </a:ext>
                </a:extLst>
              </a:tr>
              <a:tr h="1054825">
                <a:tc>
                  <a:txBody>
                    <a:bodyPr/>
                    <a:lstStyle/>
                    <a:p>
                      <a:r>
                        <a:rPr lang="en-US" sz="3600" dirty="0"/>
                        <a:t>PIT</a:t>
                      </a:r>
                    </a:p>
                  </a:txBody>
                  <a:tcPr anchor="ctr"/>
                </a:tc>
                <a:tc>
                  <a:txBody>
                    <a:bodyPr/>
                    <a:lstStyle/>
                    <a:p>
                      <a:pPr algn="ctr"/>
                      <a:r>
                        <a:rPr lang="en-US" sz="3600" dirty="0"/>
                        <a:t>0.62*</a:t>
                      </a:r>
                    </a:p>
                  </a:txBody>
                  <a:tcPr anchor="ctr"/>
                </a:tc>
                <a:tc>
                  <a:txBody>
                    <a:bodyPr/>
                    <a:lstStyle/>
                    <a:p>
                      <a:pPr algn="ctr"/>
                      <a:r>
                        <a:rPr lang="en-US" sz="3600" dirty="0"/>
                        <a:t>0.23*</a:t>
                      </a:r>
                    </a:p>
                  </a:txBody>
                  <a:tcPr anchor="ctr"/>
                </a:tc>
                <a:tc>
                  <a:txBody>
                    <a:bodyPr/>
                    <a:lstStyle/>
                    <a:p>
                      <a:pPr algn="ctr"/>
                      <a:r>
                        <a:rPr lang="en-US" sz="3600" dirty="0"/>
                        <a:t>0.61*</a:t>
                      </a:r>
                    </a:p>
                  </a:txBody>
                  <a:tcPr anchor="ctr"/>
                </a:tc>
                <a:tc>
                  <a:txBody>
                    <a:bodyPr/>
                    <a:lstStyle/>
                    <a:p>
                      <a:pPr algn="ctr"/>
                      <a:r>
                        <a:rPr lang="en-US" sz="3600" dirty="0"/>
                        <a:t>0.20*</a:t>
                      </a:r>
                    </a:p>
                  </a:txBody>
                  <a:tcPr anchor="ctr"/>
                </a:tc>
                <a:extLst>
                  <a:ext uri="{0D108BD9-81ED-4DB2-BD59-A6C34878D82A}">
                    <a16:rowId xmlns:a16="http://schemas.microsoft.com/office/drawing/2014/main" xmlns="" val="756652657"/>
                  </a:ext>
                </a:extLst>
              </a:tr>
              <a:tr h="1054825">
                <a:tc>
                  <a:txBody>
                    <a:bodyPr/>
                    <a:lstStyle/>
                    <a:p>
                      <a:r>
                        <a:rPr lang="en-US" sz="3600" dirty="0"/>
                        <a:t>RT</a:t>
                      </a:r>
                    </a:p>
                  </a:txBody>
                  <a:tcPr anchor="ctr"/>
                </a:tc>
                <a:tc>
                  <a:txBody>
                    <a:bodyPr/>
                    <a:lstStyle/>
                    <a:p>
                      <a:pPr algn="ctr"/>
                      <a:r>
                        <a:rPr lang="en-US" sz="3600" dirty="0"/>
                        <a:t>0.70*</a:t>
                      </a:r>
                    </a:p>
                  </a:txBody>
                  <a:tcPr anchor="ctr"/>
                </a:tc>
                <a:tc>
                  <a:txBody>
                    <a:bodyPr/>
                    <a:lstStyle/>
                    <a:p>
                      <a:pPr algn="ctr"/>
                      <a:r>
                        <a:rPr lang="en-US" sz="3600" dirty="0"/>
                        <a:t>0.30*</a:t>
                      </a:r>
                    </a:p>
                  </a:txBody>
                  <a:tcPr anchor="ctr"/>
                </a:tc>
                <a:tc>
                  <a:txBody>
                    <a:bodyPr/>
                    <a:lstStyle/>
                    <a:p>
                      <a:pPr algn="ctr"/>
                      <a:r>
                        <a:rPr lang="en-US" sz="3600" dirty="0"/>
                        <a:t>0.63*</a:t>
                      </a:r>
                    </a:p>
                  </a:txBody>
                  <a:tcPr anchor="ctr"/>
                </a:tc>
                <a:tc>
                  <a:txBody>
                    <a:bodyPr/>
                    <a:lstStyle/>
                    <a:p>
                      <a:pPr algn="ctr"/>
                      <a:r>
                        <a:rPr lang="en-US" sz="3600" dirty="0"/>
                        <a:t>0.24*</a:t>
                      </a:r>
                    </a:p>
                  </a:txBody>
                  <a:tcPr anchor="ctr"/>
                </a:tc>
                <a:extLst>
                  <a:ext uri="{0D108BD9-81ED-4DB2-BD59-A6C34878D82A}">
                    <a16:rowId xmlns:a16="http://schemas.microsoft.com/office/drawing/2014/main" xmlns="" val="2337421960"/>
                  </a:ext>
                </a:extLst>
              </a:tr>
              <a:tr h="1054825">
                <a:tc>
                  <a:txBody>
                    <a:bodyPr/>
                    <a:lstStyle/>
                    <a:p>
                      <a:r>
                        <a:rPr lang="en-US" sz="3600" dirty="0"/>
                        <a:t>SRT</a:t>
                      </a:r>
                    </a:p>
                  </a:txBody>
                  <a:tcPr anchor="ctr"/>
                </a:tc>
                <a:tc>
                  <a:txBody>
                    <a:bodyPr/>
                    <a:lstStyle/>
                    <a:p>
                      <a:pPr algn="ctr"/>
                      <a:r>
                        <a:rPr lang="en-US" sz="3600" dirty="0"/>
                        <a:t>0.63*</a:t>
                      </a:r>
                    </a:p>
                  </a:txBody>
                  <a:tcPr anchor="ctr"/>
                </a:tc>
                <a:tc>
                  <a:txBody>
                    <a:bodyPr/>
                    <a:lstStyle/>
                    <a:p>
                      <a:pPr algn="ctr"/>
                      <a:r>
                        <a:rPr lang="en-US" sz="3600" dirty="0"/>
                        <a:t>0.24*</a:t>
                      </a:r>
                    </a:p>
                  </a:txBody>
                  <a:tcPr anchor="ctr"/>
                </a:tc>
                <a:tc>
                  <a:txBody>
                    <a:bodyPr/>
                    <a:lstStyle/>
                    <a:p>
                      <a:pPr algn="ctr"/>
                      <a:r>
                        <a:rPr lang="en-US" sz="3600" dirty="0"/>
                        <a:t>0.61*</a:t>
                      </a:r>
                    </a:p>
                  </a:txBody>
                  <a:tcPr anchor="ctr"/>
                </a:tc>
                <a:tc>
                  <a:txBody>
                    <a:bodyPr/>
                    <a:lstStyle/>
                    <a:p>
                      <a:pPr algn="ctr"/>
                      <a:r>
                        <a:rPr lang="en-US" sz="3600" dirty="0"/>
                        <a:t>0.22*</a:t>
                      </a:r>
                    </a:p>
                  </a:txBody>
                  <a:tcPr anchor="ctr"/>
                </a:tc>
                <a:extLst>
                  <a:ext uri="{0D108BD9-81ED-4DB2-BD59-A6C34878D82A}">
                    <a16:rowId xmlns:a16="http://schemas.microsoft.com/office/drawing/2014/main" xmlns="" val="3045494391"/>
                  </a:ext>
                </a:extLst>
              </a:tr>
            </a:tbl>
          </a:graphicData>
        </a:graphic>
      </p:graphicFrame>
    </p:spTree>
    <p:extLst>
      <p:ext uri="{BB962C8B-B14F-4D97-AF65-F5344CB8AC3E}">
        <p14:creationId xmlns:p14="http://schemas.microsoft.com/office/powerpoint/2010/main" val="66737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A049F-9768-91D2-B7D9-B25BB5498307}"/>
              </a:ext>
            </a:extLst>
          </p:cNvPr>
          <p:cNvSpPr>
            <a:spLocks noGrp="1"/>
          </p:cNvSpPr>
          <p:nvPr>
            <p:ph type="title"/>
          </p:nvPr>
        </p:nvSpPr>
        <p:spPr/>
        <p:txBody>
          <a:bodyPr/>
          <a:lstStyle/>
          <a:p>
            <a:r>
              <a:rPr lang="en-US" dirty="0"/>
              <a:t>IRAS Results</a:t>
            </a:r>
          </a:p>
        </p:txBody>
      </p:sp>
      <p:graphicFrame>
        <p:nvGraphicFramePr>
          <p:cNvPr id="4" name="Table 4">
            <a:extLst>
              <a:ext uri="{FF2B5EF4-FFF2-40B4-BE49-F238E27FC236}">
                <a16:creationId xmlns:a16="http://schemas.microsoft.com/office/drawing/2014/main" xmlns="" id="{7E8BD606-6A73-27FB-9D1D-92C18EF1FB40}"/>
              </a:ext>
            </a:extLst>
          </p:cNvPr>
          <p:cNvGraphicFramePr>
            <a:graphicFrameLocks noGrp="1"/>
          </p:cNvGraphicFramePr>
          <p:nvPr>
            <p:extLst>
              <p:ext uri="{D42A27DB-BD31-4B8C-83A1-F6EECF244321}">
                <p14:modId xmlns:p14="http://schemas.microsoft.com/office/powerpoint/2010/main" val="798267696"/>
              </p:ext>
            </p:extLst>
          </p:nvPr>
        </p:nvGraphicFramePr>
        <p:xfrm>
          <a:off x="0" y="0"/>
          <a:ext cx="12192000" cy="6908070"/>
        </p:xfrm>
        <a:graphic>
          <a:graphicData uri="http://schemas.openxmlformats.org/drawingml/2006/table">
            <a:tbl>
              <a:tblPr firstRow="1" bandRow="1">
                <a:tableStyleId>{D7AC3CCA-C797-4891-BE02-D94E43425B78}</a:tableStyleId>
              </a:tblPr>
              <a:tblGrid>
                <a:gridCol w="3000672">
                  <a:extLst>
                    <a:ext uri="{9D8B030D-6E8A-4147-A177-3AD203B41FA5}">
                      <a16:colId xmlns:a16="http://schemas.microsoft.com/office/drawing/2014/main" xmlns="" val="1974323824"/>
                    </a:ext>
                  </a:extLst>
                </a:gridCol>
                <a:gridCol w="2695519">
                  <a:extLst>
                    <a:ext uri="{9D8B030D-6E8A-4147-A177-3AD203B41FA5}">
                      <a16:colId xmlns:a16="http://schemas.microsoft.com/office/drawing/2014/main" xmlns="" val="1923926638"/>
                    </a:ext>
                  </a:extLst>
                </a:gridCol>
                <a:gridCol w="1856347">
                  <a:extLst>
                    <a:ext uri="{9D8B030D-6E8A-4147-A177-3AD203B41FA5}">
                      <a16:colId xmlns:a16="http://schemas.microsoft.com/office/drawing/2014/main" xmlns="" val="3823098737"/>
                    </a:ext>
                  </a:extLst>
                </a:gridCol>
                <a:gridCol w="2201062">
                  <a:extLst>
                    <a:ext uri="{9D8B030D-6E8A-4147-A177-3AD203B41FA5}">
                      <a16:colId xmlns:a16="http://schemas.microsoft.com/office/drawing/2014/main" xmlns="" val="1030875423"/>
                    </a:ext>
                  </a:extLst>
                </a:gridCol>
                <a:gridCol w="2438400">
                  <a:extLst>
                    <a:ext uri="{9D8B030D-6E8A-4147-A177-3AD203B41FA5}">
                      <a16:colId xmlns:a16="http://schemas.microsoft.com/office/drawing/2014/main" xmlns="" val="3468832744"/>
                    </a:ext>
                  </a:extLst>
                </a:gridCol>
              </a:tblGrid>
              <a:tr h="1054825">
                <a:tc>
                  <a:txBody>
                    <a:bodyPr/>
                    <a:lstStyle/>
                    <a:p>
                      <a:pPr algn="l"/>
                      <a:r>
                        <a:rPr lang="en-US" sz="3200" dirty="0"/>
                        <a:t>ORAS Tool</a:t>
                      </a:r>
                    </a:p>
                  </a:txBody>
                  <a:tcPr anchor="ctr"/>
                </a:tc>
                <a:tc gridSpan="2">
                  <a:txBody>
                    <a:bodyPr/>
                    <a:lstStyle/>
                    <a:p>
                      <a:pPr algn="ctr"/>
                      <a:r>
                        <a:rPr lang="en-US" sz="3200" dirty="0"/>
                        <a:t>White Women</a:t>
                      </a:r>
                    </a:p>
                  </a:txBody>
                  <a:tcPr anchor="ctr"/>
                </a:tc>
                <a:tc hMerge="1">
                  <a:txBody>
                    <a:bodyPr/>
                    <a:lstStyle/>
                    <a:p>
                      <a:endParaRPr lang="en-US" dirty="0"/>
                    </a:p>
                  </a:txBody>
                  <a:tcPr/>
                </a:tc>
                <a:tc gridSpan="2">
                  <a:txBody>
                    <a:bodyPr/>
                    <a:lstStyle/>
                    <a:p>
                      <a:pPr algn="ctr"/>
                      <a:r>
                        <a:rPr lang="en-US" sz="3200" dirty="0"/>
                        <a:t>Non-White Women</a:t>
                      </a:r>
                    </a:p>
                  </a:txBody>
                  <a:tcPr anchor="ctr"/>
                </a:tc>
                <a:tc hMerge="1">
                  <a:txBody>
                    <a:bodyPr/>
                    <a:lstStyle/>
                    <a:p>
                      <a:endParaRPr lang="en-US" dirty="0"/>
                    </a:p>
                  </a:txBody>
                  <a:tcPr/>
                </a:tc>
                <a:extLst>
                  <a:ext uri="{0D108BD9-81ED-4DB2-BD59-A6C34878D82A}">
                    <a16:rowId xmlns:a16="http://schemas.microsoft.com/office/drawing/2014/main" xmlns="" val="823470473"/>
                  </a:ext>
                </a:extLst>
              </a:tr>
              <a:tr h="529051">
                <a:tc>
                  <a:txBody>
                    <a:bodyPr/>
                    <a:lstStyle/>
                    <a:p>
                      <a:endParaRPr lang="en-US" sz="3200"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extLst>
                  <a:ext uri="{0D108BD9-81ED-4DB2-BD59-A6C34878D82A}">
                    <a16:rowId xmlns:a16="http://schemas.microsoft.com/office/drawing/2014/main" xmlns="" val="3099731014"/>
                  </a:ext>
                </a:extLst>
              </a:tr>
              <a:tr h="1054825">
                <a:tc>
                  <a:txBody>
                    <a:bodyPr/>
                    <a:lstStyle/>
                    <a:p>
                      <a:r>
                        <a:rPr lang="en-US" sz="3600" dirty="0"/>
                        <a:t>PAT</a:t>
                      </a:r>
                    </a:p>
                  </a:txBody>
                  <a:tcPr anchor="ctr"/>
                </a:tc>
                <a:tc>
                  <a:txBody>
                    <a:bodyPr/>
                    <a:lstStyle/>
                    <a:p>
                      <a:pPr algn="ctr"/>
                      <a:r>
                        <a:rPr lang="en-US" sz="3600" dirty="0"/>
                        <a:t>0.61*</a:t>
                      </a:r>
                    </a:p>
                  </a:txBody>
                  <a:tcPr anchor="ctr"/>
                </a:tc>
                <a:tc>
                  <a:txBody>
                    <a:bodyPr/>
                    <a:lstStyle/>
                    <a:p>
                      <a:pPr algn="ctr"/>
                      <a:r>
                        <a:rPr lang="en-US" sz="3600" dirty="0"/>
                        <a:t>0.18*</a:t>
                      </a:r>
                    </a:p>
                  </a:txBody>
                  <a:tcPr anchor="ctr"/>
                </a:tc>
                <a:tc>
                  <a:txBody>
                    <a:bodyPr/>
                    <a:lstStyle/>
                    <a:p>
                      <a:pPr algn="ctr"/>
                      <a:r>
                        <a:rPr lang="en-US" sz="3600" dirty="0"/>
                        <a:t>0.58*</a:t>
                      </a:r>
                    </a:p>
                  </a:txBody>
                  <a:tcPr anchor="ctr"/>
                </a:tc>
                <a:tc>
                  <a:txBody>
                    <a:bodyPr/>
                    <a:lstStyle/>
                    <a:p>
                      <a:pPr algn="ctr"/>
                      <a:r>
                        <a:rPr lang="en-US" sz="3600" dirty="0"/>
                        <a:t>0.16*</a:t>
                      </a:r>
                    </a:p>
                  </a:txBody>
                  <a:tcPr anchor="ctr"/>
                </a:tc>
                <a:extLst>
                  <a:ext uri="{0D108BD9-81ED-4DB2-BD59-A6C34878D82A}">
                    <a16:rowId xmlns:a16="http://schemas.microsoft.com/office/drawing/2014/main" xmlns="" val="203258300"/>
                  </a:ext>
                </a:extLst>
              </a:tr>
              <a:tr h="1054825">
                <a:tc>
                  <a:txBody>
                    <a:bodyPr/>
                    <a:lstStyle/>
                    <a:p>
                      <a:r>
                        <a:rPr lang="en-US" sz="3600" dirty="0"/>
                        <a:t>CST</a:t>
                      </a:r>
                    </a:p>
                  </a:txBody>
                  <a:tcPr anchor="ctr"/>
                </a:tc>
                <a:tc>
                  <a:txBody>
                    <a:bodyPr/>
                    <a:lstStyle/>
                    <a:p>
                      <a:pPr algn="ctr"/>
                      <a:r>
                        <a:rPr lang="en-US" sz="3600" dirty="0"/>
                        <a:t>0.62*</a:t>
                      </a:r>
                    </a:p>
                  </a:txBody>
                  <a:tcPr anchor="ctr"/>
                </a:tc>
                <a:tc>
                  <a:txBody>
                    <a:bodyPr/>
                    <a:lstStyle/>
                    <a:p>
                      <a:pPr algn="ctr"/>
                      <a:r>
                        <a:rPr lang="en-US" sz="3600" dirty="0"/>
                        <a:t>0.20*</a:t>
                      </a:r>
                    </a:p>
                  </a:txBody>
                  <a:tcPr anchor="ctr"/>
                </a:tc>
                <a:tc>
                  <a:txBody>
                    <a:bodyPr/>
                    <a:lstStyle/>
                    <a:p>
                      <a:pPr algn="ctr"/>
                      <a:r>
                        <a:rPr lang="en-US" sz="3600" dirty="0"/>
                        <a:t>0.62*</a:t>
                      </a:r>
                    </a:p>
                  </a:txBody>
                  <a:tcPr anchor="ctr"/>
                </a:tc>
                <a:tc>
                  <a:txBody>
                    <a:bodyPr/>
                    <a:lstStyle/>
                    <a:p>
                      <a:pPr algn="ctr"/>
                      <a:r>
                        <a:rPr lang="en-US" sz="3600" dirty="0"/>
                        <a:t>0.20*</a:t>
                      </a:r>
                    </a:p>
                  </a:txBody>
                  <a:tcPr anchor="ctr"/>
                </a:tc>
                <a:extLst>
                  <a:ext uri="{0D108BD9-81ED-4DB2-BD59-A6C34878D82A}">
                    <a16:rowId xmlns:a16="http://schemas.microsoft.com/office/drawing/2014/main" xmlns="" val="4182672472"/>
                  </a:ext>
                </a:extLst>
              </a:tr>
              <a:tr h="1054825">
                <a:tc>
                  <a:txBody>
                    <a:bodyPr/>
                    <a:lstStyle/>
                    <a:p>
                      <a:r>
                        <a:rPr lang="en-US" sz="3600" dirty="0"/>
                        <a:t>PIT</a:t>
                      </a:r>
                    </a:p>
                  </a:txBody>
                  <a:tcPr anchor="ctr"/>
                </a:tc>
                <a:tc>
                  <a:txBody>
                    <a:bodyPr/>
                    <a:lstStyle/>
                    <a:p>
                      <a:pPr algn="ctr"/>
                      <a:r>
                        <a:rPr lang="en-US" sz="3600" dirty="0"/>
                        <a:t>0.62*</a:t>
                      </a:r>
                    </a:p>
                  </a:txBody>
                  <a:tcPr anchor="ctr"/>
                </a:tc>
                <a:tc>
                  <a:txBody>
                    <a:bodyPr/>
                    <a:lstStyle/>
                    <a:p>
                      <a:pPr algn="ctr"/>
                      <a:r>
                        <a:rPr lang="en-US" sz="3600" dirty="0"/>
                        <a:t>0.22*</a:t>
                      </a:r>
                    </a:p>
                  </a:txBody>
                  <a:tcPr anchor="ctr"/>
                </a:tc>
                <a:tc>
                  <a:txBody>
                    <a:bodyPr/>
                    <a:lstStyle/>
                    <a:p>
                      <a:pPr algn="ctr"/>
                      <a:r>
                        <a:rPr lang="en-US" sz="3600" dirty="0"/>
                        <a:t>0.66*</a:t>
                      </a:r>
                    </a:p>
                  </a:txBody>
                  <a:tcPr anchor="ctr"/>
                </a:tc>
                <a:tc>
                  <a:txBody>
                    <a:bodyPr/>
                    <a:lstStyle/>
                    <a:p>
                      <a:pPr algn="ctr"/>
                      <a:r>
                        <a:rPr lang="en-US" sz="3600" dirty="0"/>
                        <a:t>0.29*</a:t>
                      </a:r>
                    </a:p>
                  </a:txBody>
                  <a:tcPr anchor="ctr"/>
                </a:tc>
                <a:extLst>
                  <a:ext uri="{0D108BD9-81ED-4DB2-BD59-A6C34878D82A}">
                    <a16:rowId xmlns:a16="http://schemas.microsoft.com/office/drawing/2014/main" xmlns="" val="756652657"/>
                  </a:ext>
                </a:extLst>
              </a:tr>
              <a:tr h="1054825">
                <a:tc>
                  <a:txBody>
                    <a:bodyPr/>
                    <a:lstStyle/>
                    <a:p>
                      <a:r>
                        <a:rPr lang="en-US" sz="3600" dirty="0"/>
                        <a:t>RT</a:t>
                      </a:r>
                    </a:p>
                  </a:txBody>
                  <a:tcPr anchor="ctr"/>
                </a:tc>
                <a:tc>
                  <a:txBody>
                    <a:bodyPr/>
                    <a:lstStyle/>
                    <a:p>
                      <a:pPr algn="ctr"/>
                      <a:r>
                        <a:rPr lang="en-US" sz="3600" dirty="0"/>
                        <a:t>--</a:t>
                      </a:r>
                    </a:p>
                  </a:txBody>
                  <a:tcPr anchor="ctr"/>
                </a:tc>
                <a:tc>
                  <a:txBody>
                    <a:bodyPr/>
                    <a:lstStyle/>
                    <a:p>
                      <a:pPr algn="ctr"/>
                      <a:r>
                        <a:rPr lang="en-US" sz="3600" dirty="0"/>
                        <a:t>--</a:t>
                      </a:r>
                    </a:p>
                  </a:txBody>
                  <a:tcPr anchor="ctr"/>
                </a:tc>
                <a:tc>
                  <a:txBody>
                    <a:bodyPr/>
                    <a:lstStyle/>
                    <a:p>
                      <a:pPr algn="ctr"/>
                      <a:r>
                        <a:rPr lang="en-US" sz="3600" dirty="0"/>
                        <a:t>--</a:t>
                      </a:r>
                    </a:p>
                  </a:txBody>
                  <a:tcPr anchor="ctr"/>
                </a:tc>
                <a:tc>
                  <a:txBody>
                    <a:bodyPr/>
                    <a:lstStyle/>
                    <a:p>
                      <a:pPr algn="ctr"/>
                      <a:r>
                        <a:rPr lang="en-US" sz="3600" dirty="0"/>
                        <a:t>--</a:t>
                      </a:r>
                    </a:p>
                  </a:txBody>
                  <a:tcPr anchor="ctr"/>
                </a:tc>
                <a:extLst>
                  <a:ext uri="{0D108BD9-81ED-4DB2-BD59-A6C34878D82A}">
                    <a16:rowId xmlns:a16="http://schemas.microsoft.com/office/drawing/2014/main" xmlns="" val="2337421960"/>
                  </a:ext>
                </a:extLst>
              </a:tr>
              <a:tr h="1054825">
                <a:tc>
                  <a:txBody>
                    <a:bodyPr/>
                    <a:lstStyle/>
                    <a:p>
                      <a:r>
                        <a:rPr lang="en-US" sz="3600" dirty="0"/>
                        <a:t>SRT</a:t>
                      </a:r>
                    </a:p>
                  </a:txBody>
                  <a:tcPr anchor="ctr"/>
                </a:tc>
                <a:tc>
                  <a:txBody>
                    <a:bodyPr/>
                    <a:lstStyle/>
                    <a:p>
                      <a:pPr algn="ctr"/>
                      <a:r>
                        <a:rPr lang="en-US" sz="3600" dirty="0"/>
                        <a:t>0.61</a:t>
                      </a:r>
                    </a:p>
                  </a:txBody>
                  <a:tcPr anchor="ctr"/>
                </a:tc>
                <a:tc>
                  <a:txBody>
                    <a:bodyPr/>
                    <a:lstStyle/>
                    <a:p>
                      <a:pPr algn="ctr"/>
                      <a:r>
                        <a:rPr lang="en-US" sz="3600" dirty="0"/>
                        <a:t>0.20</a:t>
                      </a:r>
                    </a:p>
                  </a:txBody>
                  <a:tcPr anchor="ctr"/>
                </a:tc>
                <a:tc>
                  <a:txBody>
                    <a:bodyPr/>
                    <a:lstStyle/>
                    <a:p>
                      <a:pPr algn="ctr"/>
                      <a:r>
                        <a:rPr lang="en-US" sz="3600" dirty="0"/>
                        <a:t>0.59</a:t>
                      </a:r>
                    </a:p>
                  </a:txBody>
                  <a:tcPr anchor="ctr"/>
                </a:tc>
                <a:tc>
                  <a:txBody>
                    <a:bodyPr/>
                    <a:lstStyle/>
                    <a:p>
                      <a:pPr algn="ctr"/>
                      <a:r>
                        <a:rPr lang="en-US" sz="3600" dirty="0"/>
                        <a:t>0.17</a:t>
                      </a:r>
                    </a:p>
                  </a:txBody>
                  <a:tcPr anchor="ctr"/>
                </a:tc>
                <a:extLst>
                  <a:ext uri="{0D108BD9-81ED-4DB2-BD59-A6C34878D82A}">
                    <a16:rowId xmlns:a16="http://schemas.microsoft.com/office/drawing/2014/main" xmlns="" val="3045494391"/>
                  </a:ext>
                </a:extLst>
              </a:tr>
            </a:tbl>
          </a:graphicData>
        </a:graphic>
      </p:graphicFrame>
    </p:spTree>
    <p:extLst>
      <p:ext uri="{BB962C8B-B14F-4D97-AF65-F5344CB8AC3E}">
        <p14:creationId xmlns:p14="http://schemas.microsoft.com/office/powerpoint/2010/main" val="2061730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xmlns="" id="{F5BB1B14-469A-1778-98AF-3844719EF95B}"/>
              </a:ext>
            </a:extLst>
          </p:cNvPr>
          <p:cNvGraphicFramePr>
            <a:graphicFrameLocks/>
          </p:cNvGraphicFramePr>
          <p:nvPr>
            <p:extLst>
              <p:ext uri="{D42A27DB-BD31-4B8C-83A1-F6EECF244321}">
                <p14:modId xmlns:p14="http://schemas.microsoft.com/office/powerpoint/2010/main" val="2067774230"/>
              </p:ext>
            </p:extLst>
          </p:nvPr>
        </p:nvGraphicFramePr>
        <p:xfrm>
          <a:off x="-1" y="-1"/>
          <a:ext cx="12056533" cy="5926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2894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D8A404C1-E633-D0C6-682B-36B19770246C}"/>
              </a:ext>
            </a:extLst>
          </p:cNvPr>
          <p:cNvGraphicFramePr>
            <a:graphicFrameLocks/>
          </p:cNvGraphicFramePr>
          <p:nvPr>
            <p:extLst>
              <p:ext uri="{D42A27DB-BD31-4B8C-83A1-F6EECF244321}">
                <p14:modId xmlns:p14="http://schemas.microsoft.com/office/powerpoint/2010/main" val="4292841842"/>
              </p:ext>
            </p:extLst>
          </p:nvPr>
        </p:nvGraphicFramePr>
        <p:xfrm>
          <a:off x="0" y="-1"/>
          <a:ext cx="12192000" cy="5909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911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2CD4C-9938-E662-2778-18F73456BE53}"/>
              </a:ext>
            </a:extLst>
          </p:cNvPr>
          <p:cNvSpPr>
            <a:spLocks noGrp="1"/>
          </p:cNvSpPr>
          <p:nvPr>
            <p:ph type="title"/>
          </p:nvPr>
        </p:nvSpPr>
        <p:spPr/>
        <p:txBody>
          <a:bodyPr/>
          <a:lstStyle/>
          <a:p>
            <a:pPr algn="ctr"/>
            <a:r>
              <a:rPr lang="en-US" dirty="0"/>
              <a:t>Violence Tool Results</a:t>
            </a:r>
          </a:p>
        </p:txBody>
      </p:sp>
      <p:sp>
        <p:nvSpPr>
          <p:cNvPr id="3" name="Text Placeholder 2">
            <a:extLst>
              <a:ext uri="{FF2B5EF4-FFF2-40B4-BE49-F238E27FC236}">
                <a16:creationId xmlns:a16="http://schemas.microsoft.com/office/drawing/2014/main" xmlns="" id="{22EDBC15-B596-9665-1055-306A1C40AE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63466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A049F-9768-91D2-B7D9-B25BB5498307}"/>
              </a:ext>
            </a:extLst>
          </p:cNvPr>
          <p:cNvSpPr>
            <a:spLocks noGrp="1"/>
          </p:cNvSpPr>
          <p:nvPr>
            <p:ph type="title"/>
          </p:nvPr>
        </p:nvSpPr>
        <p:spPr/>
        <p:txBody>
          <a:bodyPr/>
          <a:lstStyle/>
          <a:p>
            <a:r>
              <a:rPr lang="en-US" dirty="0"/>
              <a:t>IRAS Results</a:t>
            </a:r>
          </a:p>
        </p:txBody>
      </p:sp>
      <p:graphicFrame>
        <p:nvGraphicFramePr>
          <p:cNvPr id="4" name="Table 4">
            <a:extLst>
              <a:ext uri="{FF2B5EF4-FFF2-40B4-BE49-F238E27FC236}">
                <a16:creationId xmlns:a16="http://schemas.microsoft.com/office/drawing/2014/main" xmlns="" id="{7E8BD606-6A73-27FB-9D1D-92C18EF1FB40}"/>
              </a:ext>
            </a:extLst>
          </p:cNvPr>
          <p:cNvGraphicFramePr>
            <a:graphicFrameLocks noGrp="1"/>
          </p:cNvGraphicFramePr>
          <p:nvPr>
            <p:extLst>
              <p:ext uri="{D42A27DB-BD31-4B8C-83A1-F6EECF244321}">
                <p14:modId xmlns:p14="http://schemas.microsoft.com/office/powerpoint/2010/main" val="3711010706"/>
              </p:ext>
            </p:extLst>
          </p:nvPr>
        </p:nvGraphicFramePr>
        <p:xfrm>
          <a:off x="0" y="0"/>
          <a:ext cx="12192000" cy="6858000"/>
        </p:xfrm>
        <a:graphic>
          <a:graphicData uri="http://schemas.openxmlformats.org/drawingml/2006/table">
            <a:tbl>
              <a:tblPr firstRow="1" bandRow="1">
                <a:tableStyleId>{D7AC3CCA-C797-4891-BE02-D94E43425B78}</a:tableStyleId>
              </a:tblPr>
              <a:tblGrid>
                <a:gridCol w="3000672">
                  <a:extLst>
                    <a:ext uri="{9D8B030D-6E8A-4147-A177-3AD203B41FA5}">
                      <a16:colId xmlns:a16="http://schemas.microsoft.com/office/drawing/2014/main" xmlns="" val="1974323824"/>
                    </a:ext>
                  </a:extLst>
                </a:gridCol>
                <a:gridCol w="2695519">
                  <a:extLst>
                    <a:ext uri="{9D8B030D-6E8A-4147-A177-3AD203B41FA5}">
                      <a16:colId xmlns:a16="http://schemas.microsoft.com/office/drawing/2014/main" xmlns="" val="1923926638"/>
                    </a:ext>
                  </a:extLst>
                </a:gridCol>
                <a:gridCol w="1856347">
                  <a:extLst>
                    <a:ext uri="{9D8B030D-6E8A-4147-A177-3AD203B41FA5}">
                      <a16:colId xmlns:a16="http://schemas.microsoft.com/office/drawing/2014/main" xmlns="" val="3823098737"/>
                    </a:ext>
                  </a:extLst>
                </a:gridCol>
                <a:gridCol w="2201062">
                  <a:extLst>
                    <a:ext uri="{9D8B030D-6E8A-4147-A177-3AD203B41FA5}">
                      <a16:colId xmlns:a16="http://schemas.microsoft.com/office/drawing/2014/main" xmlns="" val="1030875423"/>
                    </a:ext>
                  </a:extLst>
                </a:gridCol>
                <a:gridCol w="2438400">
                  <a:extLst>
                    <a:ext uri="{9D8B030D-6E8A-4147-A177-3AD203B41FA5}">
                      <a16:colId xmlns:a16="http://schemas.microsoft.com/office/drawing/2014/main" xmlns="" val="3468832744"/>
                    </a:ext>
                  </a:extLst>
                </a:gridCol>
              </a:tblGrid>
              <a:tr h="1235894">
                <a:tc>
                  <a:txBody>
                    <a:bodyPr/>
                    <a:lstStyle/>
                    <a:p>
                      <a:pPr algn="l"/>
                      <a:r>
                        <a:rPr lang="en-US" sz="3200" dirty="0"/>
                        <a:t>ORAS Tool</a:t>
                      </a:r>
                    </a:p>
                  </a:txBody>
                  <a:tcPr anchor="ctr"/>
                </a:tc>
                <a:tc gridSpan="2">
                  <a:txBody>
                    <a:bodyPr/>
                    <a:lstStyle/>
                    <a:p>
                      <a:pPr algn="ctr"/>
                      <a:r>
                        <a:rPr lang="en-US" sz="3200" dirty="0"/>
                        <a:t>Men</a:t>
                      </a:r>
                    </a:p>
                  </a:txBody>
                  <a:tcPr anchor="ctr"/>
                </a:tc>
                <a:tc hMerge="1">
                  <a:txBody>
                    <a:bodyPr/>
                    <a:lstStyle/>
                    <a:p>
                      <a:endParaRPr lang="en-US" dirty="0"/>
                    </a:p>
                  </a:txBody>
                  <a:tcPr/>
                </a:tc>
                <a:tc gridSpan="2">
                  <a:txBody>
                    <a:bodyPr/>
                    <a:lstStyle/>
                    <a:p>
                      <a:pPr algn="ctr"/>
                      <a:r>
                        <a:rPr lang="en-US" sz="3200" dirty="0"/>
                        <a:t>Women</a:t>
                      </a:r>
                    </a:p>
                  </a:txBody>
                  <a:tcPr anchor="ctr"/>
                </a:tc>
                <a:tc hMerge="1">
                  <a:txBody>
                    <a:bodyPr/>
                    <a:lstStyle/>
                    <a:p>
                      <a:endParaRPr lang="en-US" dirty="0"/>
                    </a:p>
                  </a:txBody>
                  <a:tcPr/>
                </a:tc>
                <a:extLst>
                  <a:ext uri="{0D108BD9-81ED-4DB2-BD59-A6C34878D82A}">
                    <a16:rowId xmlns:a16="http://schemas.microsoft.com/office/drawing/2014/main" xmlns="" val="823470473"/>
                  </a:ext>
                </a:extLst>
              </a:tr>
              <a:tr h="678530">
                <a:tc>
                  <a:txBody>
                    <a:bodyPr/>
                    <a:lstStyle/>
                    <a:p>
                      <a:endParaRPr lang="en-US" sz="3200"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extLst>
                  <a:ext uri="{0D108BD9-81ED-4DB2-BD59-A6C34878D82A}">
                    <a16:rowId xmlns:a16="http://schemas.microsoft.com/office/drawing/2014/main" xmlns="" val="3099731014"/>
                  </a:ext>
                </a:extLst>
              </a:tr>
              <a:tr h="1235894">
                <a:tc>
                  <a:txBody>
                    <a:bodyPr/>
                    <a:lstStyle/>
                    <a:p>
                      <a:r>
                        <a:rPr lang="en-US" sz="3600" dirty="0"/>
                        <a:t>CST-VP</a:t>
                      </a:r>
                    </a:p>
                  </a:txBody>
                  <a:tcPr anchor="ctr"/>
                </a:tc>
                <a:tc>
                  <a:txBody>
                    <a:bodyPr/>
                    <a:lstStyle/>
                    <a:p>
                      <a:pPr algn="ctr"/>
                      <a:r>
                        <a:rPr lang="en-US" sz="3600" dirty="0"/>
                        <a:t>0.67*</a:t>
                      </a:r>
                    </a:p>
                  </a:txBody>
                  <a:tcPr anchor="ctr"/>
                </a:tc>
                <a:tc>
                  <a:txBody>
                    <a:bodyPr/>
                    <a:lstStyle/>
                    <a:p>
                      <a:pPr algn="ctr"/>
                      <a:r>
                        <a:rPr lang="en-US" sz="3600" dirty="0"/>
                        <a:t>0.26*</a:t>
                      </a:r>
                    </a:p>
                  </a:txBody>
                  <a:tcPr anchor="ctr"/>
                </a:tc>
                <a:tc>
                  <a:txBody>
                    <a:bodyPr/>
                    <a:lstStyle/>
                    <a:p>
                      <a:pPr algn="ctr"/>
                      <a:r>
                        <a:rPr lang="en-US" sz="3600" dirty="0"/>
                        <a:t>0.65*</a:t>
                      </a:r>
                    </a:p>
                  </a:txBody>
                  <a:tcPr anchor="ctr"/>
                </a:tc>
                <a:tc>
                  <a:txBody>
                    <a:bodyPr/>
                    <a:lstStyle/>
                    <a:p>
                      <a:pPr algn="ctr"/>
                      <a:r>
                        <a:rPr lang="en-US" sz="3600" dirty="0"/>
                        <a:t>0.20*</a:t>
                      </a:r>
                    </a:p>
                  </a:txBody>
                  <a:tcPr anchor="ctr"/>
                </a:tc>
                <a:extLst>
                  <a:ext uri="{0D108BD9-81ED-4DB2-BD59-A6C34878D82A}">
                    <a16:rowId xmlns:a16="http://schemas.microsoft.com/office/drawing/2014/main" xmlns="" val="203258300"/>
                  </a:ext>
                </a:extLst>
              </a:tr>
              <a:tr h="1235894">
                <a:tc>
                  <a:txBody>
                    <a:bodyPr/>
                    <a:lstStyle/>
                    <a:p>
                      <a:r>
                        <a:rPr lang="en-US" sz="3600" dirty="0"/>
                        <a:t>PIT-VP</a:t>
                      </a:r>
                    </a:p>
                  </a:txBody>
                  <a:tcPr anchor="ctr"/>
                </a:tc>
                <a:tc>
                  <a:txBody>
                    <a:bodyPr/>
                    <a:lstStyle/>
                    <a:p>
                      <a:pPr algn="ctr"/>
                      <a:r>
                        <a:rPr lang="en-US" sz="3600" dirty="0"/>
                        <a:t>0.67*</a:t>
                      </a:r>
                    </a:p>
                  </a:txBody>
                  <a:tcPr anchor="ctr"/>
                </a:tc>
                <a:tc>
                  <a:txBody>
                    <a:bodyPr/>
                    <a:lstStyle/>
                    <a:p>
                      <a:pPr algn="ctr"/>
                      <a:r>
                        <a:rPr lang="en-US" sz="3600" dirty="0"/>
                        <a:t>0.27*</a:t>
                      </a:r>
                    </a:p>
                  </a:txBody>
                  <a:tcPr anchor="ctr"/>
                </a:tc>
                <a:tc>
                  <a:txBody>
                    <a:bodyPr/>
                    <a:lstStyle/>
                    <a:p>
                      <a:pPr algn="ctr"/>
                      <a:r>
                        <a:rPr lang="en-US" sz="3600" dirty="0"/>
                        <a:t>0.66*</a:t>
                      </a:r>
                    </a:p>
                  </a:txBody>
                  <a:tcPr anchor="ctr"/>
                </a:tc>
                <a:tc>
                  <a:txBody>
                    <a:bodyPr/>
                    <a:lstStyle/>
                    <a:p>
                      <a:pPr algn="ctr"/>
                      <a:r>
                        <a:rPr lang="en-US" sz="3600" dirty="0"/>
                        <a:t>0.20*</a:t>
                      </a:r>
                    </a:p>
                  </a:txBody>
                  <a:tcPr anchor="ctr"/>
                </a:tc>
                <a:extLst>
                  <a:ext uri="{0D108BD9-81ED-4DB2-BD59-A6C34878D82A}">
                    <a16:rowId xmlns:a16="http://schemas.microsoft.com/office/drawing/2014/main" xmlns="" val="4182672472"/>
                  </a:ext>
                </a:extLst>
              </a:tr>
              <a:tr h="1235894">
                <a:tc>
                  <a:txBody>
                    <a:bodyPr/>
                    <a:lstStyle/>
                    <a:p>
                      <a:r>
                        <a:rPr lang="en-US" sz="3600" dirty="0"/>
                        <a:t>RT-VP</a:t>
                      </a:r>
                    </a:p>
                  </a:txBody>
                  <a:tcPr anchor="ctr"/>
                </a:tc>
                <a:tc>
                  <a:txBody>
                    <a:bodyPr/>
                    <a:lstStyle/>
                    <a:p>
                      <a:pPr algn="ctr"/>
                      <a:r>
                        <a:rPr lang="en-US" sz="3600" dirty="0"/>
                        <a:t>0.68*</a:t>
                      </a:r>
                    </a:p>
                  </a:txBody>
                  <a:tcPr anchor="ctr"/>
                </a:tc>
                <a:tc>
                  <a:txBody>
                    <a:bodyPr/>
                    <a:lstStyle/>
                    <a:p>
                      <a:pPr algn="ctr"/>
                      <a:r>
                        <a:rPr lang="en-US" sz="3600" dirty="0"/>
                        <a:t>0.28*</a:t>
                      </a:r>
                    </a:p>
                  </a:txBody>
                  <a:tcPr anchor="ctr"/>
                </a:tc>
                <a:tc>
                  <a:txBody>
                    <a:bodyPr/>
                    <a:lstStyle/>
                    <a:p>
                      <a:pPr algn="ctr"/>
                      <a:r>
                        <a:rPr lang="en-US" sz="3600" dirty="0"/>
                        <a:t>0.79*</a:t>
                      </a:r>
                    </a:p>
                  </a:txBody>
                  <a:tcPr anchor="ctr"/>
                </a:tc>
                <a:tc>
                  <a:txBody>
                    <a:bodyPr/>
                    <a:lstStyle/>
                    <a:p>
                      <a:pPr algn="ctr"/>
                      <a:r>
                        <a:rPr lang="en-US" sz="3600" dirty="0"/>
                        <a:t>0.36*</a:t>
                      </a:r>
                    </a:p>
                  </a:txBody>
                  <a:tcPr anchor="ctr"/>
                </a:tc>
                <a:extLst>
                  <a:ext uri="{0D108BD9-81ED-4DB2-BD59-A6C34878D82A}">
                    <a16:rowId xmlns:a16="http://schemas.microsoft.com/office/drawing/2014/main" xmlns="" val="756652657"/>
                  </a:ext>
                </a:extLst>
              </a:tr>
              <a:tr h="1235894">
                <a:tc>
                  <a:txBody>
                    <a:bodyPr/>
                    <a:lstStyle/>
                    <a:p>
                      <a:r>
                        <a:rPr lang="en-US" sz="3600" dirty="0"/>
                        <a:t>(S)RT-VP</a:t>
                      </a:r>
                    </a:p>
                  </a:txBody>
                  <a:tcPr anchor="ctr"/>
                </a:tc>
                <a:tc>
                  <a:txBody>
                    <a:bodyPr/>
                    <a:lstStyle/>
                    <a:p>
                      <a:pPr algn="ctr"/>
                      <a:r>
                        <a:rPr lang="en-US" sz="3600" dirty="0"/>
                        <a:t>0.65*</a:t>
                      </a:r>
                    </a:p>
                  </a:txBody>
                  <a:tcPr anchor="ctr"/>
                </a:tc>
                <a:tc>
                  <a:txBody>
                    <a:bodyPr/>
                    <a:lstStyle/>
                    <a:p>
                      <a:pPr algn="ctr"/>
                      <a:r>
                        <a:rPr lang="en-US" sz="3600" dirty="0"/>
                        <a:t>0.25*</a:t>
                      </a:r>
                    </a:p>
                  </a:txBody>
                  <a:tcPr anchor="ctr"/>
                </a:tc>
                <a:tc>
                  <a:txBody>
                    <a:bodyPr/>
                    <a:lstStyle/>
                    <a:p>
                      <a:pPr algn="ctr"/>
                      <a:r>
                        <a:rPr lang="en-US" sz="3600" dirty="0"/>
                        <a:t>0.70*</a:t>
                      </a:r>
                    </a:p>
                  </a:txBody>
                  <a:tcPr anchor="ctr"/>
                </a:tc>
                <a:tc>
                  <a:txBody>
                    <a:bodyPr/>
                    <a:lstStyle/>
                    <a:p>
                      <a:pPr algn="ctr"/>
                      <a:r>
                        <a:rPr lang="en-US" sz="3600" dirty="0"/>
                        <a:t>0.22*</a:t>
                      </a:r>
                    </a:p>
                  </a:txBody>
                  <a:tcPr anchor="ctr"/>
                </a:tc>
                <a:extLst>
                  <a:ext uri="{0D108BD9-81ED-4DB2-BD59-A6C34878D82A}">
                    <a16:rowId xmlns:a16="http://schemas.microsoft.com/office/drawing/2014/main" xmlns="" val="2337421960"/>
                  </a:ext>
                </a:extLst>
              </a:tr>
            </a:tbl>
          </a:graphicData>
        </a:graphic>
      </p:graphicFrame>
    </p:spTree>
    <p:extLst>
      <p:ext uri="{BB962C8B-B14F-4D97-AF65-F5344CB8AC3E}">
        <p14:creationId xmlns:p14="http://schemas.microsoft.com/office/powerpoint/2010/main" val="3772338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unset, nature, road, highway&#10;&#10;Description automatically generated">
            <a:extLst>
              <a:ext uri="{FF2B5EF4-FFF2-40B4-BE49-F238E27FC236}">
                <a16:creationId xmlns:a16="http://schemas.microsoft.com/office/drawing/2014/main" xmlns="" id="{967D4345-C23E-CA00-D595-A5736FEC5D1F}"/>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1690688"/>
            <a:ext cx="12192000" cy="4210417"/>
          </a:xfrm>
          <a:prstGeom prst="rect">
            <a:avLst/>
          </a:prstGeom>
        </p:spPr>
      </p:pic>
      <p:sp>
        <p:nvSpPr>
          <p:cNvPr id="4" name="Title 3"/>
          <p:cNvSpPr>
            <a:spLocks noGrp="1"/>
          </p:cNvSpPr>
          <p:nvPr>
            <p:ph type="title"/>
          </p:nvPr>
        </p:nvSpPr>
        <p:spPr>
          <a:xfrm>
            <a:off x="0" y="1"/>
            <a:ext cx="12192000" cy="1690688"/>
          </a:xfrm>
          <a:solidFill>
            <a:srgbClr val="700017"/>
          </a:solidFill>
        </p:spPr>
        <p:txBody>
          <a:bodyPr/>
          <a:lstStyle/>
          <a:p>
            <a:pPr algn="ctr"/>
            <a:r>
              <a:rPr lang="en-US" b="1" dirty="0">
                <a:solidFill>
                  <a:schemeClr val="bg1"/>
                </a:solidFill>
                <a:highlight>
                  <a:srgbClr val="700017"/>
                </a:highlight>
                <a:latin typeface="Century Gothic" panose="020B0502020202020204" pitchFamily="34" charset="0"/>
              </a:rPr>
              <a:t>ORAS Journey</a:t>
            </a:r>
          </a:p>
        </p:txBody>
      </p:sp>
    </p:spTree>
    <p:extLst>
      <p:ext uri="{BB962C8B-B14F-4D97-AF65-F5344CB8AC3E}">
        <p14:creationId xmlns:p14="http://schemas.microsoft.com/office/powerpoint/2010/main" val="1493957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A049F-9768-91D2-B7D9-B25BB5498307}"/>
              </a:ext>
            </a:extLst>
          </p:cNvPr>
          <p:cNvSpPr>
            <a:spLocks noGrp="1"/>
          </p:cNvSpPr>
          <p:nvPr>
            <p:ph type="title"/>
          </p:nvPr>
        </p:nvSpPr>
        <p:spPr/>
        <p:txBody>
          <a:bodyPr/>
          <a:lstStyle/>
          <a:p>
            <a:r>
              <a:rPr lang="en-US" dirty="0"/>
              <a:t>IRAS Results</a:t>
            </a:r>
          </a:p>
        </p:txBody>
      </p:sp>
      <p:graphicFrame>
        <p:nvGraphicFramePr>
          <p:cNvPr id="4" name="Table 4">
            <a:extLst>
              <a:ext uri="{FF2B5EF4-FFF2-40B4-BE49-F238E27FC236}">
                <a16:creationId xmlns:a16="http://schemas.microsoft.com/office/drawing/2014/main" xmlns="" id="{7E8BD606-6A73-27FB-9D1D-92C18EF1FB40}"/>
              </a:ext>
            </a:extLst>
          </p:cNvPr>
          <p:cNvGraphicFramePr>
            <a:graphicFrameLocks noGrp="1"/>
          </p:cNvGraphicFramePr>
          <p:nvPr>
            <p:extLst>
              <p:ext uri="{D42A27DB-BD31-4B8C-83A1-F6EECF244321}">
                <p14:modId xmlns:p14="http://schemas.microsoft.com/office/powerpoint/2010/main" val="3530323725"/>
              </p:ext>
            </p:extLst>
          </p:nvPr>
        </p:nvGraphicFramePr>
        <p:xfrm>
          <a:off x="0" y="0"/>
          <a:ext cx="12192000" cy="6858000"/>
        </p:xfrm>
        <a:graphic>
          <a:graphicData uri="http://schemas.openxmlformats.org/drawingml/2006/table">
            <a:tbl>
              <a:tblPr firstRow="1" bandRow="1">
                <a:tableStyleId>{D7AC3CCA-C797-4891-BE02-D94E43425B78}</a:tableStyleId>
              </a:tblPr>
              <a:tblGrid>
                <a:gridCol w="3000672">
                  <a:extLst>
                    <a:ext uri="{9D8B030D-6E8A-4147-A177-3AD203B41FA5}">
                      <a16:colId xmlns:a16="http://schemas.microsoft.com/office/drawing/2014/main" xmlns="" val="1974323824"/>
                    </a:ext>
                  </a:extLst>
                </a:gridCol>
                <a:gridCol w="2695519">
                  <a:extLst>
                    <a:ext uri="{9D8B030D-6E8A-4147-A177-3AD203B41FA5}">
                      <a16:colId xmlns:a16="http://schemas.microsoft.com/office/drawing/2014/main" xmlns="" val="1923926638"/>
                    </a:ext>
                  </a:extLst>
                </a:gridCol>
                <a:gridCol w="1856347">
                  <a:extLst>
                    <a:ext uri="{9D8B030D-6E8A-4147-A177-3AD203B41FA5}">
                      <a16:colId xmlns:a16="http://schemas.microsoft.com/office/drawing/2014/main" xmlns="" val="3823098737"/>
                    </a:ext>
                  </a:extLst>
                </a:gridCol>
                <a:gridCol w="2201062">
                  <a:extLst>
                    <a:ext uri="{9D8B030D-6E8A-4147-A177-3AD203B41FA5}">
                      <a16:colId xmlns:a16="http://schemas.microsoft.com/office/drawing/2014/main" xmlns="" val="1030875423"/>
                    </a:ext>
                  </a:extLst>
                </a:gridCol>
                <a:gridCol w="2438400">
                  <a:extLst>
                    <a:ext uri="{9D8B030D-6E8A-4147-A177-3AD203B41FA5}">
                      <a16:colId xmlns:a16="http://schemas.microsoft.com/office/drawing/2014/main" xmlns="" val="3468832744"/>
                    </a:ext>
                  </a:extLst>
                </a:gridCol>
              </a:tblGrid>
              <a:tr h="1235894">
                <a:tc>
                  <a:txBody>
                    <a:bodyPr/>
                    <a:lstStyle/>
                    <a:p>
                      <a:pPr algn="l"/>
                      <a:r>
                        <a:rPr lang="en-US" sz="3200" dirty="0"/>
                        <a:t>ORAS Tool</a:t>
                      </a:r>
                    </a:p>
                  </a:txBody>
                  <a:tcPr anchor="ctr"/>
                </a:tc>
                <a:tc gridSpan="2">
                  <a:txBody>
                    <a:bodyPr/>
                    <a:lstStyle/>
                    <a:p>
                      <a:pPr algn="ctr"/>
                      <a:r>
                        <a:rPr lang="en-US" sz="3200" dirty="0"/>
                        <a:t>White Men</a:t>
                      </a:r>
                    </a:p>
                  </a:txBody>
                  <a:tcPr anchor="ctr"/>
                </a:tc>
                <a:tc hMerge="1">
                  <a:txBody>
                    <a:bodyPr/>
                    <a:lstStyle/>
                    <a:p>
                      <a:endParaRPr lang="en-US" dirty="0"/>
                    </a:p>
                  </a:txBody>
                  <a:tcPr/>
                </a:tc>
                <a:tc gridSpan="2">
                  <a:txBody>
                    <a:bodyPr/>
                    <a:lstStyle/>
                    <a:p>
                      <a:pPr algn="ctr"/>
                      <a:r>
                        <a:rPr lang="en-US" sz="3200" dirty="0"/>
                        <a:t>Non-White Men</a:t>
                      </a:r>
                    </a:p>
                  </a:txBody>
                  <a:tcPr anchor="ctr"/>
                </a:tc>
                <a:tc hMerge="1">
                  <a:txBody>
                    <a:bodyPr/>
                    <a:lstStyle/>
                    <a:p>
                      <a:endParaRPr lang="en-US" dirty="0"/>
                    </a:p>
                  </a:txBody>
                  <a:tcPr/>
                </a:tc>
                <a:extLst>
                  <a:ext uri="{0D108BD9-81ED-4DB2-BD59-A6C34878D82A}">
                    <a16:rowId xmlns:a16="http://schemas.microsoft.com/office/drawing/2014/main" xmlns="" val="823470473"/>
                  </a:ext>
                </a:extLst>
              </a:tr>
              <a:tr h="678530">
                <a:tc>
                  <a:txBody>
                    <a:bodyPr/>
                    <a:lstStyle/>
                    <a:p>
                      <a:endParaRPr lang="en-US" sz="3200"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extLst>
                  <a:ext uri="{0D108BD9-81ED-4DB2-BD59-A6C34878D82A}">
                    <a16:rowId xmlns:a16="http://schemas.microsoft.com/office/drawing/2014/main" xmlns="" val="3099731014"/>
                  </a:ext>
                </a:extLst>
              </a:tr>
              <a:tr h="1235894">
                <a:tc>
                  <a:txBody>
                    <a:bodyPr/>
                    <a:lstStyle/>
                    <a:p>
                      <a:r>
                        <a:rPr lang="en-US" sz="3600" dirty="0"/>
                        <a:t>CST-VP</a:t>
                      </a:r>
                    </a:p>
                  </a:txBody>
                  <a:tcPr anchor="ctr"/>
                </a:tc>
                <a:tc>
                  <a:txBody>
                    <a:bodyPr/>
                    <a:lstStyle/>
                    <a:p>
                      <a:pPr algn="ctr"/>
                      <a:r>
                        <a:rPr lang="en-US" sz="3600" dirty="0"/>
                        <a:t>0.66*</a:t>
                      </a:r>
                    </a:p>
                  </a:txBody>
                  <a:tcPr anchor="ctr"/>
                </a:tc>
                <a:tc>
                  <a:txBody>
                    <a:bodyPr/>
                    <a:lstStyle/>
                    <a:p>
                      <a:pPr algn="ctr"/>
                      <a:r>
                        <a:rPr lang="en-US" sz="3600" dirty="0"/>
                        <a:t>0.23*</a:t>
                      </a:r>
                    </a:p>
                  </a:txBody>
                  <a:tcPr anchor="ctr"/>
                </a:tc>
                <a:tc>
                  <a:txBody>
                    <a:bodyPr/>
                    <a:lstStyle/>
                    <a:p>
                      <a:pPr algn="ctr"/>
                      <a:r>
                        <a:rPr lang="en-US" sz="3600" dirty="0"/>
                        <a:t>0.65*</a:t>
                      </a:r>
                    </a:p>
                  </a:txBody>
                  <a:tcPr anchor="ctr"/>
                </a:tc>
                <a:tc>
                  <a:txBody>
                    <a:bodyPr/>
                    <a:lstStyle/>
                    <a:p>
                      <a:pPr algn="ctr"/>
                      <a:r>
                        <a:rPr lang="en-US" sz="3600" dirty="0"/>
                        <a:t>0.25*</a:t>
                      </a:r>
                    </a:p>
                  </a:txBody>
                  <a:tcPr anchor="ctr"/>
                </a:tc>
                <a:extLst>
                  <a:ext uri="{0D108BD9-81ED-4DB2-BD59-A6C34878D82A}">
                    <a16:rowId xmlns:a16="http://schemas.microsoft.com/office/drawing/2014/main" xmlns="" val="203258300"/>
                  </a:ext>
                </a:extLst>
              </a:tr>
              <a:tr h="1235894">
                <a:tc>
                  <a:txBody>
                    <a:bodyPr/>
                    <a:lstStyle/>
                    <a:p>
                      <a:r>
                        <a:rPr lang="en-US" sz="3600" dirty="0"/>
                        <a:t>PIT-VP</a:t>
                      </a:r>
                    </a:p>
                  </a:txBody>
                  <a:tcPr anchor="ctr"/>
                </a:tc>
                <a:tc>
                  <a:txBody>
                    <a:bodyPr/>
                    <a:lstStyle/>
                    <a:p>
                      <a:pPr algn="ctr"/>
                      <a:r>
                        <a:rPr lang="en-US" sz="3600" dirty="0"/>
                        <a:t>0.66*</a:t>
                      </a:r>
                    </a:p>
                  </a:txBody>
                  <a:tcPr anchor="ctr"/>
                </a:tc>
                <a:tc>
                  <a:txBody>
                    <a:bodyPr/>
                    <a:lstStyle/>
                    <a:p>
                      <a:pPr algn="ctr"/>
                      <a:r>
                        <a:rPr lang="en-US" sz="3600" dirty="0"/>
                        <a:t>0.25*</a:t>
                      </a:r>
                    </a:p>
                  </a:txBody>
                  <a:tcPr anchor="ctr"/>
                </a:tc>
                <a:tc>
                  <a:txBody>
                    <a:bodyPr/>
                    <a:lstStyle/>
                    <a:p>
                      <a:pPr algn="ctr"/>
                      <a:r>
                        <a:rPr lang="en-US" sz="3600" dirty="0"/>
                        <a:t>0.65*</a:t>
                      </a:r>
                    </a:p>
                  </a:txBody>
                  <a:tcPr anchor="ctr"/>
                </a:tc>
                <a:tc>
                  <a:txBody>
                    <a:bodyPr/>
                    <a:lstStyle/>
                    <a:p>
                      <a:pPr algn="ctr"/>
                      <a:r>
                        <a:rPr lang="en-US" sz="3600" dirty="0"/>
                        <a:t>0.25*</a:t>
                      </a:r>
                    </a:p>
                  </a:txBody>
                  <a:tcPr anchor="ctr"/>
                </a:tc>
                <a:extLst>
                  <a:ext uri="{0D108BD9-81ED-4DB2-BD59-A6C34878D82A}">
                    <a16:rowId xmlns:a16="http://schemas.microsoft.com/office/drawing/2014/main" xmlns="" val="4182672472"/>
                  </a:ext>
                </a:extLst>
              </a:tr>
              <a:tr h="1235894">
                <a:tc>
                  <a:txBody>
                    <a:bodyPr/>
                    <a:lstStyle/>
                    <a:p>
                      <a:r>
                        <a:rPr lang="en-US" sz="3600" dirty="0"/>
                        <a:t>RT-VP</a:t>
                      </a:r>
                    </a:p>
                  </a:txBody>
                  <a:tcPr anchor="ctr"/>
                </a:tc>
                <a:tc>
                  <a:txBody>
                    <a:bodyPr/>
                    <a:lstStyle/>
                    <a:p>
                      <a:pPr algn="ctr"/>
                      <a:r>
                        <a:rPr lang="en-US" sz="3600" dirty="0"/>
                        <a:t>0.70*</a:t>
                      </a:r>
                    </a:p>
                  </a:txBody>
                  <a:tcPr anchor="ctr"/>
                </a:tc>
                <a:tc>
                  <a:txBody>
                    <a:bodyPr/>
                    <a:lstStyle/>
                    <a:p>
                      <a:pPr algn="ctr"/>
                      <a:r>
                        <a:rPr lang="en-US" sz="3600" dirty="0"/>
                        <a:t>0.29*</a:t>
                      </a:r>
                    </a:p>
                  </a:txBody>
                  <a:tcPr anchor="ctr"/>
                </a:tc>
                <a:tc>
                  <a:txBody>
                    <a:bodyPr/>
                    <a:lstStyle/>
                    <a:p>
                      <a:pPr algn="ctr"/>
                      <a:r>
                        <a:rPr lang="en-US" sz="3600" dirty="0"/>
                        <a:t>0.65*</a:t>
                      </a:r>
                    </a:p>
                  </a:txBody>
                  <a:tcPr anchor="ctr"/>
                </a:tc>
                <a:tc>
                  <a:txBody>
                    <a:bodyPr/>
                    <a:lstStyle/>
                    <a:p>
                      <a:pPr algn="ctr"/>
                      <a:r>
                        <a:rPr lang="en-US" sz="3600" dirty="0"/>
                        <a:t>0.25*</a:t>
                      </a:r>
                    </a:p>
                  </a:txBody>
                  <a:tcPr anchor="ctr"/>
                </a:tc>
                <a:extLst>
                  <a:ext uri="{0D108BD9-81ED-4DB2-BD59-A6C34878D82A}">
                    <a16:rowId xmlns:a16="http://schemas.microsoft.com/office/drawing/2014/main" xmlns="" val="756652657"/>
                  </a:ext>
                </a:extLst>
              </a:tr>
              <a:tr h="1235894">
                <a:tc>
                  <a:txBody>
                    <a:bodyPr/>
                    <a:lstStyle/>
                    <a:p>
                      <a:r>
                        <a:rPr lang="en-US" sz="3600" dirty="0"/>
                        <a:t>(S)RT-VP</a:t>
                      </a:r>
                    </a:p>
                  </a:txBody>
                  <a:tcPr anchor="ctr"/>
                </a:tc>
                <a:tc>
                  <a:txBody>
                    <a:bodyPr/>
                    <a:lstStyle/>
                    <a:p>
                      <a:pPr algn="ctr"/>
                      <a:r>
                        <a:rPr lang="en-US" sz="3600" dirty="0"/>
                        <a:t>0.66*</a:t>
                      </a:r>
                    </a:p>
                  </a:txBody>
                  <a:tcPr anchor="ctr"/>
                </a:tc>
                <a:tc>
                  <a:txBody>
                    <a:bodyPr/>
                    <a:lstStyle/>
                    <a:p>
                      <a:pPr algn="ctr"/>
                      <a:r>
                        <a:rPr lang="en-US" sz="3600" dirty="0"/>
                        <a:t>0.25*</a:t>
                      </a:r>
                    </a:p>
                  </a:txBody>
                  <a:tcPr anchor="ctr"/>
                </a:tc>
                <a:tc>
                  <a:txBody>
                    <a:bodyPr/>
                    <a:lstStyle/>
                    <a:p>
                      <a:pPr algn="ctr"/>
                      <a:r>
                        <a:rPr lang="en-US" sz="3600" dirty="0"/>
                        <a:t>0.64*</a:t>
                      </a:r>
                    </a:p>
                  </a:txBody>
                  <a:tcPr anchor="ctr"/>
                </a:tc>
                <a:tc>
                  <a:txBody>
                    <a:bodyPr/>
                    <a:lstStyle/>
                    <a:p>
                      <a:pPr algn="ctr"/>
                      <a:r>
                        <a:rPr lang="en-US" sz="3600" dirty="0"/>
                        <a:t>0.24*</a:t>
                      </a:r>
                    </a:p>
                  </a:txBody>
                  <a:tcPr anchor="ctr"/>
                </a:tc>
                <a:extLst>
                  <a:ext uri="{0D108BD9-81ED-4DB2-BD59-A6C34878D82A}">
                    <a16:rowId xmlns:a16="http://schemas.microsoft.com/office/drawing/2014/main" xmlns="" val="2337421960"/>
                  </a:ext>
                </a:extLst>
              </a:tr>
            </a:tbl>
          </a:graphicData>
        </a:graphic>
      </p:graphicFrame>
    </p:spTree>
    <p:extLst>
      <p:ext uri="{BB962C8B-B14F-4D97-AF65-F5344CB8AC3E}">
        <p14:creationId xmlns:p14="http://schemas.microsoft.com/office/powerpoint/2010/main" val="3502661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A049F-9768-91D2-B7D9-B25BB5498307}"/>
              </a:ext>
            </a:extLst>
          </p:cNvPr>
          <p:cNvSpPr>
            <a:spLocks noGrp="1"/>
          </p:cNvSpPr>
          <p:nvPr>
            <p:ph type="title"/>
          </p:nvPr>
        </p:nvSpPr>
        <p:spPr/>
        <p:txBody>
          <a:bodyPr/>
          <a:lstStyle/>
          <a:p>
            <a:r>
              <a:rPr lang="en-US" dirty="0"/>
              <a:t>IRAS Results</a:t>
            </a:r>
          </a:p>
        </p:txBody>
      </p:sp>
      <p:graphicFrame>
        <p:nvGraphicFramePr>
          <p:cNvPr id="4" name="Table 4">
            <a:extLst>
              <a:ext uri="{FF2B5EF4-FFF2-40B4-BE49-F238E27FC236}">
                <a16:creationId xmlns:a16="http://schemas.microsoft.com/office/drawing/2014/main" xmlns="" id="{7E8BD606-6A73-27FB-9D1D-92C18EF1FB40}"/>
              </a:ext>
            </a:extLst>
          </p:cNvPr>
          <p:cNvGraphicFramePr>
            <a:graphicFrameLocks noGrp="1"/>
          </p:cNvGraphicFramePr>
          <p:nvPr>
            <p:extLst>
              <p:ext uri="{D42A27DB-BD31-4B8C-83A1-F6EECF244321}">
                <p14:modId xmlns:p14="http://schemas.microsoft.com/office/powerpoint/2010/main" val="1174319901"/>
              </p:ext>
            </p:extLst>
          </p:nvPr>
        </p:nvGraphicFramePr>
        <p:xfrm>
          <a:off x="0" y="0"/>
          <a:ext cx="12192000" cy="6858000"/>
        </p:xfrm>
        <a:graphic>
          <a:graphicData uri="http://schemas.openxmlformats.org/drawingml/2006/table">
            <a:tbl>
              <a:tblPr firstRow="1" bandRow="1">
                <a:tableStyleId>{D7AC3CCA-C797-4891-BE02-D94E43425B78}</a:tableStyleId>
              </a:tblPr>
              <a:tblGrid>
                <a:gridCol w="3000672">
                  <a:extLst>
                    <a:ext uri="{9D8B030D-6E8A-4147-A177-3AD203B41FA5}">
                      <a16:colId xmlns:a16="http://schemas.microsoft.com/office/drawing/2014/main" xmlns="" val="1974323824"/>
                    </a:ext>
                  </a:extLst>
                </a:gridCol>
                <a:gridCol w="2695519">
                  <a:extLst>
                    <a:ext uri="{9D8B030D-6E8A-4147-A177-3AD203B41FA5}">
                      <a16:colId xmlns:a16="http://schemas.microsoft.com/office/drawing/2014/main" xmlns="" val="1923926638"/>
                    </a:ext>
                  </a:extLst>
                </a:gridCol>
                <a:gridCol w="1856347">
                  <a:extLst>
                    <a:ext uri="{9D8B030D-6E8A-4147-A177-3AD203B41FA5}">
                      <a16:colId xmlns:a16="http://schemas.microsoft.com/office/drawing/2014/main" xmlns="" val="3823098737"/>
                    </a:ext>
                  </a:extLst>
                </a:gridCol>
                <a:gridCol w="2201062">
                  <a:extLst>
                    <a:ext uri="{9D8B030D-6E8A-4147-A177-3AD203B41FA5}">
                      <a16:colId xmlns:a16="http://schemas.microsoft.com/office/drawing/2014/main" xmlns="" val="1030875423"/>
                    </a:ext>
                  </a:extLst>
                </a:gridCol>
                <a:gridCol w="2438400">
                  <a:extLst>
                    <a:ext uri="{9D8B030D-6E8A-4147-A177-3AD203B41FA5}">
                      <a16:colId xmlns:a16="http://schemas.microsoft.com/office/drawing/2014/main" xmlns="" val="3468832744"/>
                    </a:ext>
                  </a:extLst>
                </a:gridCol>
              </a:tblGrid>
              <a:tr h="1235894">
                <a:tc>
                  <a:txBody>
                    <a:bodyPr/>
                    <a:lstStyle/>
                    <a:p>
                      <a:pPr algn="l"/>
                      <a:r>
                        <a:rPr lang="en-US" sz="3200" dirty="0"/>
                        <a:t>ORAS Tool</a:t>
                      </a:r>
                    </a:p>
                  </a:txBody>
                  <a:tcPr anchor="ctr"/>
                </a:tc>
                <a:tc gridSpan="2">
                  <a:txBody>
                    <a:bodyPr/>
                    <a:lstStyle/>
                    <a:p>
                      <a:pPr algn="ctr"/>
                      <a:r>
                        <a:rPr lang="en-US" sz="3200" dirty="0"/>
                        <a:t>White Women</a:t>
                      </a:r>
                    </a:p>
                  </a:txBody>
                  <a:tcPr anchor="ctr"/>
                </a:tc>
                <a:tc hMerge="1">
                  <a:txBody>
                    <a:bodyPr/>
                    <a:lstStyle/>
                    <a:p>
                      <a:endParaRPr lang="en-US" dirty="0"/>
                    </a:p>
                  </a:txBody>
                  <a:tcPr/>
                </a:tc>
                <a:tc gridSpan="2">
                  <a:txBody>
                    <a:bodyPr/>
                    <a:lstStyle/>
                    <a:p>
                      <a:pPr algn="ctr"/>
                      <a:r>
                        <a:rPr lang="en-US" sz="3200" dirty="0"/>
                        <a:t> Non-White Women</a:t>
                      </a:r>
                    </a:p>
                  </a:txBody>
                  <a:tcPr anchor="ctr"/>
                </a:tc>
                <a:tc hMerge="1">
                  <a:txBody>
                    <a:bodyPr/>
                    <a:lstStyle/>
                    <a:p>
                      <a:endParaRPr lang="en-US" dirty="0"/>
                    </a:p>
                  </a:txBody>
                  <a:tcPr/>
                </a:tc>
                <a:extLst>
                  <a:ext uri="{0D108BD9-81ED-4DB2-BD59-A6C34878D82A}">
                    <a16:rowId xmlns:a16="http://schemas.microsoft.com/office/drawing/2014/main" xmlns="" val="823470473"/>
                  </a:ext>
                </a:extLst>
              </a:tr>
              <a:tr h="678530">
                <a:tc>
                  <a:txBody>
                    <a:bodyPr/>
                    <a:lstStyle/>
                    <a:p>
                      <a:endParaRPr lang="en-US" sz="3200"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tc>
                  <a:txBody>
                    <a:bodyPr/>
                    <a:lstStyle/>
                    <a:p>
                      <a:pPr algn="ctr"/>
                      <a:r>
                        <a:rPr lang="en-US" sz="3200" dirty="0"/>
                        <a:t>AUC</a:t>
                      </a:r>
                    </a:p>
                  </a:txBody>
                  <a:tcPr/>
                </a:tc>
                <a:tc>
                  <a:txBody>
                    <a:bodyPr/>
                    <a:lstStyle/>
                    <a:p>
                      <a:pPr algn="ctr"/>
                      <a:r>
                        <a:rPr lang="en-US" sz="3200" dirty="0"/>
                        <a:t>r</a:t>
                      </a:r>
                      <a:endParaRPr lang="en-US" sz="3200" i="1" dirty="0"/>
                    </a:p>
                  </a:txBody>
                  <a:tcPr/>
                </a:tc>
                <a:extLst>
                  <a:ext uri="{0D108BD9-81ED-4DB2-BD59-A6C34878D82A}">
                    <a16:rowId xmlns:a16="http://schemas.microsoft.com/office/drawing/2014/main" xmlns="" val="3099731014"/>
                  </a:ext>
                </a:extLst>
              </a:tr>
              <a:tr h="1235894">
                <a:tc>
                  <a:txBody>
                    <a:bodyPr/>
                    <a:lstStyle/>
                    <a:p>
                      <a:r>
                        <a:rPr lang="en-US" sz="3600" dirty="0"/>
                        <a:t>CST-VP</a:t>
                      </a:r>
                    </a:p>
                  </a:txBody>
                  <a:tcPr anchor="ctr"/>
                </a:tc>
                <a:tc>
                  <a:txBody>
                    <a:bodyPr/>
                    <a:lstStyle/>
                    <a:p>
                      <a:pPr algn="ctr"/>
                      <a:r>
                        <a:rPr lang="en-US" sz="3600" dirty="0"/>
                        <a:t>0.64*</a:t>
                      </a:r>
                    </a:p>
                  </a:txBody>
                  <a:tcPr anchor="ctr"/>
                </a:tc>
                <a:tc>
                  <a:txBody>
                    <a:bodyPr/>
                    <a:lstStyle/>
                    <a:p>
                      <a:pPr algn="ctr"/>
                      <a:r>
                        <a:rPr lang="en-US" sz="3600" dirty="0"/>
                        <a:t>0.16*</a:t>
                      </a:r>
                    </a:p>
                  </a:txBody>
                  <a:tcPr anchor="ctr"/>
                </a:tc>
                <a:tc>
                  <a:txBody>
                    <a:bodyPr/>
                    <a:lstStyle/>
                    <a:p>
                      <a:pPr algn="ctr"/>
                      <a:r>
                        <a:rPr lang="en-US" sz="3600" dirty="0"/>
                        <a:t>0.67*</a:t>
                      </a:r>
                    </a:p>
                  </a:txBody>
                  <a:tcPr anchor="ctr"/>
                </a:tc>
                <a:tc>
                  <a:txBody>
                    <a:bodyPr/>
                    <a:lstStyle/>
                    <a:p>
                      <a:pPr algn="ctr"/>
                      <a:r>
                        <a:rPr lang="en-US" sz="3600" dirty="0"/>
                        <a:t>0.23*</a:t>
                      </a:r>
                    </a:p>
                  </a:txBody>
                  <a:tcPr anchor="ctr"/>
                </a:tc>
                <a:extLst>
                  <a:ext uri="{0D108BD9-81ED-4DB2-BD59-A6C34878D82A}">
                    <a16:rowId xmlns:a16="http://schemas.microsoft.com/office/drawing/2014/main" xmlns="" val="203258300"/>
                  </a:ext>
                </a:extLst>
              </a:tr>
              <a:tr h="1235894">
                <a:tc>
                  <a:txBody>
                    <a:bodyPr/>
                    <a:lstStyle/>
                    <a:p>
                      <a:r>
                        <a:rPr lang="en-US" sz="3600" dirty="0"/>
                        <a:t>PIT-VP</a:t>
                      </a:r>
                    </a:p>
                  </a:txBody>
                  <a:tcPr anchor="ctr"/>
                </a:tc>
                <a:tc>
                  <a:txBody>
                    <a:bodyPr/>
                    <a:lstStyle/>
                    <a:p>
                      <a:pPr algn="ctr"/>
                      <a:r>
                        <a:rPr lang="en-US" sz="3600" dirty="0"/>
                        <a:t>0.62*</a:t>
                      </a:r>
                    </a:p>
                  </a:txBody>
                  <a:tcPr anchor="ctr"/>
                </a:tc>
                <a:tc>
                  <a:txBody>
                    <a:bodyPr/>
                    <a:lstStyle/>
                    <a:p>
                      <a:pPr algn="ctr"/>
                      <a:r>
                        <a:rPr lang="en-US" sz="3600" dirty="0"/>
                        <a:t>0.15*</a:t>
                      </a:r>
                    </a:p>
                  </a:txBody>
                  <a:tcPr anchor="ctr"/>
                </a:tc>
                <a:tc>
                  <a:txBody>
                    <a:bodyPr/>
                    <a:lstStyle/>
                    <a:p>
                      <a:pPr algn="ctr"/>
                      <a:r>
                        <a:rPr lang="en-US" sz="3600" dirty="0"/>
                        <a:t>0.68*</a:t>
                      </a:r>
                    </a:p>
                  </a:txBody>
                  <a:tcPr anchor="ctr"/>
                </a:tc>
                <a:tc>
                  <a:txBody>
                    <a:bodyPr/>
                    <a:lstStyle/>
                    <a:p>
                      <a:pPr algn="ctr"/>
                      <a:r>
                        <a:rPr lang="en-US" sz="3600" dirty="0"/>
                        <a:t>0.27*</a:t>
                      </a:r>
                    </a:p>
                  </a:txBody>
                  <a:tcPr anchor="ctr"/>
                </a:tc>
                <a:extLst>
                  <a:ext uri="{0D108BD9-81ED-4DB2-BD59-A6C34878D82A}">
                    <a16:rowId xmlns:a16="http://schemas.microsoft.com/office/drawing/2014/main" xmlns="" val="4182672472"/>
                  </a:ext>
                </a:extLst>
              </a:tr>
              <a:tr h="1235894">
                <a:tc>
                  <a:txBody>
                    <a:bodyPr/>
                    <a:lstStyle/>
                    <a:p>
                      <a:r>
                        <a:rPr lang="en-US" sz="3600" dirty="0"/>
                        <a:t>RT-VP</a:t>
                      </a:r>
                    </a:p>
                  </a:txBody>
                  <a:tcPr anchor="ctr"/>
                </a:tc>
                <a:tc>
                  <a:txBody>
                    <a:bodyPr/>
                    <a:lstStyle/>
                    <a:p>
                      <a:pPr algn="ctr"/>
                      <a:r>
                        <a:rPr lang="en-US" sz="3600" dirty="0"/>
                        <a:t>--</a:t>
                      </a:r>
                    </a:p>
                  </a:txBody>
                  <a:tcPr anchor="ctr"/>
                </a:tc>
                <a:tc>
                  <a:txBody>
                    <a:bodyPr/>
                    <a:lstStyle/>
                    <a:p>
                      <a:pPr algn="ctr"/>
                      <a:r>
                        <a:rPr lang="en-US" sz="3600" dirty="0"/>
                        <a:t>--</a:t>
                      </a:r>
                    </a:p>
                  </a:txBody>
                  <a:tcPr anchor="ctr"/>
                </a:tc>
                <a:tc>
                  <a:txBody>
                    <a:bodyPr/>
                    <a:lstStyle/>
                    <a:p>
                      <a:pPr algn="ctr"/>
                      <a:r>
                        <a:rPr lang="en-US" sz="3600" dirty="0"/>
                        <a:t>--</a:t>
                      </a:r>
                    </a:p>
                  </a:txBody>
                  <a:tcPr anchor="ctr"/>
                </a:tc>
                <a:tc>
                  <a:txBody>
                    <a:bodyPr/>
                    <a:lstStyle/>
                    <a:p>
                      <a:pPr algn="ctr"/>
                      <a:r>
                        <a:rPr lang="en-US" sz="3600" dirty="0"/>
                        <a:t>--</a:t>
                      </a:r>
                    </a:p>
                  </a:txBody>
                  <a:tcPr anchor="ctr"/>
                </a:tc>
                <a:extLst>
                  <a:ext uri="{0D108BD9-81ED-4DB2-BD59-A6C34878D82A}">
                    <a16:rowId xmlns:a16="http://schemas.microsoft.com/office/drawing/2014/main" xmlns="" val="756652657"/>
                  </a:ext>
                </a:extLst>
              </a:tr>
              <a:tr h="1235894">
                <a:tc>
                  <a:txBody>
                    <a:bodyPr/>
                    <a:lstStyle/>
                    <a:p>
                      <a:r>
                        <a:rPr lang="en-US" sz="3600" dirty="0"/>
                        <a:t>(S)RT-VP</a:t>
                      </a:r>
                    </a:p>
                  </a:txBody>
                  <a:tcPr anchor="ctr"/>
                </a:tc>
                <a:tc>
                  <a:txBody>
                    <a:bodyPr/>
                    <a:lstStyle/>
                    <a:p>
                      <a:pPr algn="ctr"/>
                      <a:r>
                        <a:rPr lang="en-US" sz="3600" dirty="0"/>
                        <a:t>0.70*</a:t>
                      </a:r>
                    </a:p>
                  </a:txBody>
                  <a:tcPr anchor="ctr"/>
                </a:tc>
                <a:tc>
                  <a:txBody>
                    <a:bodyPr/>
                    <a:lstStyle/>
                    <a:p>
                      <a:pPr algn="ctr"/>
                      <a:r>
                        <a:rPr lang="en-US" sz="3600" dirty="0"/>
                        <a:t>0.22*</a:t>
                      </a:r>
                    </a:p>
                  </a:txBody>
                  <a:tcPr anchor="ctr"/>
                </a:tc>
                <a:tc>
                  <a:txBody>
                    <a:bodyPr/>
                    <a:lstStyle/>
                    <a:p>
                      <a:pPr algn="ctr"/>
                      <a:r>
                        <a:rPr lang="en-US" sz="3600" dirty="0"/>
                        <a:t>0.76*</a:t>
                      </a:r>
                    </a:p>
                  </a:txBody>
                  <a:tcPr anchor="ctr"/>
                </a:tc>
                <a:tc>
                  <a:txBody>
                    <a:bodyPr/>
                    <a:lstStyle/>
                    <a:p>
                      <a:pPr algn="ctr"/>
                      <a:r>
                        <a:rPr lang="en-US" sz="3600" dirty="0"/>
                        <a:t>0.33*</a:t>
                      </a:r>
                    </a:p>
                  </a:txBody>
                  <a:tcPr anchor="ctr"/>
                </a:tc>
                <a:extLst>
                  <a:ext uri="{0D108BD9-81ED-4DB2-BD59-A6C34878D82A}">
                    <a16:rowId xmlns:a16="http://schemas.microsoft.com/office/drawing/2014/main" xmlns="" val="2337421960"/>
                  </a:ext>
                </a:extLst>
              </a:tr>
            </a:tbl>
          </a:graphicData>
        </a:graphic>
      </p:graphicFrame>
    </p:spTree>
    <p:extLst>
      <p:ext uri="{BB962C8B-B14F-4D97-AF65-F5344CB8AC3E}">
        <p14:creationId xmlns:p14="http://schemas.microsoft.com/office/powerpoint/2010/main" val="3160599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E539241F-A208-D761-844E-195A62CCA423}"/>
              </a:ext>
            </a:extLst>
          </p:cNvPr>
          <p:cNvGraphicFramePr>
            <a:graphicFrameLocks/>
          </p:cNvGraphicFramePr>
          <p:nvPr>
            <p:extLst>
              <p:ext uri="{D42A27DB-BD31-4B8C-83A1-F6EECF244321}">
                <p14:modId xmlns:p14="http://schemas.microsoft.com/office/powerpoint/2010/main" val="1659722503"/>
              </p:ext>
            </p:extLst>
          </p:nvPr>
        </p:nvGraphicFramePr>
        <p:xfrm>
          <a:off x="0" y="0"/>
          <a:ext cx="12192000" cy="5977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2983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96D9FB6F-A933-C1BE-ABA2-C3937981BCEC}"/>
              </a:ext>
            </a:extLst>
          </p:cNvPr>
          <p:cNvGraphicFramePr>
            <a:graphicFrameLocks/>
          </p:cNvGraphicFramePr>
          <p:nvPr>
            <p:extLst>
              <p:ext uri="{D42A27DB-BD31-4B8C-83A1-F6EECF244321}">
                <p14:modId xmlns:p14="http://schemas.microsoft.com/office/powerpoint/2010/main" val="1275860617"/>
              </p:ext>
            </p:extLst>
          </p:nvPr>
        </p:nvGraphicFramePr>
        <p:xfrm>
          <a:off x="0" y="-1"/>
          <a:ext cx="12191999" cy="5909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3814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60977-8DCD-5191-8F49-F0A17DFCB003}"/>
              </a:ext>
            </a:extLst>
          </p:cNvPr>
          <p:cNvSpPr>
            <a:spLocks noGrp="1"/>
          </p:cNvSpPr>
          <p:nvPr>
            <p:ph type="title"/>
          </p:nvPr>
        </p:nvSpPr>
        <p:spPr>
          <a:xfrm>
            <a:off x="838200" y="152182"/>
            <a:ext cx="10515600" cy="1325563"/>
          </a:xfrm>
          <a:solidFill>
            <a:srgbClr val="700017"/>
          </a:solidFill>
        </p:spPr>
        <p:txBody>
          <a:bodyPr/>
          <a:lstStyle/>
          <a:p>
            <a:pPr algn="ctr"/>
            <a:r>
              <a:rPr lang="en-US" b="1" dirty="0">
                <a:solidFill>
                  <a:schemeClr val="bg1"/>
                </a:solidFill>
                <a:latin typeface="Century Gothic" panose="020B0502020202020204" pitchFamily="34" charset="0"/>
              </a:rPr>
              <a:t>Implications for the Tool	</a:t>
            </a:r>
          </a:p>
        </p:txBody>
      </p:sp>
      <p:sp>
        <p:nvSpPr>
          <p:cNvPr id="3" name="Content Placeholder 2">
            <a:extLst>
              <a:ext uri="{FF2B5EF4-FFF2-40B4-BE49-F238E27FC236}">
                <a16:creationId xmlns:a16="http://schemas.microsoft.com/office/drawing/2014/main" xmlns="" id="{CB68F1B7-2E91-C2DD-4361-79ECD71CEA6E}"/>
              </a:ext>
            </a:extLst>
          </p:cNvPr>
          <p:cNvSpPr>
            <a:spLocks noGrp="1"/>
          </p:cNvSpPr>
          <p:nvPr>
            <p:ph idx="1"/>
          </p:nvPr>
        </p:nvSpPr>
        <p:spPr>
          <a:xfrm>
            <a:off x="2244246" y="1792766"/>
            <a:ext cx="7703507" cy="2654543"/>
          </a:xfrm>
          <a:solidFill>
            <a:schemeClr val="bg1">
              <a:lumMod val="95000"/>
            </a:schemeClr>
          </a:solidFill>
          <a:ln>
            <a:solidFill>
              <a:schemeClr val="bg1">
                <a:lumMod val="50000"/>
              </a:schemeClr>
            </a:solidFill>
          </a:ln>
          <a:scene3d>
            <a:camera prst="orthographicFront"/>
            <a:lightRig rig="threePt" dir="t"/>
          </a:scene3d>
          <a:sp3d>
            <a:bevelT w="114300" prst="artDeco"/>
          </a:sp3d>
        </p:spPr>
        <p:txBody>
          <a:bodyPr>
            <a:normAutofit/>
          </a:bodyPr>
          <a:lstStyle/>
          <a:p>
            <a:r>
              <a:rPr lang="en-US" b="1" dirty="0">
                <a:solidFill>
                  <a:srgbClr val="700017"/>
                </a:solidFill>
                <a:latin typeface="Century Gothic" panose="020B0502020202020204" pitchFamily="34" charset="0"/>
              </a:rPr>
              <a:t>Removal of Items </a:t>
            </a:r>
          </a:p>
          <a:p>
            <a:r>
              <a:rPr lang="en-US" b="1" dirty="0">
                <a:solidFill>
                  <a:srgbClr val="700017"/>
                </a:solidFill>
                <a:latin typeface="Century Gothic" panose="020B0502020202020204" pitchFamily="34" charset="0"/>
              </a:rPr>
              <a:t>Adjustments to an Item	</a:t>
            </a:r>
          </a:p>
          <a:p>
            <a:r>
              <a:rPr lang="en-US" b="1" dirty="0">
                <a:solidFill>
                  <a:srgbClr val="700017"/>
                </a:solidFill>
                <a:latin typeface="Century Gothic" panose="020B0502020202020204" pitchFamily="34" charset="0"/>
              </a:rPr>
              <a:t>Updated Score Guide	</a:t>
            </a:r>
          </a:p>
          <a:p>
            <a:r>
              <a:rPr lang="en-US" b="1" dirty="0">
                <a:solidFill>
                  <a:srgbClr val="700017"/>
                </a:solidFill>
                <a:latin typeface="Century Gothic" panose="020B0502020202020204" pitchFamily="34" charset="0"/>
              </a:rPr>
              <a:t>Updated Interview Guide</a:t>
            </a:r>
          </a:p>
          <a:p>
            <a:r>
              <a:rPr lang="en-US" b="1" dirty="0">
                <a:solidFill>
                  <a:srgbClr val="700017"/>
                </a:solidFill>
                <a:latin typeface="Century Gothic" panose="020B0502020202020204" pitchFamily="34" charset="0"/>
              </a:rPr>
              <a:t>The Addition of the Violence Tools </a:t>
            </a:r>
          </a:p>
        </p:txBody>
      </p:sp>
    </p:spTree>
    <p:extLst>
      <p:ext uri="{BB962C8B-B14F-4D97-AF65-F5344CB8AC3E}">
        <p14:creationId xmlns:p14="http://schemas.microsoft.com/office/powerpoint/2010/main" val="4269128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AA23B-D3A1-2418-CA24-C8490DE4CEC3}"/>
              </a:ext>
            </a:extLst>
          </p:cNvPr>
          <p:cNvSpPr>
            <a:spLocks noGrp="1"/>
          </p:cNvSpPr>
          <p:nvPr>
            <p:ph type="title"/>
          </p:nvPr>
        </p:nvSpPr>
        <p:spPr/>
        <p:txBody>
          <a:bodyPr/>
          <a:lstStyle/>
          <a:p>
            <a:endParaRPr lang="en-US"/>
          </a:p>
        </p:txBody>
      </p:sp>
      <p:pic>
        <p:nvPicPr>
          <p:cNvPr id="5" name="Content Placeholder 4" descr="A cover of a book&#10;&#10;Description automatically generated">
            <a:extLst>
              <a:ext uri="{FF2B5EF4-FFF2-40B4-BE49-F238E27FC236}">
                <a16:creationId xmlns:a16="http://schemas.microsoft.com/office/drawing/2014/main" xmlns="" id="{E20CB5D1-2890-294E-C5BF-A11848BE4D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58800"/>
            <a:ext cx="4792133" cy="5494420"/>
          </a:xfrm>
        </p:spPr>
      </p:pic>
      <p:pic>
        <p:nvPicPr>
          <p:cNvPr id="7" name="Picture 6" descr="A paper with text on it&#10;&#10;Description automatically generated">
            <a:extLst>
              <a:ext uri="{FF2B5EF4-FFF2-40B4-BE49-F238E27FC236}">
                <a16:creationId xmlns:a16="http://schemas.microsoft.com/office/drawing/2014/main" xmlns="" id="{4CBB86E4-3727-B439-578C-BCA714581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872" y="527576"/>
            <a:ext cx="5188121" cy="5525644"/>
          </a:xfrm>
          <a:prstGeom prst="rect">
            <a:avLst/>
          </a:prstGeom>
        </p:spPr>
      </p:pic>
      <p:pic>
        <p:nvPicPr>
          <p:cNvPr id="9" name="Picture 8" descr="A paper with text and numbers&#10;&#10;Description automatically generated">
            <a:extLst>
              <a:ext uri="{FF2B5EF4-FFF2-40B4-BE49-F238E27FC236}">
                <a16:creationId xmlns:a16="http://schemas.microsoft.com/office/drawing/2014/main" xmlns="" id="{2F48D871-0D86-C3F6-90F4-3D487BC69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267" y="558800"/>
            <a:ext cx="4385732" cy="5463636"/>
          </a:xfrm>
          <a:prstGeom prst="rect">
            <a:avLst/>
          </a:prstGeom>
        </p:spPr>
      </p:pic>
    </p:spTree>
    <p:extLst>
      <p:ext uri="{BB962C8B-B14F-4D97-AF65-F5344CB8AC3E}">
        <p14:creationId xmlns:p14="http://schemas.microsoft.com/office/powerpoint/2010/main" val="269298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332F65-C7B2-2E05-5B5A-544219D0C843}"/>
              </a:ext>
            </a:extLst>
          </p:cNvPr>
          <p:cNvSpPr>
            <a:spLocks noGrp="1"/>
          </p:cNvSpPr>
          <p:nvPr>
            <p:ph type="title"/>
          </p:nvPr>
        </p:nvSpPr>
        <p:spPr/>
        <p:txBody>
          <a:bodyPr/>
          <a:lstStyle/>
          <a:p>
            <a:endParaRPr lang="en-US"/>
          </a:p>
        </p:txBody>
      </p:sp>
      <p:pic>
        <p:nvPicPr>
          <p:cNvPr id="5" name="Content Placeholder 4" descr="A screenshot of a document&#10;&#10;Description automatically generated">
            <a:extLst>
              <a:ext uri="{FF2B5EF4-FFF2-40B4-BE49-F238E27FC236}">
                <a16:creationId xmlns:a16="http://schemas.microsoft.com/office/drawing/2014/main" xmlns="" id="{C171D46E-A81D-409B-E99D-619A70651D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4"/>
            <a:ext cx="4927600" cy="5578475"/>
          </a:xfrm>
        </p:spPr>
      </p:pic>
      <p:pic>
        <p:nvPicPr>
          <p:cNvPr id="7" name="Picture 6" descr="A document with text and images&#10;&#10;Description automatically generated">
            <a:extLst>
              <a:ext uri="{FF2B5EF4-FFF2-40B4-BE49-F238E27FC236}">
                <a16:creationId xmlns:a16="http://schemas.microsoft.com/office/drawing/2014/main" xmlns="" id="{07B92868-90A5-285B-1B97-0A69F8A70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375" y="365124"/>
            <a:ext cx="4752892" cy="5578475"/>
          </a:xfrm>
          <a:prstGeom prst="rect">
            <a:avLst/>
          </a:prstGeom>
        </p:spPr>
      </p:pic>
      <p:pic>
        <p:nvPicPr>
          <p:cNvPr id="11" name="Picture 10" descr="A close-up of a form&#10;&#10;Description automatically generated">
            <a:extLst>
              <a:ext uri="{FF2B5EF4-FFF2-40B4-BE49-F238E27FC236}">
                <a16:creationId xmlns:a16="http://schemas.microsoft.com/office/drawing/2014/main" xmlns="" id="{91922E92-E58E-B925-EB33-817F021C44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6534" y="482222"/>
            <a:ext cx="5215466" cy="5461378"/>
          </a:xfrm>
          <a:prstGeom prst="rect">
            <a:avLst/>
          </a:prstGeom>
        </p:spPr>
      </p:pic>
    </p:spTree>
    <p:extLst>
      <p:ext uri="{BB962C8B-B14F-4D97-AF65-F5344CB8AC3E}">
        <p14:creationId xmlns:p14="http://schemas.microsoft.com/office/powerpoint/2010/main" val="30409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F6FE7-C838-D538-57E9-1DC0133A622E}"/>
              </a:ext>
            </a:extLst>
          </p:cNvPr>
          <p:cNvSpPr>
            <a:spLocks noGrp="1"/>
          </p:cNvSpPr>
          <p:nvPr>
            <p:ph type="title"/>
          </p:nvPr>
        </p:nvSpPr>
        <p:spPr>
          <a:xfrm>
            <a:off x="0" y="1"/>
            <a:ext cx="12192000" cy="1164920"/>
          </a:xfrm>
          <a:solidFill>
            <a:schemeClr val="bg1"/>
          </a:solidFill>
        </p:spPr>
        <p:txBody>
          <a:bodyPr/>
          <a:lstStyle/>
          <a:p>
            <a:pPr algn="ctr"/>
            <a:endParaRPr lang="en-US" b="1" dirty="0">
              <a:solidFill>
                <a:srgbClr val="700017"/>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xmlns="" id="{E4931AFA-4CEA-5BF8-E860-3690A93A8CA8}"/>
              </a:ext>
            </a:extLst>
          </p:cNvPr>
          <p:cNvSpPr>
            <a:spLocks noGrp="1"/>
          </p:cNvSpPr>
          <p:nvPr>
            <p:ph idx="1"/>
          </p:nvPr>
        </p:nvSpPr>
        <p:spPr>
          <a:xfrm>
            <a:off x="0" y="1164921"/>
            <a:ext cx="7290148" cy="4722312"/>
          </a:xfrm>
          <a:solidFill>
            <a:schemeClr val="bg1"/>
          </a:solidFill>
          <a:ln>
            <a:solidFill>
              <a:schemeClr val="accent3">
                <a:lumMod val="50000"/>
              </a:schemeClr>
            </a:solidFill>
          </a:ln>
          <a:effectLst>
            <a:glow rad="63500">
              <a:schemeClr val="accent3">
                <a:satMod val="175000"/>
                <a:alpha val="40000"/>
              </a:schemeClr>
            </a:glow>
          </a:effectLst>
        </p:spPr>
        <p:txBody>
          <a:bodyPr anchor="ctr"/>
          <a:lstStyle/>
          <a:p>
            <a:r>
              <a:rPr lang="en-US" b="1" dirty="0">
                <a:latin typeface="Century Gothic" panose="020B0502020202020204" pitchFamily="34" charset="0"/>
              </a:rPr>
              <a:t>Update training material</a:t>
            </a:r>
          </a:p>
          <a:p>
            <a:r>
              <a:rPr lang="en-US" b="1" dirty="0">
                <a:latin typeface="Century Gothic" panose="020B0502020202020204" pitchFamily="34" charset="0"/>
              </a:rPr>
              <a:t>Train master trainers</a:t>
            </a:r>
          </a:p>
          <a:p>
            <a:r>
              <a:rPr lang="en-US" b="1" dirty="0">
                <a:latin typeface="Century Gothic" panose="020B0502020202020204" pitchFamily="34" charset="0"/>
              </a:rPr>
              <a:t>Develop a plan for TOT </a:t>
            </a:r>
          </a:p>
          <a:p>
            <a:r>
              <a:rPr lang="en-US" b="1" dirty="0">
                <a:latin typeface="Century Gothic" panose="020B0502020202020204" pitchFamily="34" charset="0"/>
              </a:rPr>
              <a:t>Develop a plan for end user trainings</a:t>
            </a:r>
          </a:p>
          <a:p>
            <a:r>
              <a:rPr lang="en-US" b="1" dirty="0">
                <a:latin typeface="Century Gothic" panose="020B0502020202020204" pitchFamily="34" charset="0"/>
              </a:rPr>
              <a:t>Disseminate findings </a:t>
            </a:r>
          </a:p>
          <a:p>
            <a:endParaRPr lang="en-US" b="1" dirty="0">
              <a:latin typeface="Century Gothic" panose="020B0502020202020204" pitchFamily="34" charset="0"/>
            </a:endParaRPr>
          </a:p>
        </p:txBody>
      </p:sp>
      <p:pic>
        <p:nvPicPr>
          <p:cNvPr id="5" name="Picture 4" descr="A picture containing text, way, road, scene&#10;&#10;Description automatically generated">
            <a:extLst>
              <a:ext uri="{FF2B5EF4-FFF2-40B4-BE49-F238E27FC236}">
                <a16:creationId xmlns:a16="http://schemas.microsoft.com/office/drawing/2014/main" xmlns="" id="{5E965AC9-725A-B18A-650E-39E15F90F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148" y="1164921"/>
            <a:ext cx="4901852" cy="4722312"/>
          </a:xfrm>
          <a:prstGeom prst="rect">
            <a:avLst/>
          </a:prstGeom>
        </p:spPr>
      </p:pic>
      <p:sp>
        <p:nvSpPr>
          <p:cNvPr id="4" name="Title 1">
            <a:extLst>
              <a:ext uri="{FF2B5EF4-FFF2-40B4-BE49-F238E27FC236}">
                <a16:creationId xmlns:a16="http://schemas.microsoft.com/office/drawing/2014/main" xmlns="" id="{87648FEE-150E-7FFE-67CB-EDC456D72678}"/>
              </a:ext>
            </a:extLst>
          </p:cNvPr>
          <p:cNvSpPr txBox="1">
            <a:spLocks/>
          </p:cNvSpPr>
          <p:nvPr/>
        </p:nvSpPr>
        <p:spPr>
          <a:xfrm>
            <a:off x="838200" y="-23952"/>
            <a:ext cx="10515600" cy="1188874"/>
          </a:xfrm>
          <a:prstGeom prst="rect">
            <a:avLst/>
          </a:prstGeom>
          <a:solidFill>
            <a:srgbClr val="70001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entury Gothic" panose="020B0502020202020204" pitchFamily="34" charset="0"/>
              </a:rPr>
              <a:t>Road Ahead</a:t>
            </a:r>
          </a:p>
        </p:txBody>
      </p:sp>
    </p:spTree>
    <p:extLst>
      <p:ext uri="{BB962C8B-B14F-4D97-AF65-F5344CB8AC3E}">
        <p14:creationId xmlns:p14="http://schemas.microsoft.com/office/powerpoint/2010/main" val="761178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06AC6-C53E-C94F-F2C9-2EEC462C6671}"/>
              </a:ext>
            </a:extLst>
          </p:cNvPr>
          <p:cNvSpPr>
            <a:spLocks noGrp="1"/>
          </p:cNvSpPr>
          <p:nvPr>
            <p:ph type="title"/>
          </p:nvPr>
        </p:nvSpPr>
        <p:spPr>
          <a:xfrm>
            <a:off x="5473873" y="1806223"/>
            <a:ext cx="5479093" cy="1325563"/>
          </a:xfrm>
        </p:spPr>
        <p:txBody>
          <a:bodyPr/>
          <a:lstStyle/>
          <a:p>
            <a:pPr algn="ctr"/>
            <a:r>
              <a:rPr lang="en-US" b="1" dirty="0">
                <a:solidFill>
                  <a:srgbClr val="700017"/>
                </a:solidFill>
                <a:latin typeface="Century Gothic" panose="020B0502020202020204" pitchFamily="34" charset="0"/>
              </a:rPr>
              <a:t>Conclusion</a:t>
            </a:r>
          </a:p>
        </p:txBody>
      </p:sp>
      <p:pic>
        <p:nvPicPr>
          <p:cNvPr id="5" name="Content Placeholder 4" descr="A yellow sign with black text&#10;&#10;Description automatically generated with low confidence">
            <a:extLst>
              <a:ext uri="{FF2B5EF4-FFF2-40B4-BE49-F238E27FC236}">
                <a16:creationId xmlns:a16="http://schemas.microsoft.com/office/drawing/2014/main" xmlns="" id="{2A3561AB-4F43-4A11-58EA-9A8ACC033F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2514" y="248769"/>
            <a:ext cx="4495474" cy="44404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39395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166A5-CCAC-F259-6CE4-79B0944EDB57}"/>
              </a:ext>
            </a:extLst>
          </p:cNvPr>
          <p:cNvSpPr>
            <a:spLocks noGrp="1"/>
          </p:cNvSpPr>
          <p:nvPr>
            <p:ph type="title"/>
          </p:nvPr>
        </p:nvSpPr>
        <p:spPr/>
        <p:txBody>
          <a:bodyPr/>
          <a:lstStyle/>
          <a:p>
            <a:endParaRPr lang="en-US"/>
          </a:p>
        </p:txBody>
      </p:sp>
      <p:pic>
        <p:nvPicPr>
          <p:cNvPr id="9" name="Content Placeholder 8" descr="Different colored question marks">
            <a:extLst>
              <a:ext uri="{FF2B5EF4-FFF2-40B4-BE49-F238E27FC236}">
                <a16:creationId xmlns:a16="http://schemas.microsoft.com/office/drawing/2014/main" xmlns="" id="{437AFC34-4DAE-3D25-5374-C474C183C2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5901391"/>
          </a:xfrm>
        </p:spPr>
      </p:pic>
    </p:spTree>
    <p:extLst>
      <p:ext uri="{BB962C8B-B14F-4D97-AF65-F5344CB8AC3E}">
        <p14:creationId xmlns:p14="http://schemas.microsoft.com/office/powerpoint/2010/main" val="401064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unset, nature, road, highway&#10;&#10;Description automatically generated">
            <a:extLst>
              <a:ext uri="{FF2B5EF4-FFF2-40B4-BE49-F238E27FC236}">
                <a16:creationId xmlns:a16="http://schemas.microsoft.com/office/drawing/2014/main" xmlns="" id="{967D4345-C23E-CA00-D595-A5736FEC5D1F}"/>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1690688"/>
            <a:ext cx="12192000" cy="4210417"/>
          </a:xfrm>
          <a:prstGeom prst="rect">
            <a:avLst/>
          </a:prstGeom>
        </p:spPr>
      </p:pic>
      <p:sp>
        <p:nvSpPr>
          <p:cNvPr id="4" name="Title 3"/>
          <p:cNvSpPr>
            <a:spLocks noGrp="1"/>
          </p:cNvSpPr>
          <p:nvPr>
            <p:ph type="title"/>
          </p:nvPr>
        </p:nvSpPr>
        <p:spPr>
          <a:xfrm>
            <a:off x="0" y="1"/>
            <a:ext cx="12192000" cy="1690688"/>
          </a:xfrm>
          <a:solidFill>
            <a:srgbClr val="700017"/>
          </a:solidFill>
        </p:spPr>
        <p:txBody>
          <a:bodyPr/>
          <a:lstStyle/>
          <a:p>
            <a:pPr algn="ctr"/>
            <a:r>
              <a:rPr lang="en-US" b="1" dirty="0">
                <a:solidFill>
                  <a:schemeClr val="bg1"/>
                </a:solidFill>
                <a:highlight>
                  <a:srgbClr val="700017"/>
                </a:highlight>
                <a:latin typeface="Century Gothic" panose="020B0502020202020204" pitchFamily="34" charset="0"/>
              </a:rPr>
              <a:t>ORAS Journey</a:t>
            </a:r>
          </a:p>
        </p:txBody>
      </p:sp>
      <p:pic>
        <p:nvPicPr>
          <p:cNvPr id="3" name="Content Placeholder 2" descr="A picture containing diagram&#10;&#10;Description automatically generated">
            <a:extLst>
              <a:ext uri="{FF2B5EF4-FFF2-40B4-BE49-F238E27FC236}">
                <a16:creationId xmlns:a16="http://schemas.microsoft.com/office/drawing/2014/main" xmlns="" id="{70F960FF-1D63-ABB4-295B-DEF345FEE60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88356" y="2066808"/>
            <a:ext cx="1815287" cy="1898886"/>
          </a:xfrm>
          <a:prstGeom prst="ellipse">
            <a:avLst/>
          </a:prstGeom>
          <a:ln>
            <a:noFill/>
          </a:ln>
          <a:effectLst>
            <a:softEdge rad="112500"/>
          </a:effectLst>
        </p:spPr>
      </p:pic>
    </p:spTree>
    <p:extLst>
      <p:ext uri="{BB962C8B-B14F-4D97-AF65-F5344CB8AC3E}">
        <p14:creationId xmlns:p14="http://schemas.microsoft.com/office/powerpoint/2010/main" val="4236694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0017"/>
                </a:solidFill>
                <a:latin typeface="Century Gothic" panose="020B0502020202020204" pitchFamily="34" charset="0"/>
              </a:rPr>
              <a:t>Contact Information</a:t>
            </a:r>
          </a:p>
        </p:txBody>
      </p:sp>
      <p:sp>
        <p:nvSpPr>
          <p:cNvPr id="3" name="Content Placeholder 2"/>
          <p:cNvSpPr>
            <a:spLocks noGrp="1"/>
          </p:cNvSpPr>
          <p:nvPr>
            <p:ph idx="1"/>
          </p:nvPr>
        </p:nvSpPr>
        <p:spPr>
          <a:xfrm>
            <a:off x="237994" y="1690688"/>
            <a:ext cx="12112669" cy="4351338"/>
          </a:xfrm>
        </p:spPr>
        <p:txBody>
          <a:bodyPr>
            <a:normAutofit/>
          </a:bodyPr>
          <a:lstStyle/>
          <a:p>
            <a:pPr marL="0" indent="0">
              <a:spcBef>
                <a:spcPts val="0"/>
              </a:spcBef>
              <a:buNone/>
              <a:tabLst>
                <a:tab pos="457200" algn="l"/>
                <a:tab pos="914400" algn="l"/>
                <a:tab pos="1371600" algn="l"/>
                <a:tab pos="1828800" algn="l"/>
                <a:tab pos="2286000" algn="l"/>
                <a:tab pos="4686300" algn="l"/>
              </a:tabLst>
            </a:pPr>
            <a:endParaRPr lang="en-US" b="1" dirty="0">
              <a:latin typeface="Century Gothic" panose="020B0502020202020204" pitchFamily="34" charset="0"/>
              <a:ea typeface="Times New Roman" panose="02020603050405020304" pitchFamily="18" charset="0"/>
            </a:endParaRPr>
          </a:p>
          <a:p>
            <a:pPr marL="0" indent="0">
              <a:spcBef>
                <a:spcPts val="0"/>
              </a:spcBef>
              <a:buNone/>
              <a:tabLst>
                <a:tab pos="457200" algn="l"/>
                <a:tab pos="914400" algn="l"/>
                <a:tab pos="1371600" algn="l"/>
                <a:tab pos="1828800" algn="l"/>
                <a:tab pos="2286000" algn="l"/>
                <a:tab pos="4686300" algn="l"/>
              </a:tabLst>
            </a:pPr>
            <a:r>
              <a:rPr lang="en-US" b="1" dirty="0">
                <a:latin typeface="Century Gothic" panose="020B0502020202020204" pitchFamily="34" charset="0"/>
                <a:ea typeface="Times New Roman" panose="02020603050405020304" pitchFamily="18" charset="0"/>
              </a:rPr>
              <a:t>Dionne Addison – </a:t>
            </a:r>
            <a:r>
              <a:rPr lang="en-US" b="1" dirty="0">
                <a:latin typeface="Century Gothic" panose="020B0502020202020204" pitchFamily="34" charset="0"/>
                <a:ea typeface="Times New Roman" panose="02020603050405020304" pitchFamily="18" charset="0"/>
                <a:hlinkClick r:id="rId3"/>
              </a:rPr>
              <a:t>dionne.Addison@odrc.state.oh.us</a:t>
            </a:r>
            <a:endParaRPr lang="en-US" b="1" dirty="0">
              <a:latin typeface="Century Gothic" panose="020B0502020202020204" pitchFamily="34" charset="0"/>
              <a:ea typeface="Times New Roman" panose="02020603050405020304" pitchFamily="18" charset="0"/>
            </a:endParaRPr>
          </a:p>
          <a:p>
            <a:pPr marL="0" indent="0">
              <a:spcBef>
                <a:spcPts val="0"/>
              </a:spcBef>
              <a:buNone/>
              <a:tabLst>
                <a:tab pos="457200" algn="l"/>
                <a:tab pos="914400" algn="l"/>
                <a:tab pos="1371600" algn="l"/>
                <a:tab pos="1828800" algn="l"/>
                <a:tab pos="2286000" algn="l"/>
                <a:tab pos="4686300" algn="l"/>
              </a:tabLst>
            </a:pPr>
            <a:endParaRPr lang="en-US" b="1" dirty="0">
              <a:latin typeface="Century Gothic" panose="020B0502020202020204" pitchFamily="34" charset="0"/>
              <a:ea typeface="Times New Roman" panose="02020603050405020304" pitchFamily="18" charset="0"/>
            </a:endParaRPr>
          </a:p>
          <a:p>
            <a:pPr marL="0" indent="0">
              <a:spcBef>
                <a:spcPts val="0"/>
              </a:spcBef>
              <a:buNone/>
              <a:tabLst>
                <a:tab pos="457200" algn="l"/>
                <a:tab pos="914400" algn="l"/>
                <a:tab pos="1371600" algn="l"/>
                <a:tab pos="1828800" algn="l"/>
                <a:tab pos="2286000" algn="l"/>
                <a:tab pos="4686300" algn="l"/>
              </a:tabLst>
            </a:pPr>
            <a:r>
              <a:rPr lang="en-US" b="1" dirty="0">
                <a:latin typeface="Century Gothic" panose="020B0502020202020204" pitchFamily="34" charset="0"/>
                <a:ea typeface="Times New Roman" panose="02020603050405020304" pitchFamily="18" charset="0"/>
              </a:rPr>
              <a:t>Myrinda Smith – </a:t>
            </a:r>
            <a:r>
              <a:rPr lang="en-US" b="1" dirty="0">
                <a:latin typeface="Century Gothic" panose="020B0502020202020204" pitchFamily="34" charset="0"/>
                <a:ea typeface="Times New Roman" panose="02020603050405020304" pitchFamily="18" charset="0"/>
                <a:hlinkClick r:id="rId4"/>
              </a:rPr>
              <a:t>schweiml@ucmail.uc.edu</a:t>
            </a:r>
            <a:endParaRPr lang="en-US" b="1" dirty="0">
              <a:latin typeface="Century Gothic" panose="020B0502020202020204" pitchFamily="34" charset="0"/>
              <a:ea typeface="Times New Roman" panose="02020603050405020304" pitchFamily="18" charset="0"/>
            </a:endParaRPr>
          </a:p>
          <a:p>
            <a:pPr marL="0" indent="0">
              <a:spcBef>
                <a:spcPts val="0"/>
              </a:spcBef>
              <a:buNone/>
              <a:tabLst>
                <a:tab pos="457200" algn="l"/>
                <a:tab pos="914400" algn="l"/>
                <a:tab pos="1371600" algn="l"/>
                <a:tab pos="1828800" algn="l"/>
                <a:tab pos="2286000" algn="l"/>
                <a:tab pos="4686300" algn="l"/>
              </a:tabLst>
            </a:pPr>
            <a:endParaRPr lang="en-US" b="1" dirty="0">
              <a:latin typeface="Century Gothic" panose="020B0502020202020204" pitchFamily="34" charset="0"/>
              <a:ea typeface="Times New Roman" panose="02020603050405020304" pitchFamily="18" charset="0"/>
            </a:endParaRPr>
          </a:p>
          <a:p>
            <a:pPr marL="0" indent="0">
              <a:spcBef>
                <a:spcPts val="0"/>
              </a:spcBef>
              <a:buNone/>
              <a:tabLst>
                <a:tab pos="457200" algn="l"/>
                <a:tab pos="914400" algn="l"/>
                <a:tab pos="1371600" algn="l"/>
                <a:tab pos="1828800" algn="l"/>
                <a:tab pos="2286000" algn="l"/>
                <a:tab pos="4686300" algn="l"/>
              </a:tabLst>
            </a:pPr>
            <a:r>
              <a:rPr lang="en-US" b="1" dirty="0">
                <a:latin typeface="Century Gothic" panose="020B0502020202020204" pitchFamily="34" charset="0"/>
                <a:ea typeface="Times New Roman" panose="02020603050405020304" pitchFamily="18" charset="0"/>
              </a:rPr>
              <a:t>Chris D’Amato – </a:t>
            </a:r>
            <a:r>
              <a:rPr lang="en-US" b="1" dirty="0">
                <a:latin typeface="Century Gothic" panose="020B0502020202020204" pitchFamily="34" charset="0"/>
                <a:ea typeface="Times New Roman" panose="02020603050405020304" pitchFamily="18" charset="0"/>
                <a:hlinkClick r:id="rId5"/>
              </a:rPr>
              <a:t>damatocj@ucmail.uc.edu</a:t>
            </a:r>
            <a:endParaRPr lang="en-US" b="1" dirty="0">
              <a:latin typeface="Century Gothic" panose="020B0502020202020204" pitchFamily="34" charset="0"/>
              <a:ea typeface="Times New Roman" panose="02020603050405020304" pitchFamily="18" charset="0"/>
            </a:endParaRPr>
          </a:p>
          <a:p>
            <a:pPr marL="0" indent="0">
              <a:spcBef>
                <a:spcPts val="0"/>
              </a:spcBef>
              <a:buNone/>
              <a:tabLst>
                <a:tab pos="457200" algn="l"/>
                <a:tab pos="914400" algn="l"/>
                <a:tab pos="1371600" algn="l"/>
                <a:tab pos="1828800" algn="l"/>
                <a:tab pos="2286000" algn="l"/>
                <a:tab pos="4686300" algn="l"/>
              </a:tabLst>
            </a:pPr>
            <a:endParaRPr lang="en-US" b="1"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424432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DCB95-3AB2-D1F2-0A6C-BDEBFC4BA77F}"/>
              </a:ext>
            </a:extLst>
          </p:cNvPr>
          <p:cNvSpPr>
            <a:spLocks noGrp="1"/>
          </p:cNvSpPr>
          <p:nvPr>
            <p:ph type="title"/>
          </p:nvPr>
        </p:nvSpPr>
        <p:spPr>
          <a:solidFill>
            <a:srgbClr val="700017"/>
          </a:solidFill>
        </p:spPr>
        <p:txBody>
          <a:bodyPr>
            <a:normAutofit/>
          </a:bodyPr>
          <a:lstStyle/>
          <a:p>
            <a:pPr algn="ctr"/>
            <a:r>
              <a:rPr lang="en-US" sz="6000" b="1" dirty="0">
                <a:solidFill>
                  <a:schemeClr val="bg1"/>
                </a:solidFill>
              </a:rPr>
              <a:t>ORAS Reliability</a:t>
            </a:r>
          </a:p>
        </p:txBody>
      </p:sp>
      <p:sp>
        <p:nvSpPr>
          <p:cNvPr id="3" name="Content Placeholder 2">
            <a:extLst>
              <a:ext uri="{FF2B5EF4-FFF2-40B4-BE49-F238E27FC236}">
                <a16:creationId xmlns:a16="http://schemas.microsoft.com/office/drawing/2014/main" xmlns="" id="{C1410CA5-7302-8F54-84D6-56FEA5F8DEA1}"/>
              </a:ext>
            </a:extLst>
          </p:cNvPr>
          <p:cNvSpPr>
            <a:spLocks noGrp="1"/>
          </p:cNvSpPr>
          <p:nvPr>
            <p:ph idx="1"/>
          </p:nvPr>
        </p:nvSpPr>
        <p:spPr/>
        <p:txBody>
          <a:bodyPr>
            <a:normAutofit fontScale="85000" lnSpcReduction="20000"/>
          </a:bodyPr>
          <a:lstStyle/>
          <a:p>
            <a:r>
              <a:rPr lang="en-US" sz="3900" dirty="0"/>
              <a:t>ODRC has been conducting Reliability studies with staff conducting ORAS assessments since 2013.</a:t>
            </a:r>
          </a:p>
          <a:p>
            <a:r>
              <a:rPr lang="en-US" sz="3900" dirty="0"/>
              <a:t>Several versions of reliability studies.</a:t>
            </a:r>
          </a:p>
          <a:p>
            <a:r>
              <a:rPr lang="en-US" sz="3900" dirty="0"/>
              <a:t>Address outcomes.</a:t>
            </a:r>
          </a:p>
          <a:p>
            <a:r>
              <a:rPr lang="en-US" sz="3900" dirty="0"/>
              <a:t>Most recent version completed and outcome report being finalized.</a:t>
            </a:r>
          </a:p>
          <a:p>
            <a:r>
              <a:rPr lang="en-US" sz="3900" dirty="0"/>
              <a:t>Have reached strong inter-rater reliability and now moving into validity study.</a:t>
            </a:r>
          </a:p>
          <a:p>
            <a:pPr marL="457200" lvl="1" indent="0">
              <a:buNone/>
            </a:pPr>
            <a:endParaRPr lang="en-US" dirty="0"/>
          </a:p>
          <a:p>
            <a:pPr lvl="1"/>
            <a:endParaRPr lang="en-US" dirty="0"/>
          </a:p>
          <a:p>
            <a:pPr marL="457200" lvl="1" indent="0">
              <a:buNone/>
            </a:pPr>
            <a:r>
              <a:rPr lang="en-US" dirty="0"/>
              <a:t> </a:t>
            </a:r>
          </a:p>
        </p:txBody>
      </p:sp>
    </p:spTree>
    <p:extLst>
      <p:ext uri="{BB962C8B-B14F-4D97-AF65-F5344CB8AC3E}">
        <p14:creationId xmlns:p14="http://schemas.microsoft.com/office/powerpoint/2010/main" val="159264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00017"/>
          </a:solidFill>
        </p:spPr>
        <p:txBody>
          <a:bodyPr/>
          <a:lstStyle/>
          <a:p>
            <a:pPr marL="0" indent="0" algn="ctr">
              <a:buNone/>
            </a:pPr>
            <a:r>
              <a:rPr lang="en-US" sz="4400" b="1" dirty="0">
                <a:solidFill>
                  <a:schemeClr val="bg1"/>
                </a:solidFill>
                <a:latin typeface="Century Gothic" panose="020B0502020202020204" pitchFamily="34" charset="0"/>
              </a:rPr>
              <a:t>Innovations in Supervision Initiative </a:t>
            </a:r>
          </a:p>
        </p:txBody>
      </p:sp>
      <p:sp>
        <p:nvSpPr>
          <p:cNvPr id="3" name="Content Placeholder 2"/>
          <p:cNvSpPr>
            <a:spLocks noGrp="1"/>
          </p:cNvSpPr>
          <p:nvPr>
            <p:ph idx="1"/>
          </p:nvPr>
        </p:nvSpPr>
        <p:spPr>
          <a:xfrm>
            <a:off x="0" y="1828800"/>
            <a:ext cx="7479082" cy="4041211"/>
          </a:xfrm>
          <a:solidFill>
            <a:schemeClr val="bg1">
              <a:lumMod val="50000"/>
            </a:schemeClr>
          </a:solidFill>
        </p:spPr>
        <p:txBody>
          <a:bodyPr>
            <a:normAutofit/>
          </a:bodyPr>
          <a:lstStyle/>
          <a:p>
            <a:pPr marL="0" indent="0">
              <a:buNone/>
            </a:pPr>
            <a:r>
              <a:rPr lang="en-US" sz="3600" b="1" dirty="0">
                <a:solidFill>
                  <a:schemeClr val="bg1"/>
                </a:solidFill>
                <a:latin typeface="Century Gothic" panose="020B0502020202020204" pitchFamily="34" charset="0"/>
              </a:rPr>
              <a:t>Building Capacity to Create Safer Communities </a:t>
            </a:r>
          </a:p>
          <a:p>
            <a:pPr marL="0" indent="0">
              <a:buNone/>
            </a:pPr>
            <a:endParaRPr lang="en-US" sz="3600" b="1" dirty="0">
              <a:solidFill>
                <a:schemeClr val="bg1"/>
              </a:solidFill>
              <a:latin typeface="Century Gothic" panose="020B0502020202020204" pitchFamily="34" charset="0"/>
            </a:endParaRPr>
          </a:p>
          <a:p>
            <a:pPr marL="0" indent="0">
              <a:buNone/>
            </a:pPr>
            <a:r>
              <a:rPr lang="en-US" sz="3600" b="1" dirty="0">
                <a:solidFill>
                  <a:schemeClr val="bg1"/>
                </a:solidFill>
                <a:latin typeface="Century Gothic" panose="020B0502020202020204" pitchFamily="34" charset="0"/>
              </a:rPr>
              <a:t>Improving Supervision to Reduce Crime and Recidivism</a:t>
            </a:r>
          </a:p>
        </p:txBody>
      </p:sp>
      <p:pic>
        <p:nvPicPr>
          <p:cNvPr id="5" name="Picture 4" descr="Text&#10;&#10;Description automatically generated">
            <a:extLst>
              <a:ext uri="{FF2B5EF4-FFF2-40B4-BE49-F238E27FC236}">
                <a16:creationId xmlns:a16="http://schemas.microsoft.com/office/drawing/2014/main" xmlns="" id="{3B15FB98-0FC9-6DCF-AE36-B38CBD7AF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082" y="1828801"/>
            <a:ext cx="4712918" cy="4041210"/>
          </a:xfrm>
          <a:prstGeom prst="rect">
            <a:avLst/>
          </a:prstGeom>
        </p:spPr>
      </p:pic>
    </p:spTree>
    <p:extLst>
      <p:ext uri="{BB962C8B-B14F-4D97-AF65-F5344CB8AC3E}">
        <p14:creationId xmlns:p14="http://schemas.microsoft.com/office/powerpoint/2010/main" val="304683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6200383" cy="1196237"/>
          </a:xfrm>
          <a:solidFill>
            <a:srgbClr val="700017"/>
          </a:solidFill>
        </p:spPr>
        <p:txBody>
          <a:bodyPr>
            <a:noAutofit/>
          </a:bodyPr>
          <a:lstStyle/>
          <a:p>
            <a:pPr algn="ctr"/>
            <a:r>
              <a:rPr lang="en-US" b="1" dirty="0">
                <a:solidFill>
                  <a:schemeClr val="bg1"/>
                </a:solidFill>
                <a:latin typeface="Century Gothic" panose="020B0502020202020204" pitchFamily="34" charset="0"/>
              </a:rPr>
              <a:t/>
            </a:r>
            <a:br>
              <a:rPr lang="en-US" b="1" dirty="0">
                <a:solidFill>
                  <a:schemeClr val="bg1"/>
                </a:solidFill>
                <a:latin typeface="Century Gothic" panose="020B0502020202020204" pitchFamily="34" charset="0"/>
              </a:rPr>
            </a:br>
            <a:r>
              <a:rPr lang="en-US" b="1" dirty="0">
                <a:solidFill>
                  <a:schemeClr val="bg1"/>
                </a:solidFill>
                <a:latin typeface="Century Gothic" panose="020B0502020202020204" pitchFamily="34" charset="0"/>
              </a:rPr>
              <a:t>ORAS 2.0</a:t>
            </a:r>
            <a:br>
              <a:rPr lang="en-US" b="1" dirty="0">
                <a:solidFill>
                  <a:schemeClr val="bg1"/>
                </a:solidFill>
                <a:latin typeface="Century Gothic" panose="020B0502020202020204" pitchFamily="34" charset="0"/>
              </a:rPr>
            </a:br>
            <a:endParaRPr lang="en-US" b="1" dirty="0">
              <a:solidFill>
                <a:schemeClr val="bg1"/>
              </a:solidFill>
              <a:latin typeface="Century Gothic" panose="020B0502020202020204" pitchFamily="34" charset="0"/>
            </a:endParaRPr>
          </a:p>
        </p:txBody>
      </p:sp>
      <p:sp>
        <p:nvSpPr>
          <p:cNvPr id="5" name="Content Placeholder 4"/>
          <p:cNvSpPr>
            <a:spLocks noGrp="1"/>
          </p:cNvSpPr>
          <p:nvPr>
            <p:ph idx="1"/>
          </p:nvPr>
        </p:nvSpPr>
        <p:spPr>
          <a:xfrm>
            <a:off x="6200384" y="0"/>
            <a:ext cx="5991617" cy="5912285"/>
          </a:xfrm>
          <a:solidFill>
            <a:schemeClr val="bg1">
              <a:lumMod val="50000"/>
            </a:schemeClr>
          </a:solidFill>
        </p:spPr>
        <p:txBody>
          <a:bodyPr>
            <a:normAutofit/>
          </a:bodyPr>
          <a:lstStyle/>
          <a:p>
            <a:pPr marL="0" indent="0" algn="ctr">
              <a:buNone/>
            </a:pPr>
            <a:endParaRPr lang="en-US" sz="4800" b="1" dirty="0">
              <a:solidFill>
                <a:schemeClr val="bg1"/>
              </a:solidFill>
              <a:latin typeface="Century Gothic" panose="020B0502020202020204" pitchFamily="34" charset="0"/>
            </a:endParaRPr>
          </a:p>
          <a:p>
            <a:pPr marL="0" indent="0" algn="ctr">
              <a:buNone/>
            </a:pPr>
            <a:endParaRPr lang="en-US" sz="4800" b="1" dirty="0">
              <a:solidFill>
                <a:schemeClr val="bg1"/>
              </a:solidFill>
              <a:latin typeface="Century Gothic" panose="020B0502020202020204" pitchFamily="34" charset="0"/>
            </a:endParaRPr>
          </a:p>
          <a:p>
            <a:pPr marL="0" indent="0" algn="ctr">
              <a:buNone/>
            </a:pPr>
            <a:endParaRPr lang="en-US" sz="4800" b="1" dirty="0">
              <a:solidFill>
                <a:schemeClr val="bg1"/>
              </a:solidFill>
              <a:latin typeface="Century Gothic" panose="020B0502020202020204" pitchFamily="34" charset="0"/>
            </a:endParaRPr>
          </a:p>
          <a:p>
            <a:pPr marL="0" indent="0" algn="ctr">
              <a:buNone/>
            </a:pPr>
            <a:r>
              <a:rPr lang="en-US" sz="4800" b="1" dirty="0">
                <a:solidFill>
                  <a:schemeClr val="bg1"/>
                </a:solidFill>
                <a:latin typeface="Century Gothic" panose="020B0502020202020204" pitchFamily="34" charset="0"/>
              </a:rPr>
              <a:t>Updating the ORAS</a:t>
            </a:r>
          </a:p>
          <a:p>
            <a:pPr marL="914400" indent="-914400" algn="ctr">
              <a:buAutoNum type="arabicPeriod"/>
            </a:pPr>
            <a:r>
              <a:rPr lang="en-US" sz="4800" b="1" dirty="0">
                <a:solidFill>
                  <a:schemeClr val="bg1"/>
                </a:solidFill>
                <a:latin typeface="Century Gothic" panose="020B0502020202020204" pitchFamily="34" charset="0"/>
              </a:rPr>
              <a:t>Revalidation</a:t>
            </a:r>
          </a:p>
          <a:p>
            <a:pPr marL="914400" indent="-914400" algn="ctr">
              <a:buAutoNum type="arabicPeriod"/>
            </a:pPr>
            <a:r>
              <a:rPr lang="en-US" sz="4800" b="1" dirty="0">
                <a:solidFill>
                  <a:schemeClr val="bg1"/>
                </a:solidFill>
                <a:latin typeface="Century Gothic" panose="020B0502020202020204" pitchFamily="34" charset="0"/>
              </a:rPr>
              <a:t>Advancement </a:t>
            </a:r>
          </a:p>
        </p:txBody>
      </p:sp>
      <p:pic>
        <p:nvPicPr>
          <p:cNvPr id="3" name="Picture 2">
            <a:extLst>
              <a:ext uri="{FF2B5EF4-FFF2-40B4-BE49-F238E27FC236}">
                <a16:creationId xmlns:a16="http://schemas.microsoft.com/office/drawing/2014/main" xmlns="" id="{0C7FC901-683F-520A-AD16-158BD0AD3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200385" cy="5912285"/>
          </a:xfrm>
          <a:prstGeom prst="rect">
            <a:avLst/>
          </a:prstGeom>
        </p:spPr>
      </p:pic>
    </p:spTree>
    <p:extLst>
      <p:ext uri="{BB962C8B-B14F-4D97-AF65-F5344CB8AC3E}">
        <p14:creationId xmlns:p14="http://schemas.microsoft.com/office/powerpoint/2010/main" val="123717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13B4E9E-2DA6-4BD4-9652-0F1897748447}"/>
              </a:ext>
            </a:extLst>
          </p:cNvPr>
          <p:cNvSpPr/>
          <p:nvPr/>
        </p:nvSpPr>
        <p:spPr>
          <a:xfrm>
            <a:off x="237995" y="125261"/>
            <a:ext cx="11799517" cy="5699342"/>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75A13B-36E6-4265-CA65-B632418FBE97}"/>
              </a:ext>
            </a:extLst>
          </p:cNvPr>
          <p:cNvSpPr>
            <a:spLocks noGrp="1"/>
          </p:cNvSpPr>
          <p:nvPr>
            <p:ph type="title"/>
          </p:nvPr>
        </p:nvSpPr>
        <p:spPr>
          <a:xfrm>
            <a:off x="838200" y="2103437"/>
            <a:ext cx="10515600" cy="1325563"/>
          </a:xfrm>
        </p:spPr>
        <p:txBody>
          <a:bodyPr>
            <a:normAutofit/>
          </a:bodyPr>
          <a:lstStyle/>
          <a:p>
            <a:pPr algn="ctr"/>
            <a:r>
              <a:rPr lang="en-US" sz="6600" b="1" dirty="0">
                <a:solidFill>
                  <a:srgbClr val="700017"/>
                </a:solidFill>
                <a:latin typeface="Century Gothic" panose="020B0502020202020204" pitchFamily="34" charset="0"/>
              </a:rPr>
              <a:t>Why now? </a:t>
            </a:r>
          </a:p>
        </p:txBody>
      </p:sp>
    </p:spTree>
    <p:extLst>
      <p:ext uri="{BB962C8B-B14F-4D97-AF65-F5344CB8AC3E}">
        <p14:creationId xmlns:p14="http://schemas.microsoft.com/office/powerpoint/2010/main" val="8163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D1EBB87-904C-D800-55E3-7435EA19930E}"/>
              </a:ext>
            </a:extLst>
          </p:cNvPr>
          <p:cNvSpPr/>
          <p:nvPr/>
        </p:nvSpPr>
        <p:spPr>
          <a:xfrm>
            <a:off x="165449" y="1690688"/>
            <a:ext cx="3519813" cy="285626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A9CCD61-27EC-6714-09F6-78406779C7F4}"/>
              </a:ext>
            </a:extLst>
          </p:cNvPr>
          <p:cNvSpPr>
            <a:spLocks noGrp="1"/>
          </p:cNvSpPr>
          <p:nvPr>
            <p:ph type="title"/>
          </p:nvPr>
        </p:nvSpPr>
        <p:spPr>
          <a:xfrm>
            <a:off x="2955620" y="161496"/>
            <a:ext cx="6280759" cy="1325563"/>
          </a:xfrm>
          <a:solidFill>
            <a:srgbClr val="700017"/>
          </a:solidFill>
        </p:spPr>
        <p:txBody>
          <a:bodyPr/>
          <a:lstStyle/>
          <a:p>
            <a:pPr algn="ctr"/>
            <a:r>
              <a:rPr lang="en-US" b="1" dirty="0">
                <a:solidFill>
                  <a:schemeClr val="bg1"/>
                </a:solidFill>
                <a:latin typeface="Century Gothic" panose="020B0502020202020204" pitchFamily="34" charset="0"/>
              </a:rPr>
              <a:t>Data Collection</a:t>
            </a:r>
          </a:p>
        </p:txBody>
      </p:sp>
      <p:sp>
        <p:nvSpPr>
          <p:cNvPr id="3" name="Content Placeholder 2">
            <a:extLst>
              <a:ext uri="{FF2B5EF4-FFF2-40B4-BE49-F238E27FC236}">
                <a16:creationId xmlns:a16="http://schemas.microsoft.com/office/drawing/2014/main" xmlns="" id="{26814CCE-1FEC-67FB-21C8-6B214497512A}"/>
              </a:ext>
            </a:extLst>
          </p:cNvPr>
          <p:cNvSpPr>
            <a:spLocks noGrp="1"/>
          </p:cNvSpPr>
          <p:nvPr>
            <p:ph idx="1"/>
          </p:nvPr>
        </p:nvSpPr>
        <p:spPr>
          <a:xfrm>
            <a:off x="3766679" y="2158380"/>
            <a:ext cx="9006215" cy="2125521"/>
          </a:xfrm>
        </p:spPr>
        <p:txBody>
          <a:bodyPr/>
          <a:lstStyle/>
          <a:p>
            <a:r>
              <a:rPr lang="en-US" b="1" dirty="0">
                <a:latin typeface="Century Gothic" panose="020B0502020202020204" pitchFamily="34" charset="0"/>
              </a:rPr>
              <a:t>Gateway portal</a:t>
            </a:r>
          </a:p>
          <a:p>
            <a:r>
              <a:rPr lang="en-US" b="1" dirty="0">
                <a:latin typeface="Century Gothic" panose="020B0502020202020204" pitchFamily="34" charset="0"/>
              </a:rPr>
              <a:t>Data from ODRC and OAG </a:t>
            </a:r>
          </a:p>
        </p:txBody>
      </p:sp>
      <p:pic>
        <p:nvPicPr>
          <p:cNvPr id="5" name="Picture 4" descr="A drawing of a heart&#10;&#10;Description automatically generated with low confidence">
            <a:extLst>
              <a:ext uri="{FF2B5EF4-FFF2-40B4-BE49-F238E27FC236}">
                <a16:creationId xmlns:a16="http://schemas.microsoft.com/office/drawing/2014/main" xmlns="" id="{80BF3720-0365-2630-3241-05A8B1C21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31" y="2097946"/>
            <a:ext cx="3060005" cy="2041744"/>
          </a:xfrm>
          <a:prstGeom prst="rect">
            <a:avLst/>
          </a:prstGeom>
        </p:spPr>
      </p:pic>
    </p:spTree>
    <p:extLst>
      <p:ext uri="{BB962C8B-B14F-4D97-AF65-F5344CB8AC3E}">
        <p14:creationId xmlns:p14="http://schemas.microsoft.com/office/powerpoint/2010/main" val="2720779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C6FF054E4A0B40ABAF99B17712A9F0" ma:contentTypeVersion="22" ma:contentTypeDescription="Create a new document." ma:contentTypeScope="" ma:versionID="6900f91f23d4bdee936c0b8dd1348234">
  <xsd:schema xmlns:xsd="http://www.w3.org/2001/XMLSchema" xmlns:xs="http://www.w3.org/2001/XMLSchema" xmlns:p="http://schemas.microsoft.com/office/2006/metadata/properties" xmlns:ns1="http://schemas.microsoft.com/sharepoint/v3" xmlns:ns3="a0af4cd8-9b53-4f8a-8171-7a0d225f028f" xmlns:ns4="63205557-0aae-4295-94b0-091b51d0fd9e" targetNamespace="http://schemas.microsoft.com/office/2006/metadata/properties" ma:root="true" ma:fieldsID="1b53391a691c01e6d506236e1b6308f5" ns1:_="" ns3:_="" ns4:_="">
    <xsd:import namespace="http://schemas.microsoft.com/sharepoint/v3"/>
    <xsd:import namespace="a0af4cd8-9b53-4f8a-8171-7a0d225f028f"/>
    <xsd:import namespace="63205557-0aae-4295-94b0-091b51d0fd9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af4cd8-9b53-4f8a-8171-7a0d225f02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igrationWizId" ma:index="15" nillable="true" ma:displayName="MigrationWizId" ma:internalName="MigrationWizId">
      <xsd:simpleType>
        <xsd:restriction base="dms:Text"/>
      </xsd:simpleType>
    </xsd:element>
    <xsd:element name="MigrationWizIdPermissions" ma:index="16" nillable="true" ma:displayName="MigrationWizIdPermissions" ma:internalName="MigrationWizIdPermissions">
      <xsd:simpleType>
        <xsd:restriction base="dms:Text"/>
      </xsd:simpleType>
    </xsd:element>
    <xsd:element name="MigrationWizIdPermissionLevels" ma:index="17" nillable="true" ma:displayName="MigrationWizIdPermissionLevels" ma:internalName="MigrationWizIdPermissionLevels">
      <xsd:simpleType>
        <xsd:restriction base="dms:Text"/>
      </xsd:simpleType>
    </xsd:element>
    <xsd:element name="MigrationWizIdDocumentLibraryPermissions" ma:index="18" nillable="true" ma:displayName="MigrationWizIdDocumentLibraryPermissions" ma:internalName="MigrationWizIdDocumentLibraryPermissions">
      <xsd:simpleType>
        <xsd:restriction base="dms:Text"/>
      </xsd:simpleType>
    </xsd:element>
    <xsd:element name="MigrationWizIdSecurityGroups" ma:index="19" nillable="true" ma:displayName="MigrationWizIdSecurityGroups" ma:internalName="MigrationWizIdSecurityGroups">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_activity" ma:index="2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205557-0aae-4295-94b0-091b51d0fd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MigrationWizIdDocumentLibraryPermissions xmlns="a0af4cd8-9b53-4f8a-8171-7a0d225f028f" xsi:nil="true"/>
    <MigrationWizId xmlns="a0af4cd8-9b53-4f8a-8171-7a0d225f028f" xsi:nil="true"/>
    <MigrationWizIdSecurityGroups xmlns="a0af4cd8-9b53-4f8a-8171-7a0d225f028f" xsi:nil="true"/>
    <MigrationWizIdPermissions xmlns="a0af4cd8-9b53-4f8a-8171-7a0d225f028f" xsi:nil="true"/>
    <_ip_UnifiedCompliancePolicyProperties xmlns="http://schemas.microsoft.com/sharepoint/v3" xsi:nil="true"/>
    <MigrationWizIdPermissionLevels xmlns="a0af4cd8-9b53-4f8a-8171-7a0d225f028f" xsi:nil="true"/>
    <_activity xmlns="a0af4cd8-9b53-4f8a-8171-7a0d225f028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156181-8539-42B1-8F7B-A6D5BA1CA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af4cd8-9b53-4f8a-8171-7a0d225f028f"/>
    <ds:schemaRef ds:uri="63205557-0aae-4295-94b0-091b51d0f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5547AB-AD0B-48C7-B99D-DE8B1BF9A189}">
  <ds:schemaRefs>
    <ds:schemaRef ds:uri="http://schemas.microsoft.com/office/2006/documentManagement/types"/>
    <ds:schemaRef ds:uri="http://schemas.microsoft.com/sharepoint/v3"/>
    <ds:schemaRef ds:uri="http://purl.org/dc/elements/1.1/"/>
    <ds:schemaRef ds:uri="http://schemas.openxmlformats.org/package/2006/metadata/core-properties"/>
    <ds:schemaRef ds:uri="http://schemas.microsoft.com/office/infopath/2007/PartnerControls"/>
    <ds:schemaRef ds:uri="http://purl.org/dc/dcmitype/"/>
    <ds:schemaRef ds:uri="63205557-0aae-4295-94b0-091b51d0fd9e"/>
    <ds:schemaRef ds:uri="http://purl.org/dc/terms/"/>
    <ds:schemaRef ds:uri="a0af4cd8-9b53-4f8a-8171-7a0d225f028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08BD2F0-B84D-4CE6-8C69-1A30C796EB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4781</TotalTime>
  <Words>1964</Words>
  <Application>Microsoft Office PowerPoint</Application>
  <PresentationFormat>Widescreen</PresentationFormat>
  <Paragraphs>406</Paragraphs>
  <Slides>40</Slides>
  <Notes>32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Century Gothic</vt:lpstr>
      <vt:lpstr>HelveticaNeue</vt:lpstr>
      <vt:lpstr>Open Sans</vt:lpstr>
      <vt:lpstr>Times New Roman</vt:lpstr>
      <vt:lpstr>Office Theme</vt:lpstr>
      <vt:lpstr>Improving Supervision to Reduce Crime and Recidivism</vt:lpstr>
      <vt:lpstr>Introductions</vt:lpstr>
      <vt:lpstr>ORAS Journey</vt:lpstr>
      <vt:lpstr>ORAS Journey</vt:lpstr>
      <vt:lpstr>ORAS Reliability</vt:lpstr>
      <vt:lpstr>Innovations in Supervision Initiative </vt:lpstr>
      <vt:lpstr> ORAS 2.0 </vt:lpstr>
      <vt:lpstr>Why now? </vt:lpstr>
      <vt:lpstr>Data Collection</vt:lpstr>
      <vt:lpstr>ORAS Tools Re-validated</vt:lpstr>
      <vt:lpstr>ORAS Tools Violence Predictors</vt:lpstr>
      <vt:lpstr>Study Outcomes</vt:lpstr>
      <vt:lpstr>Analysis plan</vt:lpstr>
      <vt:lpstr>Main Analysis</vt:lpstr>
      <vt:lpstr>Revalidation</vt:lpstr>
      <vt:lpstr>PowerPoint Presentation</vt:lpstr>
      <vt:lpstr>PowerPoint Presentation</vt:lpstr>
      <vt:lpstr>PowerPoint Presentation</vt:lpstr>
      <vt:lpstr>PowerPoint Presentation</vt:lpstr>
      <vt:lpstr>PowerPoint Presentation</vt:lpstr>
      <vt:lpstr>PowerPoint Presentation</vt:lpstr>
      <vt:lpstr>Re-validation Results</vt:lpstr>
      <vt:lpstr>IRAS Results</vt:lpstr>
      <vt:lpstr>IRAS Results</vt:lpstr>
      <vt:lpstr>IRAS Results</vt:lpstr>
      <vt:lpstr>PowerPoint Presentation</vt:lpstr>
      <vt:lpstr>PowerPoint Presentation</vt:lpstr>
      <vt:lpstr>Violence Tool Results</vt:lpstr>
      <vt:lpstr>IRAS Results</vt:lpstr>
      <vt:lpstr>IRAS Results</vt:lpstr>
      <vt:lpstr>IRAS Results</vt:lpstr>
      <vt:lpstr>PowerPoint Presentation</vt:lpstr>
      <vt:lpstr>PowerPoint Presentation</vt:lpstr>
      <vt:lpstr>Implications for the Tool </vt:lpstr>
      <vt:lpstr>PowerPoint Presentation</vt:lpstr>
      <vt:lpstr>PowerPoint Presentation</vt:lpstr>
      <vt:lpstr>PowerPoint Presentation</vt:lpstr>
      <vt:lpstr>Conclusion</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Doepel, Grant</dc:creator>
  <cp:lastModifiedBy>gayle</cp:lastModifiedBy>
  <cp:revision>55</cp:revision>
  <dcterms:created xsi:type="dcterms:W3CDTF">2016-03-07T14:27:29Z</dcterms:created>
  <dcterms:modified xsi:type="dcterms:W3CDTF">2023-10-06T00:05:11Z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0x01010071C6FF054E4A0B40ABAF99B17712A9F0</vt:lpwstr>
  </property>
</Properties>
</file>