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1"/>
  </p:notesMasterIdLst>
  <p:sldIdLst>
    <p:sldId id="256" r:id="rId2"/>
    <p:sldId id="282" r:id="rId3"/>
    <p:sldId id="267" r:id="rId4"/>
    <p:sldId id="291" r:id="rId5"/>
    <p:sldId id="268" r:id="rId6"/>
    <p:sldId id="269" r:id="rId7"/>
    <p:sldId id="288" r:id="rId8"/>
    <p:sldId id="289" r:id="rId9"/>
    <p:sldId id="270" r:id="rId10"/>
    <p:sldId id="286" r:id="rId11"/>
    <p:sldId id="271" r:id="rId12"/>
    <p:sldId id="283" r:id="rId13"/>
    <p:sldId id="257" r:id="rId14"/>
    <p:sldId id="258" r:id="rId15"/>
    <p:sldId id="259" r:id="rId16"/>
    <p:sldId id="260" r:id="rId17"/>
    <p:sldId id="261" r:id="rId18"/>
    <p:sldId id="262" r:id="rId19"/>
    <p:sldId id="263" r:id="rId20"/>
    <p:sldId id="265" r:id="rId21"/>
    <p:sldId id="266" r:id="rId22"/>
    <p:sldId id="264" r:id="rId23"/>
    <p:sldId id="276" r:id="rId24"/>
    <p:sldId id="274" r:id="rId25"/>
    <p:sldId id="277" r:id="rId26"/>
    <p:sldId id="278" r:id="rId27"/>
    <p:sldId id="294" r:id="rId28"/>
    <p:sldId id="275" r:id="rId29"/>
    <p:sldId id="279" r:id="rId30"/>
    <p:sldId id="280" r:id="rId31"/>
    <p:sldId id="281" r:id="rId32"/>
    <p:sldId id="287" r:id="rId33"/>
    <p:sldId id="273" r:id="rId34"/>
    <p:sldId id="272" r:id="rId35"/>
    <p:sldId id="285" r:id="rId36"/>
    <p:sldId id="284" r:id="rId37"/>
    <p:sldId id="290" r:id="rId38"/>
    <p:sldId id="293" r:id="rId39"/>
    <p:sldId id="292" r:id="rId4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10" d="100"/>
          <a:sy n="110" d="100"/>
        </p:scale>
        <p:origin x="516" y="1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_rels/data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4.png"/><Relationship Id="rId4" Type="http://schemas.openxmlformats.org/officeDocument/2006/relationships/image" Target="../media/image15.svg"/></Relationships>
</file>

<file path=ppt/diagrams/_rels/data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2.svg"/><Relationship Id="rId1" Type="http://schemas.openxmlformats.org/officeDocument/2006/relationships/image" Target="../media/image17.png"/><Relationship Id="rId6" Type="http://schemas.openxmlformats.org/officeDocument/2006/relationships/image" Target="../media/image26.svg"/><Relationship Id="rId5" Type="http://schemas.openxmlformats.org/officeDocument/2006/relationships/image" Target="../media/image19.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83808-6940-46CD-B434-D4CF02237639}"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39788538-E321-40B8-A0D4-29ADAD7B1B21}">
      <dgm:prSet/>
      <dgm:spPr/>
      <dgm:t>
        <a:bodyPr/>
        <a:lstStyle/>
        <a:p>
          <a:r>
            <a:rPr lang="en-US"/>
            <a:t>Medical care</a:t>
          </a:r>
        </a:p>
      </dgm:t>
    </dgm:pt>
    <dgm:pt modelId="{303A7D4A-524D-4BED-A05E-043DCE67D141}" type="parTrans" cxnId="{911E8096-8758-4105-AABE-0ED2A010EA78}">
      <dgm:prSet/>
      <dgm:spPr/>
      <dgm:t>
        <a:bodyPr/>
        <a:lstStyle/>
        <a:p>
          <a:endParaRPr lang="en-US"/>
        </a:p>
      </dgm:t>
    </dgm:pt>
    <dgm:pt modelId="{BB987243-A47F-4761-89D9-DE3DDE5BC980}" type="sibTrans" cxnId="{911E8096-8758-4105-AABE-0ED2A010EA78}">
      <dgm:prSet/>
      <dgm:spPr/>
      <dgm:t>
        <a:bodyPr/>
        <a:lstStyle/>
        <a:p>
          <a:endParaRPr lang="en-US"/>
        </a:p>
      </dgm:t>
    </dgm:pt>
    <dgm:pt modelId="{B7EC270B-5DAA-499C-BF47-B7ECE80C0DE8}">
      <dgm:prSet/>
      <dgm:spPr/>
      <dgm:t>
        <a:bodyPr/>
        <a:lstStyle/>
        <a:p>
          <a:r>
            <a:rPr lang="en-US"/>
            <a:t>Detox</a:t>
          </a:r>
        </a:p>
      </dgm:t>
    </dgm:pt>
    <dgm:pt modelId="{26C716D5-0C72-46FD-AF19-7CD6DFC774DB}" type="parTrans" cxnId="{87786E0F-68B8-40CC-BFB4-4F79FC4AC4B4}">
      <dgm:prSet/>
      <dgm:spPr/>
      <dgm:t>
        <a:bodyPr/>
        <a:lstStyle/>
        <a:p>
          <a:endParaRPr lang="en-US"/>
        </a:p>
      </dgm:t>
    </dgm:pt>
    <dgm:pt modelId="{57013824-5670-4562-AF86-85233A3466C4}" type="sibTrans" cxnId="{87786E0F-68B8-40CC-BFB4-4F79FC4AC4B4}">
      <dgm:prSet/>
      <dgm:spPr/>
      <dgm:t>
        <a:bodyPr/>
        <a:lstStyle/>
        <a:p>
          <a:endParaRPr lang="en-US"/>
        </a:p>
      </dgm:t>
    </dgm:pt>
    <dgm:pt modelId="{D5527FAE-4A13-4AC3-B63D-040D967C9876}">
      <dgm:prSet/>
      <dgm:spPr/>
      <dgm:t>
        <a:bodyPr/>
        <a:lstStyle/>
        <a:p>
          <a:r>
            <a:rPr lang="en-US"/>
            <a:t>Screening and Assessment</a:t>
          </a:r>
        </a:p>
      </dgm:t>
    </dgm:pt>
    <dgm:pt modelId="{64320557-92C3-4108-A402-02625F292D2B}" type="parTrans" cxnId="{0A5F076C-C1BA-4479-A07D-98EBD9B4CC9A}">
      <dgm:prSet/>
      <dgm:spPr/>
      <dgm:t>
        <a:bodyPr/>
        <a:lstStyle/>
        <a:p>
          <a:endParaRPr lang="en-US"/>
        </a:p>
      </dgm:t>
    </dgm:pt>
    <dgm:pt modelId="{02D482FB-AD91-4BEF-BC1C-62E77C11341C}" type="sibTrans" cxnId="{0A5F076C-C1BA-4479-A07D-98EBD9B4CC9A}">
      <dgm:prSet/>
      <dgm:spPr/>
      <dgm:t>
        <a:bodyPr/>
        <a:lstStyle/>
        <a:p>
          <a:endParaRPr lang="en-US"/>
        </a:p>
      </dgm:t>
    </dgm:pt>
    <dgm:pt modelId="{5D4EFCDC-43A5-4489-AB77-7622C01F71BA}">
      <dgm:prSet/>
      <dgm:spPr/>
      <dgm:t>
        <a:bodyPr/>
        <a:lstStyle/>
        <a:p>
          <a:r>
            <a:rPr lang="en-US"/>
            <a:t>Social services</a:t>
          </a:r>
        </a:p>
      </dgm:t>
    </dgm:pt>
    <dgm:pt modelId="{7764C968-2888-432E-A225-EF51429C3750}" type="parTrans" cxnId="{5F021BA6-15CD-4A80-B0D2-E51214EFAE28}">
      <dgm:prSet/>
      <dgm:spPr/>
      <dgm:t>
        <a:bodyPr/>
        <a:lstStyle/>
        <a:p>
          <a:endParaRPr lang="en-US"/>
        </a:p>
      </dgm:t>
    </dgm:pt>
    <dgm:pt modelId="{B533085E-87C9-40E4-BCC6-35A31396641A}" type="sibTrans" cxnId="{5F021BA6-15CD-4A80-B0D2-E51214EFAE28}">
      <dgm:prSet/>
      <dgm:spPr/>
      <dgm:t>
        <a:bodyPr/>
        <a:lstStyle/>
        <a:p>
          <a:endParaRPr lang="en-US"/>
        </a:p>
      </dgm:t>
    </dgm:pt>
    <dgm:pt modelId="{ABEFD6D5-39F8-4044-ACBB-EE1B91B90BEE}">
      <dgm:prSet/>
      <dgm:spPr/>
      <dgm:t>
        <a:bodyPr/>
        <a:lstStyle/>
        <a:p>
          <a:r>
            <a:rPr lang="en-US"/>
            <a:t>Treatment</a:t>
          </a:r>
        </a:p>
      </dgm:t>
    </dgm:pt>
    <dgm:pt modelId="{56309579-614C-4639-8F5B-F296A4DE57D4}" type="parTrans" cxnId="{53320B65-8980-423B-8446-8BDBCEE62802}">
      <dgm:prSet/>
      <dgm:spPr/>
      <dgm:t>
        <a:bodyPr/>
        <a:lstStyle/>
        <a:p>
          <a:endParaRPr lang="en-US"/>
        </a:p>
      </dgm:t>
    </dgm:pt>
    <dgm:pt modelId="{B7F0A311-4036-47D3-A96A-29AD27032DDF}" type="sibTrans" cxnId="{53320B65-8980-423B-8446-8BDBCEE62802}">
      <dgm:prSet/>
      <dgm:spPr/>
      <dgm:t>
        <a:bodyPr/>
        <a:lstStyle/>
        <a:p>
          <a:endParaRPr lang="en-US"/>
        </a:p>
      </dgm:t>
    </dgm:pt>
    <dgm:pt modelId="{4C48AC6A-B4EA-4995-B506-73248F33C3BC}">
      <dgm:prSet/>
      <dgm:spPr/>
      <dgm:t>
        <a:bodyPr/>
        <a:lstStyle/>
        <a:p>
          <a:r>
            <a:rPr lang="en-US"/>
            <a:t>MAT</a:t>
          </a:r>
        </a:p>
      </dgm:t>
    </dgm:pt>
    <dgm:pt modelId="{5B40360C-929D-4448-A354-37547BE04D60}" type="parTrans" cxnId="{0C7318E0-22F5-4271-8F53-74F5698EFD6D}">
      <dgm:prSet/>
      <dgm:spPr/>
      <dgm:t>
        <a:bodyPr/>
        <a:lstStyle/>
        <a:p>
          <a:endParaRPr lang="en-US"/>
        </a:p>
      </dgm:t>
    </dgm:pt>
    <dgm:pt modelId="{65174D7D-2695-4842-80FA-366561244CB6}" type="sibTrans" cxnId="{0C7318E0-22F5-4271-8F53-74F5698EFD6D}">
      <dgm:prSet/>
      <dgm:spPr/>
      <dgm:t>
        <a:bodyPr/>
        <a:lstStyle/>
        <a:p>
          <a:endParaRPr lang="en-US"/>
        </a:p>
      </dgm:t>
    </dgm:pt>
    <dgm:pt modelId="{8251C85C-4122-4409-8D96-5A5848E6DD13}" type="pres">
      <dgm:prSet presAssocID="{8B383808-6940-46CD-B434-D4CF02237639}" presName="diagram" presStyleCnt="0">
        <dgm:presLayoutVars>
          <dgm:dir/>
          <dgm:resizeHandles val="exact"/>
        </dgm:presLayoutVars>
      </dgm:prSet>
      <dgm:spPr/>
      <dgm:t>
        <a:bodyPr/>
        <a:lstStyle/>
        <a:p>
          <a:endParaRPr lang="en-US"/>
        </a:p>
      </dgm:t>
    </dgm:pt>
    <dgm:pt modelId="{DADF8117-5515-48EC-A97D-A01856E75CFE}" type="pres">
      <dgm:prSet presAssocID="{39788538-E321-40B8-A0D4-29ADAD7B1B21}" presName="node" presStyleLbl="node1" presStyleIdx="0" presStyleCnt="6">
        <dgm:presLayoutVars>
          <dgm:bulletEnabled val="1"/>
        </dgm:presLayoutVars>
      </dgm:prSet>
      <dgm:spPr/>
      <dgm:t>
        <a:bodyPr/>
        <a:lstStyle/>
        <a:p>
          <a:endParaRPr lang="en-US"/>
        </a:p>
      </dgm:t>
    </dgm:pt>
    <dgm:pt modelId="{CA329A19-DF01-40CF-8A01-EC4ABF3A70CD}" type="pres">
      <dgm:prSet presAssocID="{BB987243-A47F-4761-89D9-DE3DDE5BC980}" presName="sibTrans" presStyleCnt="0"/>
      <dgm:spPr/>
    </dgm:pt>
    <dgm:pt modelId="{882E6CD9-329D-4283-BCC0-C6181A625788}" type="pres">
      <dgm:prSet presAssocID="{B7EC270B-5DAA-499C-BF47-B7ECE80C0DE8}" presName="node" presStyleLbl="node1" presStyleIdx="1" presStyleCnt="6">
        <dgm:presLayoutVars>
          <dgm:bulletEnabled val="1"/>
        </dgm:presLayoutVars>
      </dgm:prSet>
      <dgm:spPr/>
      <dgm:t>
        <a:bodyPr/>
        <a:lstStyle/>
        <a:p>
          <a:endParaRPr lang="en-US"/>
        </a:p>
      </dgm:t>
    </dgm:pt>
    <dgm:pt modelId="{4B11AFCB-722C-4E5B-873D-7AB04AA18BC3}" type="pres">
      <dgm:prSet presAssocID="{57013824-5670-4562-AF86-85233A3466C4}" presName="sibTrans" presStyleCnt="0"/>
      <dgm:spPr/>
    </dgm:pt>
    <dgm:pt modelId="{D0028E8D-7806-420C-B362-62A622616312}" type="pres">
      <dgm:prSet presAssocID="{D5527FAE-4A13-4AC3-B63D-040D967C9876}" presName="node" presStyleLbl="node1" presStyleIdx="2" presStyleCnt="6">
        <dgm:presLayoutVars>
          <dgm:bulletEnabled val="1"/>
        </dgm:presLayoutVars>
      </dgm:prSet>
      <dgm:spPr/>
      <dgm:t>
        <a:bodyPr/>
        <a:lstStyle/>
        <a:p>
          <a:endParaRPr lang="en-US"/>
        </a:p>
      </dgm:t>
    </dgm:pt>
    <dgm:pt modelId="{33156147-FA05-40AD-88B4-8051D474C6BF}" type="pres">
      <dgm:prSet presAssocID="{02D482FB-AD91-4BEF-BC1C-62E77C11341C}" presName="sibTrans" presStyleCnt="0"/>
      <dgm:spPr/>
    </dgm:pt>
    <dgm:pt modelId="{FAC9258B-89B1-44D4-951E-720931DF5897}" type="pres">
      <dgm:prSet presAssocID="{5D4EFCDC-43A5-4489-AB77-7622C01F71BA}" presName="node" presStyleLbl="node1" presStyleIdx="3" presStyleCnt="6">
        <dgm:presLayoutVars>
          <dgm:bulletEnabled val="1"/>
        </dgm:presLayoutVars>
      </dgm:prSet>
      <dgm:spPr/>
      <dgm:t>
        <a:bodyPr/>
        <a:lstStyle/>
        <a:p>
          <a:endParaRPr lang="en-US"/>
        </a:p>
      </dgm:t>
    </dgm:pt>
    <dgm:pt modelId="{B5EDFE70-4CCF-408F-863F-D5A5914AA6FA}" type="pres">
      <dgm:prSet presAssocID="{B533085E-87C9-40E4-BCC6-35A31396641A}" presName="sibTrans" presStyleCnt="0"/>
      <dgm:spPr/>
    </dgm:pt>
    <dgm:pt modelId="{3A93F732-B305-4252-8058-13EEB55B21E0}" type="pres">
      <dgm:prSet presAssocID="{ABEFD6D5-39F8-4044-ACBB-EE1B91B90BEE}" presName="node" presStyleLbl="node1" presStyleIdx="4" presStyleCnt="6">
        <dgm:presLayoutVars>
          <dgm:bulletEnabled val="1"/>
        </dgm:presLayoutVars>
      </dgm:prSet>
      <dgm:spPr/>
      <dgm:t>
        <a:bodyPr/>
        <a:lstStyle/>
        <a:p>
          <a:endParaRPr lang="en-US"/>
        </a:p>
      </dgm:t>
    </dgm:pt>
    <dgm:pt modelId="{06B26799-BD2B-496C-8550-A480B1969745}" type="pres">
      <dgm:prSet presAssocID="{B7F0A311-4036-47D3-A96A-29AD27032DDF}" presName="sibTrans" presStyleCnt="0"/>
      <dgm:spPr/>
    </dgm:pt>
    <dgm:pt modelId="{7843050D-52B1-4233-BD1B-2214F71C440B}" type="pres">
      <dgm:prSet presAssocID="{4C48AC6A-B4EA-4995-B506-73248F33C3BC}" presName="node" presStyleLbl="node1" presStyleIdx="5" presStyleCnt="6">
        <dgm:presLayoutVars>
          <dgm:bulletEnabled val="1"/>
        </dgm:presLayoutVars>
      </dgm:prSet>
      <dgm:spPr/>
      <dgm:t>
        <a:bodyPr/>
        <a:lstStyle/>
        <a:p>
          <a:endParaRPr lang="en-US"/>
        </a:p>
      </dgm:t>
    </dgm:pt>
  </dgm:ptLst>
  <dgm:cxnLst>
    <dgm:cxn modelId="{53320B65-8980-423B-8446-8BDBCEE62802}" srcId="{8B383808-6940-46CD-B434-D4CF02237639}" destId="{ABEFD6D5-39F8-4044-ACBB-EE1B91B90BEE}" srcOrd="4" destOrd="0" parTransId="{56309579-614C-4639-8F5B-F296A4DE57D4}" sibTransId="{B7F0A311-4036-47D3-A96A-29AD27032DDF}"/>
    <dgm:cxn modelId="{5F021BA6-15CD-4A80-B0D2-E51214EFAE28}" srcId="{8B383808-6940-46CD-B434-D4CF02237639}" destId="{5D4EFCDC-43A5-4489-AB77-7622C01F71BA}" srcOrd="3" destOrd="0" parTransId="{7764C968-2888-432E-A225-EF51429C3750}" sibTransId="{B533085E-87C9-40E4-BCC6-35A31396641A}"/>
    <dgm:cxn modelId="{5AF41964-FAB3-475D-833B-134E356F6B92}" type="presOf" srcId="{4C48AC6A-B4EA-4995-B506-73248F33C3BC}" destId="{7843050D-52B1-4233-BD1B-2214F71C440B}" srcOrd="0" destOrd="0" presId="urn:microsoft.com/office/officeart/2005/8/layout/default"/>
    <dgm:cxn modelId="{0A5F076C-C1BA-4479-A07D-98EBD9B4CC9A}" srcId="{8B383808-6940-46CD-B434-D4CF02237639}" destId="{D5527FAE-4A13-4AC3-B63D-040D967C9876}" srcOrd="2" destOrd="0" parTransId="{64320557-92C3-4108-A402-02625F292D2B}" sibTransId="{02D482FB-AD91-4BEF-BC1C-62E77C11341C}"/>
    <dgm:cxn modelId="{B390C35D-2E50-421E-B0C9-DA80DDD2D6C3}" type="presOf" srcId="{D5527FAE-4A13-4AC3-B63D-040D967C9876}" destId="{D0028E8D-7806-420C-B362-62A622616312}" srcOrd="0" destOrd="0" presId="urn:microsoft.com/office/officeart/2005/8/layout/default"/>
    <dgm:cxn modelId="{87786E0F-68B8-40CC-BFB4-4F79FC4AC4B4}" srcId="{8B383808-6940-46CD-B434-D4CF02237639}" destId="{B7EC270B-5DAA-499C-BF47-B7ECE80C0DE8}" srcOrd="1" destOrd="0" parTransId="{26C716D5-0C72-46FD-AF19-7CD6DFC774DB}" sibTransId="{57013824-5670-4562-AF86-85233A3466C4}"/>
    <dgm:cxn modelId="{911E8096-8758-4105-AABE-0ED2A010EA78}" srcId="{8B383808-6940-46CD-B434-D4CF02237639}" destId="{39788538-E321-40B8-A0D4-29ADAD7B1B21}" srcOrd="0" destOrd="0" parTransId="{303A7D4A-524D-4BED-A05E-043DCE67D141}" sibTransId="{BB987243-A47F-4761-89D9-DE3DDE5BC980}"/>
    <dgm:cxn modelId="{68492F87-A867-472B-8F5C-C54C26BE2872}" type="presOf" srcId="{8B383808-6940-46CD-B434-D4CF02237639}" destId="{8251C85C-4122-4409-8D96-5A5848E6DD13}" srcOrd="0" destOrd="0" presId="urn:microsoft.com/office/officeart/2005/8/layout/default"/>
    <dgm:cxn modelId="{3D1C4F25-EDCC-4809-A6E6-E3B018D17984}" type="presOf" srcId="{B7EC270B-5DAA-499C-BF47-B7ECE80C0DE8}" destId="{882E6CD9-329D-4283-BCC0-C6181A625788}" srcOrd="0" destOrd="0" presId="urn:microsoft.com/office/officeart/2005/8/layout/default"/>
    <dgm:cxn modelId="{44292D91-8227-40D1-BCB6-2995CCF8F53E}" type="presOf" srcId="{ABEFD6D5-39F8-4044-ACBB-EE1B91B90BEE}" destId="{3A93F732-B305-4252-8058-13EEB55B21E0}" srcOrd="0" destOrd="0" presId="urn:microsoft.com/office/officeart/2005/8/layout/default"/>
    <dgm:cxn modelId="{0C7318E0-22F5-4271-8F53-74F5698EFD6D}" srcId="{8B383808-6940-46CD-B434-D4CF02237639}" destId="{4C48AC6A-B4EA-4995-B506-73248F33C3BC}" srcOrd="5" destOrd="0" parTransId="{5B40360C-929D-4448-A354-37547BE04D60}" sibTransId="{65174D7D-2695-4842-80FA-366561244CB6}"/>
    <dgm:cxn modelId="{1E6DFB49-DBE8-44D6-889A-2E3B22D69C9C}" type="presOf" srcId="{39788538-E321-40B8-A0D4-29ADAD7B1B21}" destId="{DADF8117-5515-48EC-A97D-A01856E75CFE}" srcOrd="0" destOrd="0" presId="urn:microsoft.com/office/officeart/2005/8/layout/default"/>
    <dgm:cxn modelId="{8E968FD6-670F-4376-9E49-35F6AE9462E7}" type="presOf" srcId="{5D4EFCDC-43A5-4489-AB77-7622C01F71BA}" destId="{FAC9258B-89B1-44D4-951E-720931DF5897}" srcOrd="0" destOrd="0" presId="urn:microsoft.com/office/officeart/2005/8/layout/default"/>
    <dgm:cxn modelId="{E9731358-D81C-43FE-A33C-6680DAD61BB6}" type="presParOf" srcId="{8251C85C-4122-4409-8D96-5A5848E6DD13}" destId="{DADF8117-5515-48EC-A97D-A01856E75CFE}" srcOrd="0" destOrd="0" presId="urn:microsoft.com/office/officeart/2005/8/layout/default"/>
    <dgm:cxn modelId="{31C01C56-6358-4CB8-8E89-C0B4D16CE523}" type="presParOf" srcId="{8251C85C-4122-4409-8D96-5A5848E6DD13}" destId="{CA329A19-DF01-40CF-8A01-EC4ABF3A70CD}" srcOrd="1" destOrd="0" presId="urn:microsoft.com/office/officeart/2005/8/layout/default"/>
    <dgm:cxn modelId="{62EB4A47-98AA-4D9C-843F-FF2A52C3FAE8}" type="presParOf" srcId="{8251C85C-4122-4409-8D96-5A5848E6DD13}" destId="{882E6CD9-329D-4283-BCC0-C6181A625788}" srcOrd="2" destOrd="0" presId="urn:microsoft.com/office/officeart/2005/8/layout/default"/>
    <dgm:cxn modelId="{0B579390-5579-4EEC-A044-26DF5DB4A660}" type="presParOf" srcId="{8251C85C-4122-4409-8D96-5A5848E6DD13}" destId="{4B11AFCB-722C-4E5B-873D-7AB04AA18BC3}" srcOrd="3" destOrd="0" presId="urn:microsoft.com/office/officeart/2005/8/layout/default"/>
    <dgm:cxn modelId="{225712F6-597A-466D-A659-CAF7223AE7DB}" type="presParOf" srcId="{8251C85C-4122-4409-8D96-5A5848E6DD13}" destId="{D0028E8D-7806-420C-B362-62A622616312}" srcOrd="4" destOrd="0" presId="urn:microsoft.com/office/officeart/2005/8/layout/default"/>
    <dgm:cxn modelId="{7A88BE3B-FD0F-40EC-9C5C-B8930A2D0F80}" type="presParOf" srcId="{8251C85C-4122-4409-8D96-5A5848E6DD13}" destId="{33156147-FA05-40AD-88B4-8051D474C6BF}" srcOrd="5" destOrd="0" presId="urn:microsoft.com/office/officeart/2005/8/layout/default"/>
    <dgm:cxn modelId="{4E9690F8-FE3C-4716-A550-D59118B5A518}" type="presParOf" srcId="{8251C85C-4122-4409-8D96-5A5848E6DD13}" destId="{FAC9258B-89B1-44D4-951E-720931DF5897}" srcOrd="6" destOrd="0" presId="urn:microsoft.com/office/officeart/2005/8/layout/default"/>
    <dgm:cxn modelId="{67101C64-6FAC-42E4-951C-73B017CD7F8B}" type="presParOf" srcId="{8251C85C-4122-4409-8D96-5A5848E6DD13}" destId="{B5EDFE70-4CCF-408F-863F-D5A5914AA6FA}" srcOrd="7" destOrd="0" presId="urn:microsoft.com/office/officeart/2005/8/layout/default"/>
    <dgm:cxn modelId="{96E179F3-4A91-4A4E-A95C-749F96FDA277}" type="presParOf" srcId="{8251C85C-4122-4409-8D96-5A5848E6DD13}" destId="{3A93F732-B305-4252-8058-13EEB55B21E0}" srcOrd="8" destOrd="0" presId="urn:microsoft.com/office/officeart/2005/8/layout/default"/>
    <dgm:cxn modelId="{CA8505CB-342D-4125-B2D8-926B5801B3B6}" type="presParOf" srcId="{8251C85C-4122-4409-8D96-5A5848E6DD13}" destId="{06B26799-BD2B-496C-8550-A480B1969745}" srcOrd="9" destOrd="0" presId="urn:microsoft.com/office/officeart/2005/8/layout/default"/>
    <dgm:cxn modelId="{1F1B8DC3-1B2A-4BF4-8CA4-49EC10BC6225}" type="presParOf" srcId="{8251C85C-4122-4409-8D96-5A5848E6DD13}" destId="{7843050D-52B1-4233-BD1B-2214F71C440B}"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AC6003-E4FB-4577-BEF4-2D6F5CDB2500}"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54A205D4-4C16-49FE-8D57-D720A26BE5B1}">
      <dgm:prSet/>
      <dgm:spPr/>
      <dgm:t>
        <a:bodyPr/>
        <a:lstStyle/>
        <a:p>
          <a:r>
            <a:rPr lang="en-US"/>
            <a:t>65% of prison/jail population experience active SUD</a:t>
          </a:r>
        </a:p>
      </dgm:t>
    </dgm:pt>
    <dgm:pt modelId="{B9B3E3C6-8C45-4A4C-BCA1-DC17CEA940FB}" type="parTrans" cxnId="{6F38909D-B5FB-4552-BCC9-3F58BD8DED03}">
      <dgm:prSet/>
      <dgm:spPr/>
      <dgm:t>
        <a:bodyPr/>
        <a:lstStyle/>
        <a:p>
          <a:endParaRPr lang="en-US"/>
        </a:p>
      </dgm:t>
    </dgm:pt>
    <dgm:pt modelId="{CD8017EA-CE41-4081-BB30-3C356681314E}" type="sibTrans" cxnId="{6F38909D-B5FB-4552-BCC9-3F58BD8DED03}">
      <dgm:prSet/>
      <dgm:spPr/>
      <dgm:t>
        <a:bodyPr/>
        <a:lstStyle/>
        <a:p>
          <a:endParaRPr lang="en-US"/>
        </a:p>
      </dgm:t>
    </dgm:pt>
    <dgm:pt modelId="{11AE6E74-2C84-4A23-A6E0-637A8BF16452}">
      <dgm:prSet/>
      <dgm:spPr/>
      <dgm:t>
        <a:bodyPr/>
        <a:lstStyle/>
        <a:p>
          <a:r>
            <a:rPr lang="en-US"/>
            <a:t>Another 20% do not meet criteria for SUD but under the influence of drugs or alcohol at the time of the offense</a:t>
          </a:r>
        </a:p>
      </dgm:t>
    </dgm:pt>
    <dgm:pt modelId="{4FA48F3B-BFD3-4E1C-AF55-C9CCB4780A40}" type="parTrans" cxnId="{C61DFD7B-8DEB-4EC5-BD58-AE05C9E389E0}">
      <dgm:prSet/>
      <dgm:spPr/>
      <dgm:t>
        <a:bodyPr/>
        <a:lstStyle/>
        <a:p>
          <a:endParaRPr lang="en-US"/>
        </a:p>
      </dgm:t>
    </dgm:pt>
    <dgm:pt modelId="{E1DB19D3-A3B1-4DD7-B9E0-090D5F2F2853}" type="sibTrans" cxnId="{C61DFD7B-8DEB-4EC5-BD58-AE05C9E389E0}">
      <dgm:prSet/>
      <dgm:spPr/>
      <dgm:t>
        <a:bodyPr/>
        <a:lstStyle/>
        <a:p>
          <a:endParaRPr lang="en-US"/>
        </a:p>
      </dgm:t>
    </dgm:pt>
    <dgm:pt modelId="{5C07A1D1-9751-4442-8AAD-F51AD8731B5F}">
      <dgm:prSet/>
      <dgm:spPr/>
      <dgm:t>
        <a:bodyPr/>
        <a:lstStyle/>
        <a:p>
          <a:r>
            <a:rPr lang="en-US" dirty="0"/>
            <a:t>Between 2000 and 2019, the number of local jail inmates who died from all causes increased 33%; the number who died from drug/alcohol intoxication increased 397%</a:t>
          </a:r>
        </a:p>
      </dgm:t>
    </dgm:pt>
    <dgm:pt modelId="{D41DC439-8ED7-4F16-AE0F-CB1E9A82D814}" type="parTrans" cxnId="{19BB4E70-2524-4486-8126-9C99C43305F8}">
      <dgm:prSet/>
      <dgm:spPr/>
      <dgm:t>
        <a:bodyPr/>
        <a:lstStyle/>
        <a:p>
          <a:endParaRPr lang="en-US"/>
        </a:p>
      </dgm:t>
    </dgm:pt>
    <dgm:pt modelId="{70BF2F4B-19EC-402D-9369-55BFA954954A}" type="sibTrans" cxnId="{19BB4E70-2524-4486-8126-9C99C43305F8}">
      <dgm:prSet/>
      <dgm:spPr/>
      <dgm:t>
        <a:bodyPr/>
        <a:lstStyle/>
        <a:p>
          <a:endParaRPr lang="en-US"/>
        </a:p>
      </dgm:t>
    </dgm:pt>
    <dgm:pt modelId="{DD3E3F78-B9F4-4123-A1D1-7E6C956E4F13}">
      <dgm:prSet/>
      <dgm:spPr/>
      <dgm:t>
        <a:bodyPr/>
        <a:lstStyle/>
        <a:p>
          <a:r>
            <a:rPr lang="en-US"/>
            <a:t>Women die in jail at a rate almost double that of men</a:t>
          </a:r>
        </a:p>
      </dgm:t>
    </dgm:pt>
    <dgm:pt modelId="{0CDDBE84-B956-48B8-93D4-54EDE0DF986D}" type="parTrans" cxnId="{5B20DF65-1713-45D0-A3EA-3CE9AFF4A8A4}">
      <dgm:prSet/>
      <dgm:spPr/>
      <dgm:t>
        <a:bodyPr/>
        <a:lstStyle/>
        <a:p>
          <a:endParaRPr lang="en-US"/>
        </a:p>
      </dgm:t>
    </dgm:pt>
    <dgm:pt modelId="{EC4B50CA-97F4-47CE-90AB-1C4EFB011695}" type="sibTrans" cxnId="{5B20DF65-1713-45D0-A3EA-3CE9AFF4A8A4}">
      <dgm:prSet/>
      <dgm:spPr/>
      <dgm:t>
        <a:bodyPr/>
        <a:lstStyle/>
        <a:p>
          <a:endParaRPr lang="en-US"/>
        </a:p>
      </dgm:t>
    </dgm:pt>
    <dgm:pt modelId="{AEBCB615-B1DD-43BD-8B98-0B32C5E52D66}">
      <dgm:prSet/>
      <dgm:spPr/>
      <dgm:t>
        <a:bodyPr/>
        <a:lstStyle/>
        <a:p>
          <a:r>
            <a:rPr lang="en-US"/>
            <a:t>Those who died in jail of drug or alcohol intoxication were incarcerated a median of 1 day</a:t>
          </a:r>
        </a:p>
      </dgm:t>
    </dgm:pt>
    <dgm:pt modelId="{5811FE45-7F00-471F-9C6A-CF27F3DE9DC8}" type="parTrans" cxnId="{73296F2D-F35F-48CD-8A2F-15B5C67B5C38}">
      <dgm:prSet/>
      <dgm:spPr/>
      <dgm:t>
        <a:bodyPr/>
        <a:lstStyle/>
        <a:p>
          <a:endParaRPr lang="en-US"/>
        </a:p>
      </dgm:t>
    </dgm:pt>
    <dgm:pt modelId="{3EF498FE-8279-49EC-96A5-C347A6BEB04C}" type="sibTrans" cxnId="{73296F2D-F35F-48CD-8A2F-15B5C67B5C38}">
      <dgm:prSet/>
      <dgm:spPr/>
      <dgm:t>
        <a:bodyPr/>
        <a:lstStyle/>
        <a:p>
          <a:endParaRPr lang="en-US"/>
        </a:p>
      </dgm:t>
    </dgm:pt>
    <dgm:pt modelId="{D008FF7C-0AFB-4DFD-9571-E79A90381064}" type="pres">
      <dgm:prSet presAssocID="{03AC6003-E4FB-4577-BEF4-2D6F5CDB2500}" presName="linear" presStyleCnt="0">
        <dgm:presLayoutVars>
          <dgm:animLvl val="lvl"/>
          <dgm:resizeHandles val="exact"/>
        </dgm:presLayoutVars>
      </dgm:prSet>
      <dgm:spPr/>
      <dgm:t>
        <a:bodyPr/>
        <a:lstStyle/>
        <a:p>
          <a:endParaRPr lang="en-US"/>
        </a:p>
      </dgm:t>
    </dgm:pt>
    <dgm:pt modelId="{BF73DB6B-9063-4BEC-8FD2-5846F5324359}" type="pres">
      <dgm:prSet presAssocID="{54A205D4-4C16-49FE-8D57-D720A26BE5B1}" presName="parentText" presStyleLbl="node1" presStyleIdx="0" presStyleCnt="5">
        <dgm:presLayoutVars>
          <dgm:chMax val="0"/>
          <dgm:bulletEnabled val="1"/>
        </dgm:presLayoutVars>
      </dgm:prSet>
      <dgm:spPr/>
      <dgm:t>
        <a:bodyPr/>
        <a:lstStyle/>
        <a:p>
          <a:endParaRPr lang="en-US"/>
        </a:p>
      </dgm:t>
    </dgm:pt>
    <dgm:pt modelId="{0E75C8DB-96A1-4780-AC9A-5F0569CBB262}" type="pres">
      <dgm:prSet presAssocID="{CD8017EA-CE41-4081-BB30-3C356681314E}" presName="spacer" presStyleCnt="0"/>
      <dgm:spPr/>
    </dgm:pt>
    <dgm:pt modelId="{074B5337-F5F9-4D3D-A73C-32239C4B5C9E}" type="pres">
      <dgm:prSet presAssocID="{11AE6E74-2C84-4A23-A6E0-637A8BF16452}" presName="parentText" presStyleLbl="node1" presStyleIdx="1" presStyleCnt="5">
        <dgm:presLayoutVars>
          <dgm:chMax val="0"/>
          <dgm:bulletEnabled val="1"/>
        </dgm:presLayoutVars>
      </dgm:prSet>
      <dgm:spPr/>
      <dgm:t>
        <a:bodyPr/>
        <a:lstStyle/>
        <a:p>
          <a:endParaRPr lang="en-US"/>
        </a:p>
      </dgm:t>
    </dgm:pt>
    <dgm:pt modelId="{080E199B-C7B9-44A2-A197-0791C5F094C6}" type="pres">
      <dgm:prSet presAssocID="{E1DB19D3-A3B1-4DD7-B9E0-090D5F2F2853}" presName="spacer" presStyleCnt="0"/>
      <dgm:spPr/>
    </dgm:pt>
    <dgm:pt modelId="{86E4B345-2E25-497F-843D-E235AFDFF0E2}" type="pres">
      <dgm:prSet presAssocID="{5C07A1D1-9751-4442-8AAD-F51AD8731B5F}" presName="parentText" presStyleLbl="node1" presStyleIdx="2" presStyleCnt="5">
        <dgm:presLayoutVars>
          <dgm:chMax val="0"/>
          <dgm:bulletEnabled val="1"/>
        </dgm:presLayoutVars>
      </dgm:prSet>
      <dgm:spPr/>
      <dgm:t>
        <a:bodyPr/>
        <a:lstStyle/>
        <a:p>
          <a:endParaRPr lang="en-US"/>
        </a:p>
      </dgm:t>
    </dgm:pt>
    <dgm:pt modelId="{A4194D37-8430-47F9-BA62-050F7835FB2C}" type="pres">
      <dgm:prSet presAssocID="{70BF2F4B-19EC-402D-9369-55BFA954954A}" presName="spacer" presStyleCnt="0"/>
      <dgm:spPr/>
    </dgm:pt>
    <dgm:pt modelId="{4E045B11-9A46-4952-BD4F-BB9BF47D5E0D}" type="pres">
      <dgm:prSet presAssocID="{DD3E3F78-B9F4-4123-A1D1-7E6C956E4F13}" presName="parentText" presStyleLbl="node1" presStyleIdx="3" presStyleCnt="5">
        <dgm:presLayoutVars>
          <dgm:chMax val="0"/>
          <dgm:bulletEnabled val="1"/>
        </dgm:presLayoutVars>
      </dgm:prSet>
      <dgm:spPr/>
      <dgm:t>
        <a:bodyPr/>
        <a:lstStyle/>
        <a:p>
          <a:endParaRPr lang="en-US"/>
        </a:p>
      </dgm:t>
    </dgm:pt>
    <dgm:pt modelId="{BC455716-A05F-42FB-BADC-2A0D845BA7E7}" type="pres">
      <dgm:prSet presAssocID="{EC4B50CA-97F4-47CE-90AB-1C4EFB011695}" presName="spacer" presStyleCnt="0"/>
      <dgm:spPr/>
    </dgm:pt>
    <dgm:pt modelId="{BBB97DE6-FBE6-4E6A-9697-E1ADACF95576}" type="pres">
      <dgm:prSet presAssocID="{AEBCB615-B1DD-43BD-8B98-0B32C5E52D66}" presName="parentText" presStyleLbl="node1" presStyleIdx="4" presStyleCnt="5">
        <dgm:presLayoutVars>
          <dgm:chMax val="0"/>
          <dgm:bulletEnabled val="1"/>
        </dgm:presLayoutVars>
      </dgm:prSet>
      <dgm:spPr/>
      <dgm:t>
        <a:bodyPr/>
        <a:lstStyle/>
        <a:p>
          <a:endParaRPr lang="en-US"/>
        </a:p>
      </dgm:t>
    </dgm:pt>
  </dgm:ptLst>
  <dgm:cxnLst>
    <dgm:cxn modelId="{73296F2D-F35F-48CD-8A2F-15B5C67B5C38}" srcId="{03AC6003-E4FB-4577-BEF4-2D6F5CDB2500}" destId="{AEBCB615-B1DD-43BD-8B98-0B32C5E52D66}" srcOrd="4" destOrd="0" parTransId="{5811FE45-7F00-471F-9C6A-CF27F3DE9DC8}" sibTransId="{3EF498FE-8279-49EC-96A5-C347A6BEB04C}"/>
    <dgm:cxn modelId="{C61DFD7B-8DEB-4EC5-BD58-AE05C9E389E0}" srcId="{03AC6003-E4FB-4577-BEF4-2D6F5CDB2500}" destId="{11AE6E74-2C84-4A23-A6E0-637A8BF16452}" srcOrd="1" destOrd="0" parTransId="{4FA48F3B-BFD3-4E1C-AF55-C9CCB4780A40}" sibTransId="{E1DB19D3-A3B1-4DD7-B9E0-090D5F2F2853}"/>
    <dgm:cxn modelId="{5B20DF65-1713-45D0-A3EA-3CE9AFF4A8A4}" srcId="{03AC6003-E4FB-4577-BEF4-2D6F5CDB2500}" destId="{DD3E3F78-B9F4-4123-A1D1-7E6C956E4F13}" srcOrd="3" destOrd="0" parTransId="{0CDDBE84-B956-48B8-93D4-54EDE0DF986D}" sibTransId="{EC4B50CA-97F4-47CE-90AB-1C4EFB011695}"/>
    <dgm:cxn modelId="{6F38909D-B5FB-4552-BCC9-3F58BD8DED03}" srcId="{03AC6003-E4FB-4577-BEF4-2D6F5CDB2500}" destId="{54A205D4-4C16-49FE-8D57-D720A26BE5B1}" srcOrd="0" destOrd="0" parTransId="{B9B3E3C6-8C45-4A4C-BCA1-DC17CEA940FB}" sibTransId="{CD8017EA-CE41-4081-BB30-3C356681314E}"/>
    <dgm:cxn modelId="{2CAD1137-DA6D-4005-A3F2-FF101E4BB7B5}" type="presOf" srcId="{DD3E3F78-B9F4-4123-A1D1-7E6C956E4F13}" destId="{4E045B11-9A46-4952-BD4F-BB9BF47D5E0D}" srcOrd="0" destOrd="0" presId="urn:microsoft.com/office/officeart/2005/8/layout/vList2"/>
    <dgm:cxn modelId="{8738637C-2B28-4934-B190-E1CCA988963E}" type="presOf" srcId="{AEBCB615-B1DD-43BD-8B98-0B32C5E52D66}" destId="{BBB97DE6-FBE6-4E6A-9697-E1ADACF95576}" srcOrd="0" destOrd="0" presId="urn:microsoft.com/office/officeart/2005/8/layout/vList2"/>
    <dgm:cxn modelId="{11991702-6CA1-41C1-AE39-29A9C2654F83}" type="presOf" srcId="{5C07A1D1-9751-4442-8AAD-F51AD8731B5F}" destId="{86E4B345-2E25-497F-843D-E235AFDFF0E2}" srcOrd="0" destOrd="0" presId="urn:microsoft.com/office/officeart/2005/8/layout/vList2"/>
    <dgm:cxn modelId="{13DA2C62-35BF-4418-8E95-59A02178BC74}" type="presOf" srcId="{03AC6003-E4FB-4577-BEF4-2D6F5CDB2500}" destId="{D008FF7C-0AFB-4DFD-9571-E79A90381064}" srcOrd="0" destOrd="0" presId="urn:microsoft.com/office/officeart/2005/8/layout/vList2"/>
    <dgm:cxn modelId="{6218DDDE-C4B3-46E6-8F15-BD201A559E28}" type="presOf" srcId="{11AE6E74-2C84-4A23-A6E0-637A8BF16452}" destId="{074B5337-F5F9-4D3D-A73C-32239C4B5C9E}" srcOrd="0" destOrd="0" presId="urn:microsoft.com/office/officeart/2005/8/layout/vList2"/>
    <dgm:cxn modelId="{6FA8A01E-B072-4251-B631-F670A4272B3D}" type="presOf" srcId="{54A205D4-4C16-49FE-8D57-D720A26BE5B1}" destId="{BF73DB6B-9063-4BEC-8FD2-5846F5324359}" srcOrd="0" destOrd="0" presId="urn:microsoft.com/office/officeart/2005/8/layout/vList2"/>
    <dgm:cxn modelId="{19BB4E70-2524-4486-8126-9C99C43305F8}" srcId="{03AC6003-E4FB-4577-BEF4-2D6F5CDB2500}" destId="{5C07A1D1-9751-4442-8AAD-F51AD8731B5F}" srcOrd="2" destOrd="0" parTransId="{D41DC439-8ED7-4F16-AE0F-CB1E9A82D814}" sibTransId="{70BF2F4B-19EC-402D-9369-55BFA954954A}"/>
    <dgm:cxn modelId="{1918386C-4957-4805-BAE3-80ADA330602F}" type="presParOf" srcId="{D008FF7C-0AFB-4DFD-9571-E79A90381064}" destId="{BF73DB6B-9063-4BEC-8FD2-5846F5324359}" srcOrd="0" destOrd="0" presId="urn:microsoft.com/office/officeart/2005/8/layout/vList2"/>
    <dgm:cxn modelId="{23333F17-392E-4469-BD66-769C13B3F9FC}" type="presParOf" srcId="{D008FF7C-0AFB-4DFD-9571-E79A90381064}" destId="{0E75C8DB-96A1-4780-AC9A-5F0569CBB262}" srcOrd="1" destOrd="0" presId="urn:microsoft.com/office/officeart/2005/8/layout/vList2"/>
    <dgm:cxn modelId="{9A509ECB-1AA7-4657-AD55-864CA43F9B3B}" type="presParOf" srcId="{D008FF7C-0AFB-4DFD-9571-E79A90381064}" destId="{074B5337-F5F9-4D3D-A73C-32239C4B5C9E}" srcOrd="2" destOrd="0" presId="urn:microsoft.com/office/officeart/2005/8/layout/vList2"/>
    <dgm:cxn modelId="{7FE28699-C497-48DA-9363-2AAB1D76BE4A}" type="presParOf" srcId="{D008FF7C-0AFB-4DFD-9571-E79A90381064}" destId="{080E199B-C7B9-44A2-A197-0791C5F094C6}" srcOrd="3" destOrd="0" presId="urn:microsoft.com/office/officeart/2005/8/layout/vList2"/>
    <dgm:cxn modelId="{1266DC4A-A19E-4181-A60A-DC365DEE4C56}" type="presParOf" srcId="{D008FF7C-0AFB-4DFD-9571-E79A90381064}" destId="{86E4B345-2E25-497F-843D-E235AFDFF0E2}" srcOrd="4" destOrd="0" presId="urn:microsoft.com/office/officeart/2005/8/layout/vList2"/>
    <dgm:cxn modelId="{59F0709C-C0BE-46BA-A806-726091D6394B}" type="presParOf" srcId="{D008FF7C-0AFB-4DFD-9571-E79A90381064}" destId="{A4194D37-8430-47F9-BA62-050F7835FB2C}" srcOrd="5" destOrd="0" presId="urn:microsoft.com/office/officeart/2005/8/layout/vList2"/>
    <dgm:cxn modelId="{9E044ED0-E7F6-4B4B-AEEC-E4A3D52C1AC7}" type="presParOf" srcId="{D008FF7C-0AFB-4DFD-9571-E79A90381064}" destId="{4E045B11-9A46-4952-BD4F-BB9BF47D5E0D}" srcOrd="6" destOrd="0" presId="urn:microsoft.com/office/officeart/2005/8/layout/vList2"/>
    <dgm:cxn modelId="{3B40F2EA-A9A2-4661-9192-B925EC4F5944}" type="presParOf" srcId="{D008FF7C-0AFB-4DFD-9571-E79A90381064}" destId="{BC455716-A05F-42FB-BADC-2A0D845BA7E7}" srcOrd="7" destOrd="0" presId="urn:microsoft.com/office/officeart/2005/8/layout/vList2"/>
    <dgm:cxn modelId="{BA29A1CC-5352-41E3-BB98-F4B90799757C}" type="presParOf" srcId="{D008FF7C-0AFB-4DFD-9571-E79A90381064}" destId="{BBB97DE6-FBE6-4E6A-9697-E1ADACF95576}"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8F7D1D0-302C-4AE8-B802-E44C90A9FBA0}"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EA3357F5-184C-4C2C-B9C8-EFB0A7502A87}">
      <dgm:prSet/>
      <dgm:spPr/>
      <dgm: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Collaborative, goal-oriented style of communication</a:t>
          </a:r>
        </a:p>
      </dgm:t>
    </dgm:pt>
    <dgm:pt modelId="{BD1BD1B2-7246-48E4-B71C-87E12A692EC9}" type="parTrans" cxnId="{4E5848BF-58BF-4BDA-8BDD-A5B72513ED07}">
      <dgm:prSet/>
      <dgm:spPr/>
      <dgm:t>
        <a:bodyPr/>
        <a:lstStyle/>
        <a:p>
          <a:endParaRPr lang="en-US"/>
        </a:p>
      </dgm:t>
    </dgm:pt>
    <dgm:pt modelId="{8E709B25-B2A1-4874-9993-981E9910114B}" type="sibTrans" cxnId="{4E5848BF-58BF-4BDA-8BDD-A5B72513ED07}">
      <dgm:prSet/>
      <dgm:spPr/>
      <dgm:t>
        <a:bodyPr/>
        <a:lstStyle/>
        <a:p>
          <a:endParaRPr lang="en-US"/>
        </a:p>
      </dgm:t>
    </dgm:pt>
    <dgm:pt modelId="{F39CB961-429C-4A90-8AEE-D1054130E737}">
      <dgm:prSet/>
      <dgm:spPr/>
      <dgm: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Designed to strengthen personal motivation and commitment to change</a:t>
          </a:r>
        </a:p>
      </dgm:t>
    </dgm:pt>
    <dgm:pt modelId="{BE10354C-B0E8-4465-BB84-2539C7AF760E}" type="parTrans" cxnId="{5106451A-2486-44E9-9A1A-646173BCA893}">
      <dgm:prSet/>
      <dgm:spPr/>
      <dgm:t>
        <a:bodyPr/>
        <a:lstStyle/>
        <a:p>
          <a:endParaRPr lang="en-US"/>
        </a:p>
      </dgm:t>
    </dgm:pt>
    <dgm:pt modelId="{02FF542A-78F6-4785-B373-5F6A7CBD31FF}" type="sibTrans" cxnId="{5106451A-2486-44E9-9A1A-646173BCA893}">
      <dgm:prSet/>
      <dgm:spPr/>
      <dgm:t>
        <a:bodyPr/>
        <a:lstStyle/>
        <a:p>
          <a:endParaRPr lang="en-US"/>
        </a:p>
      </dgm:t>
    </dgm:pt>
    <dgm:pt modelId="{5CD04660-C196-407E-A37A-0C531112474B}">
      <dgm:prSet/>
      <dgm:spPr/>
      <dgm: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Behavior changes via exploring and resolving ambivalence</a:t>
          </a:r>
        </a:p>
      </dgm:t>
    </dgm:pt>
    <dgm:pt modelId="{D3145893-AA08-4581-87D8-5F2ADCDEAE56}" type="parTrans" cxnId="{159F4FC1-4A22-4FDA-9DB1-830141AE1270}">
      <dgm:prSet/>
      <dgm:spPr/>
      <dgm:t>
        <a:bodyPr/>
        <a:lstStyle/>
        <a:p>
          <a:endParaRPr lang="en-US"/>
        </a:p>
      </dgm:t>
    </dgm:pt>
    <dgm:pt modelId="{D772E3B4-DAC0-4817-9C3C-AC696477C5D4}" type="sibTrans" cxnId="{159F4FC1-4A22-4FDA-9DB1-830141AE1270}">
      <dgm:prSet/>
      <dgm:spPr/>
      <dgm:t>
        <a:bodyPr/>
        <a:lstStyle/>
        <a:p>
          <a:endParaRPr lang="en-US"/>
        </a:p>
      </dgm:t>
    </dgm:pt>
    <dgm:pt modelId="{4B73E4A4-96EE-4749-AF66-1046AF80B72A}">
      <dgm:prSet/>
      <dgm:spPr/>
      <dgm:t>
        <a:bodyPr/>
        <a:lstStyle/>
        <a:p>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Explore the gaps between where the person is and where they want to be</a:t>
          </a:r>
        </a:p>
      </dgm:t>
    </dgm:pt>
    <dgm:pt modelId="{C414B09E-7193-44D4-80FE-17C0F0E5B6D1}" type="parTrans" cxnId="{0F45E9C3-8CF8-4F32-8B59-174802BF05B4}">
      <dgm:prSet/>
      <dgm:spPr/>
      <dgm:t>
        <a:bodyPr/>
        <a:lstStyle/>
        <a:p>
          <a:endParaRPr lang="en-US"/>
        </a:p>
      </dgm:t>
    </dgm:pt>
    <dgm:pt modelId="{73964D20-B793-42D9-AE09-DC6FFB5433FD}" type="sibTrans" cxnId="{0F45E9C3-8CF8-4F32-8B59-174802BF05B4}">
      <dgm:prSet/>
      <dgm:spPr/>
      <dgm:t>
        <a:bodyPr/>
        <a:lstStyle/>
        <a:p>
          <a:endParaRPr lang="en-US"/>
        </a:p>
      </dgm:t>
    </dgm:pt>
    <dgm:pt modelId="{CF60B75C-AD4B-4E3B-9EAC-1F3ABD4217E0}" type="pres">
      <dgm:prSet presAssocID="{18F7D1D0-302C-4AE8-B802-E44C90A9FBA0}" presName="root" presStyleCnt="0">
        <dgm:presLayoutVars>
          <dgm:dir/>
          <dgm:resizeHandles val="exact"/>
        </dgm:presLayoutVars>
      </dgm:prSet>
      <dgm:spPr/>
      <dgm:t>
        <a:bodyPr/>
        <a:lstStyle/>
        <a:p>
          <a:endParaRPr lang="en-US"/>
        </a:p>
      </dgm:t>
    </dgm:pt>
    <dgm:pt modelId="{0E9B0661-F896-42F8-8A47-70A50CCC8504}" type="pres">
      <dgm:prSet presAssocID="{EA3357F5-184C-4C2C-B9C8-EFB0A7502A87}" presName="compNode" presStyleCnt="0"/>
      <dgm:spPr/>
    </dgm:pt>
    <dgm:pt modelId="{23E5C4A1-21CE-4311-A16D-3748779E74C9}" type="pres">
      <dgm:prSet presAssocID="{EA3357F5-184C-4C2C-B9C8-EFB0A7502A87}"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Handshake"/>
        </a:ext>
      </dgm:extLst>
    </dgm:pt>
    <dgm:pt modelId="{D424DB95-5D79-4A5B-8BF4-D11B775052BC}" type="pres">
      <dgm:prSet presAssocID="{EA3357F5-184C-4C2C-B9C8-EFB0A7502A87}" presName="spaceRect" presStyleCnt="0"/>
      <dgm:spPr/>
    </dgm:pt>
    <dgm:pt modelId="{7E988D69-503F-43B7-A059-91BA387341E3}" type="pres">
      <dgm:prSet presAssocID="{EA3357F5-184C-4C2C-B9C8-EFB0A7502A87}" presName="textRect" presStyleLbl="revTx" presStyleIdx="0" presStyleCnt="4" custScaleY="204030">
        <dgm:presLayoutVars>
          <dgm:chMax val="1"/>
          <dgm:chPref val="1"/>
        </dgm:presLayoutVars>
      </dgm:prSet>
      <dgm:spPr/>
      <dgm:t>
        <a:bodyPr/>
        <a:lstStyle/>
        <a:p>
          <a:endParaRPr lang="en-US"/>
        </a:p>
      </dgm:t>
    </dgm:pt>
    <dgm:pt modelId="{13EF139F-38D9-459F-8D4D-8FFA40C757D3}" type="pres">
      <dgm:prSet presAssocID="{8E709B25-B2A1-4874-9993-981E9910114B}" presName="sibTrans" presStyleCnt="0"/>
      <dgm:spPr/>
    </dgm:pt>
    <dgm:pt modelId="{D0CD79F6-231C-4C6D-A600-8F1E7F17A940}" type="pres">
      <dgm:prSet presAssocID="{F39CB961-429C-4A90-8AEE-D1054130E737}" presName="compNode" presStyleCnt="0"/>
      <dgm:spPr/>
    </dgm:pt>
    <dgm:pt modelId="{45F12939-0DAF-4CEA-8FA1-0584F59BA1C6}" type="pres">
      <dgm:prSet presAssocID="{F39CB961-429C-4A90-8AEE-D1054130E737}"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11AEA169-178A-483D-9F19-AFA4BEAEEE00}" type="pres">
      <dgm:prSet presAssocID="{F39CB961-429C-4A90-8AEE-D1054130E737}" presName="spaceRect" presStyleCnt="0"/>
      <dgm:spPr/>
    </dgm:pt>
    <dgm:pt modelId="{C320EFD1-6BA3-4305-B207-9DD426EDAFFA}" type="pres">
      <dgm:prSet presAssocID="{F39CB961-429C-4A90-8AEE-D1054130E737}" presName="textRect" presStyleLbl="revTx" presStyleIdx="1" presStyleCnt="4" custScaleY="189195">
        <dgm:presLayoutVars>
          <dgm:chMax val="1"/>
          <dgm:chPref val="1"/>
        </dgm:presLayoutVars>
      </dgm:prSet>
      <dgm:spPr/>
      <dgm:t>
        <a:bodyPr/>
        <a:lstStyle/>
        <a:p>
          <a:endParaRPr lang="en-US"/>
        </a:p>
      </dgm:t>
    </dgm:pt>
    <dgm:pt modelId="{F4E4160D-C07B-4610-AC98-4DD27C9F361E}" type="pres">
      <dgm:prSet presAssocID="{02FF542A-78F6-4785-B373-5F6A7CBD31FF}" presName="sibTrans" presStyleCnt="0"/>
      <dgm:spPr/>
    </dgm:pt>
    <dgm:pt modelId="{025D9E3E-F147-4E96-97AF-F5EB5C1F03D8}" type="pres">
      <dgm:prSet presAssocID="{5CD04660-C196-407E-A37A-0C531112474B}" presName="compNode" presStyleCnt="0"/>
      <dgm:spPr/>
    </dgm:pt>
    <dgm:pt modelId="{61F6AAFA-BB3D-4BEF-9FFD-E5A770FFCD34}" type="pres">
      <dgm:prSet presAssocID="{5CD04660-C196-407E-A37A-0C531112474B}"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Thought bubble"/>
        </a:ext>
      </dgm:extLst>
    </dgm:pt>
    <dgm:pt modelId="{2F6245AD-FC0C-4966-961E-78633AC1931B}" type="pres">
      <dgm:prSet presAssocID="{5CD04660-C196-407E-A37A-0C531112474B}" presName="spaceRect" presStyleCnt="0"/>
      <dgm:spPr/>
    </dgm:pt>
    <dgm:pt modelId="{69114D2B-3218-4F00-8EE8-D4703B51B996}" type="pres">
      <dgm:prSet presAssocID="{5CD04660-C196-407E-A37A-0C531112474B}" presName="textRect" presStyleLbl="revTx" presStyleIdx="2" presStyleCnt="4" custScaleY="190492">
        <dgm:presLayoutVars>
          <dgm:chMax val="1"/>
          <dgm:chPref val="1"/>
        </dgm:presLayoutVars>
      </dgm:prSet>
      <dgm:spPr/>
      <dgm:t>
        <a:bodyPr/>
        <a:lstStyle/>
        <a:p>
          <a:endParaRPr lang="en-US"/>
        </a:p>
      </dgm:t>
    </dgm:pt>
    <dgm:pt modelId="{236441D6-61CE-4785-8DB8-34D3A56871BB}" type="pres">
      <dgm:prSet presAssocID="{D772E3B4-DAC0-4817-9C3C-AC696477C5D4}" presName="sibTrans" presStyleCnt="0"/>
      <dgm:spPr/>
    </dgm:pt>
    <dgm:pt modelId="{84D0A502-C2A8-4341-A88E-C895B328AAD8}" type="pres">
      <dgm:prSet presAssocID="{4B73E4A4-96EE-4749-AF66-1046AF80B72A}" presName="compNode" presStyleCnt="0"/>
      <dgm:spPr/>
    </dgm:pt>
    <dgm:pt modelId="{E85D3713-A56E-47DD-A3C9-395D30EF00E2}" type="pres">
      <dgm:prSet presAssocID="{4B73E4A4-96EE-4749-AF66-1046AF80B72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Magnifying glass"/>
        </a:ext>
      </dgm:extLst>
    </dgm:pt>
    <dgm:pt modelId="{D87143CA-CAAF-4CE7-9910-310ED632318A}" type="pres">
      <dgm:prSet presAssocID="{4B73E4A4-96EE-4749-AF66-1046AF80B72A}" presName="spaceRect" presStyleCnt="0"/>
      <dgm:spPr/>
    </dgm:pt>
    <dgm:pt modelId="{9013BD87-CA39-4BED-87C0-6BB035484BE6}" type="pres">
      <dgm:prSet presAssocID="{4B73E4A4-96EE-4749-AF66-1046AF80B72A}" presName="textRect" presStyleLbl="revTx" presStyleIdx="3" presStyleCnt="4" custScaleY="187900">
        <dgm:presLayoutVars>
          <dgm:chMax val="1"/>
          <dgm:chPref val="1"/>
        </dgm:presLayoutVars>
      </dgm:prSet>
      <dgm:spPr/>
      <dgm:t>
        <a:bodyPr/>
        <a:lstStyle/>
        <a:p>
          <a:endParaRPr lang="en-US"/>
        </a:p>
      </dgm:t>
    </dgm:pt>
  </dgm:ptLst>
  <dgm:cxnLst>
    <dgm:cxn modelId="{72091569-F200-4AEB-969E-9B9AE9640001}" type="presOf" srcId="{EA3357F5-184C-4C2C-B9C8-EFB0A7502A87}" destId="{7E988D69-503F-43B7-A059-91BA387341E3}" srcOrd="0" destOrd="0" presId="urn:microsoft.com/office/officeart/2018/2/layout/IconLabelList"/>
    <dgm:cxn modelId="{0F45E9C3-8CF8-4F32-8B59-174802BF05B4}" srcId="{18F7D1D0-302C-4AE8-B802-E44C90A9FBA0}" destId="{4B73E4A4-96EE-4749-AF66-1046AF80B72A}" srcOrd="3" destOrd="0" parTransId="{C414B09E-7193-44D4-80FE-17C0F0E5B6D1}" sibTransId="{73964D20-B793-42D9-AE09-DC6FFB5433FD}"/>
    <dgm:cxn modelId="{E1B8F91F-DE70-4D2E-91C3-90A3AE207997}" type="presOf" srcId="{4B73E4A4-96EE-4749-AF66-1046AF80B72A}" destId="{9013BD87-CA39-4BED-87C0-6BB035484BE6}" srcOrd="0" destOrd="0" presId="urn:microsoft.com/office/officeart/2018/2/layout/IconLabelList"/>
    <dgm:cxn modelId="{B36B2AD5-3F33-4474-95DA-5B630CABD58C}" type="presOf" srcId="{5CD04660-C196-407E-A37A-0C531112474B}" destId="{69114D2B-3218-4F00-8EE8-D4703B51B996}" srcOrd="0" destOrd="0" presId="urn:microsoft.com/office/officeart/2018/2/layout/IconLabelList"/>
    <dgm:cxn modelId="{159F4FC1-4A22-4FDA-9DB1-830141AE1270}" srcId="{18F7D1D0-302C-4AE8-B802-E44C90A9FBA0}" destId="{5CD04660-C196-407E-A37A-0C531112474B}" srcOrd="2" destOrd="0" parTransId="{D3145893-AA08-4581-87D8-5F2ADCDEAE56}" sibTransId="{D772E3B4-DAC0-4817-9C3C-AC696477C5D4}"/>
    <dgm:cxn modelId="{4E5848BF-58BF-4BDA-8BDD-A5B72513ED07}" srcId="{18F7D1D0-302C-4AE8-B802-E44C90A9FBA0}" destId="{EA3357F5-184C-4C2C-B9C8-EFB0A7502A87}" srcOrd="0" destOrd="0" parTransId="{BD1BD1B2-7246-48E4-B71C-87E12A692EC9}" sibTransId="{8E709B25-B2A1-4874-9993-981E9910114B}"/>
    <dgm:cxn modelId="{45E60BF8-E554-451B-9C11-7960F3684C5D}" type="presOf" srcId="{F39CB961-429C-4A90-8AEE-D1054130E737}" destId="{C320EFD1-6BA3-4305-B207-9DD426EDAFFA}" srcOrd="0" destOrd="0" presId="urn:microsoft.com/office/officeart/2018/2/layout/IconLabelList"/>
    <dgm:cxn modelId="{58E665EE-BB07-4B7E-A209-4E09EB725068}" type="presOf" srcId="{18F7D1D0-302C-4AE8-B802-E44C90A9FBA0}" destId="{CF60B75C-AD4B-4E3B-9EAC-1F3ABD4217E0}" srcOrd="0" destOrd="0" presId="urn:microsoft.com/office/officeart/2018/2/layout/IconLabelList"/>
    <dgm:cxn modelId="{5106451A-2486-44E9-9A1A-646173BCA893}" srcId="{18F7D1D0-302C-4AE8-B802-E44C90A9FBA0}" destId="{F39CB961-429C-4A90-8AEE-D1054130E737}" srcOrd="1" destOrd="0" parTransId="{BE10354C-B0E8-4465-BB84-2539C7AF760E}" sibTransId="{02FF542A-78F6-4785-B373-5F6A7CBD31FF}"/>
    <dgm:cxn modelId="{19E2941D-E9E0-4583-8AF8-0718C5F80152}" type="presParOf" srcId="{CF60B75C-AD4B-4E3B-9EAC-1F3ABD4217E0}" destId="{0E9B0661-F896-42F8-8A47-70A50CCC8504}" srcOrd="0" destOrd="0" presId="urn:microsoft.com/office/officeart/2018/2/layout/IconLabelList"/>
    <dgm:cxn modelId="{570592D4-4DF6-4BB9-9DF8-81BAAA66E1F0}" type="presParOf" srcId="{0E9B0661-F896-42F8-8A47-70A50CCC8504}" destId="{23E5C4A1-21CE-4311-A16D-3748779E74C9}" srcOrd="0" destOrd="0" presId="urn:microsoft.com/office/officeart/2018/2/layout/IconLabelList"/>
    <dgm:cxn modelId="{68072765-A364-48B8-872E-B50756CF385E}" type="presParOf" srcId="{0E9B0661-F896-42F8-8A47-70A50CCC8504}" destId="{D424DB95-5D79-4A5B-8BF4-D11B775052BC}" srcOrd="1" destOrd="0" presId="urn:microsoft.com/office/officeart/2018/2/layout/IconLabelList"/>
    <dgm:cxn modelId="{7FA33AD8-2BEA-4ECD-B6A5-8D9A3D6D88CF}" type="presParOf" srcId="{0E9B0661-F896-42F8-8A47-70A50CCC8504}" destId="{7E988D69-503F-43B7-A059-91BA387341E3}" srcOrd="2" destOrd="0" presId="urn:microsoft.com/office/officeart/2018/2/layout/IconLabelList"/>
    <dgm:cxn modelId="{F383ADEF-E49D-4F5B-AE88-9A3216AA382F}" type="presParOf" srcId="{CF60B75C-AD4B-4E3B-9EAC-1F3ABD4217E0}" destId="{13EF139F-38D9-459F-8D4D-8FFA40C757D3}" srcOrd="1" destOrd="0" presId="urn:microsoft.com/office/officeart/2018/2/layout/IconLabelList"/>
    <dgm:cxn modelId="{35304DBE-0BBA-4569-A513-D155529936A1}" type="presParOf" srcId="{CF60B75C-AD4B-4E3B-9EAC-1F3ABD4217E0}" destId="{D0CD79F6-231C-4C6D-A600-8F1E7F17A940}" srcOrd="2" destOrd="0" presId="urn:microsoft.com/office/officeart/2018/2/layout/IconLabelList"/>
    <dgm:cxn modelId="{35867D17-12E6-44F4-9567-A49E9A717312}" type="presParOf" srcId="{D0CD79F6-231C-4C6D-A600-8F1E7F17A940}" destId="{45F12939-0DAF-4CEA-8FA1-0584F59BA1C6}" srcOrd="0" destOrd="0" presId="urn:microsoft.com/office/officeart/2018/2/layout/IconLabelList"/>
    <dgm:cxn modelId="{929F901D-3E77-4D56-953A-DAAE547BCBAD}" type="presParOf" srcId="{D0CD79F6-231C-4C6D-A600-8F1E7F17A940}" destId="{11AEA169-178A-483D-9F19-AFA4BEAEEE00}" srcOrd="1" destOrd="0" presId="urn:microsoft.com/office/officeart/2018/2/layout/IconLabelList"/>
    <dgm:cxn modelId="{B7FC39F2-7874-429B-A5E7-0553F0714E19}" type="presParOf" srcId="{D0CD79F6-231C-4C6D-A600-8F1E7F17A940}" destId="{C320EFD1-6BA3-4305-B207-9DD426EDAFFA}" srcOrd="2" destOrd="0" presId="urn:microsoft.com/office/officeart/2018/2/layout/IconLabelList"/>
    <dgm:cxn modelId="{F643FBE8-D27D-4028-BAFD-917EB2DCD42F}" type="presParOf" srcId="{CF60B75C-AD4B-4E3B-9EAC-1F3ABD4217E0}" destId="{F4E4160D-C07B-4610-AC98-4DD27C9F361E}" srcOrd="3" destOrd="0" presId="urn:microsoft.com/office/officeart/2018/2/layout/IconLabelList"/>
    <dgm:cxn modelId="{2C729787-F3F1-4338-A9E2-C62AAC923394}" type="presParOf" srcId="{CF60B75C-AD4B-4E3B-9EAC-1F3ABD4217E0}" destId="{025D9E3E-F147-4E96-97AF-F5EB5C1F03D8}" srcOrd="4" destOrd="0" presId="urn:microsoft.com/office/officeart/2018/2/layout/IconLabelList"/>
    <dgm:cxn modelId="{A7C47ED4-E8E1-497F-9E03-81CDEF3B3C94}" type="presParOf" srcId="{025D9E3E-F147-4E96-97AF-F5EB5C1F03D8}" destId="{61F6AAFA-BB3D-4BEF-9FFD-E5A770FFCD34}" srcOrd="0" destOrd="0" presId="urn:microsoft.com/office/officeart/2018/2/layout/IconLabelList"/>
    <dgm:cxn modelId="{2ADA347D-19DB-4BA8-9E12-4221E24D4782}" type="presParOf" srcId="{025D9E3E-F147-4E96-97AF-F5EB5C1F03D8}" destId="{2F6245AD-FC0C-4966-961E-78633AC1931B}" srcOrd="1" destOrd="0" presId="urn:microsoft.com/office/officeart/2018/2/layout/IconLabelList"/>
    <dgm:cxn modelId="{8F50A1A4-477A-4D06-963F-9874FCA9A2A3}" type="presParOf" srcId="{025D9E3E-F147-4E96-97AF-F5EB5C1F03D8}" destId="{69114D2B-3218-4F00-8EE8-D4703B51B996}" srcOrd="2" destOrd="0" presId="urn:microsoft.com/office/officeart/2018/2/layout/IconLabelList"/>
    <dgm:cxn modelId="{4F4DAAC7-BBF5-4CA8-9C8E-419D1B2F47E1}" type="presParOf" srcId="{CF60B75C-AD4B-4E3B-9EAC-1F3ABD4217E0}" destId="{236441D6-61CE-4785-8DB8-34D3A56871BB}" srcOrd="5" destOrd="0" presId="urn:microsoft.com/office/officeart/2018/2/layout/IconLabelList"/>
    <dgm:cxn modelId="{E8C737B1-9A2B-41EC-B9BE-DCC632743FB0}" type="presParOf" srcId="{CF60B75C-AD4B-4E3B-9EAC-1F3ABD4217E0}" destId="{84D0A502-C2A8-4341-A88E-C895B328AAD8}" srcOrd="6" destOrd="0" presId="urn:microsoft.com/office/officeart/2018/2/layout/IconLabelList"/>
    <dgm:cxn modelId="{5E3163AE-AE38-4FBC-AEB5-CAD6CD7F51F0}" type="presParOf" srcId="{84D0A502-C2A8-4341-A88E-C895B328AAD8}" destId="{E85D3713-A56E-47DD-A3C9-395D30EF00E2}" srcOrd="0" destOrd="0" presId="urn:microsoft.com/office/officeart/2018/2/layout/IconLabelList"/>
    <dgm:cxn modelId="{931E7C4A-DCEC-4A0D-9AAE-6568FEEE6DF3}" type="presParOf" srcId="{84D0A502-C2A8-4341-A88E-C895B328AAD8}" destId="{D87143CA-CAAF-4CE7-9910-310ED632318A}" srcOrd="1" destOrd="0" presId="urn:microsoft.com/office/officeart/2018/2/layout/IconLabelList"/>
    <dgm:cxn modelId="{C4ABAA69-7A06-4EDB-9157-DD67E8033520}" type="presParOf" srcId="{84D0A502-C2A8-4341-A88E-C895B328AAD8}" destId="{9013BD87-CA39-4BED-87C0-6BB035484BE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D8F3E4-5D66-459D-8C09-40605E1FCCE3}"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65E15C4-67BF-4EFF-B963-2FC4B0669598}">
      <dgm:prSet/>
      <dgm:spPr/>
      <dgm:t>
        <a:bodyPr/>
        <a:lstStyle/>
        <a:p>
          <a:pPr>
            <a:defRPr b="1"/>
          </a:pPr>
          <a:r>
            <a:rPr lang="en-US"/>
            <a:t>Complex</a:t>
          </a:r>
        </a:p>
      </dgm:t>
    </dgm:pt>
    <dgm:pt modelId="{21193E24-FBC8-4D1A-8E2D-C05B89CC7E44}" type="parTrans" cxnId="{8D962EE7-3AAD-43AD-A3CF-86C46AB78EA5}">
      <dgm:prSet/>
      <dgm:spPr/>
      <dgm:t>
        <a:bodyPr/>
        <a:lstStyle/>
        <a:p>
          <a:endParaRPr lang="en-US"/>
        </a:p>
      </dgm:t>
    </dgm:pt>
    <dgm:pt modelId="{9BFAC23D-6428-4417-B70D-12D4D69CF8C1}" type="sibTrans" cxnId="{8D962EE7-3AAD-43AD-A3CF-86C46AB78EA5}">
      <dgm:prSet/>
      <dgm:spPr/>
      <dgm:t>
        <a:bodyPr/>
        <a:lstStyle/>
        <a:p>
          <a:endParaRPr lang="en-US"/>
        </a:p>
      </dgm:t>
    </dgm:pt>
    <dgm:pt modelId="{6CA1531B-B1A0-4C41-83AF-62567B39E729}">
      <dgm:prSet/>
      <dgm:spPr/>
      <dgm:t>
        <a:bodyPr/>
        <a:lstStyle/>
        <a:p>
          <a:r>
            <a:rPr lang="en-US" dirty="0"/>
            <a:t>Pervasive impact of exposure to multiple or prolonged traumatic events</a:t>
          </a:r>
        </a:p>
      </dgm:t>
    </dgm:pt>
    <dgm:pt modelId="{DD1B3BE4-B09F-4D64-9271-2980C877D2BD}" type="parTrans" cxnId="{0FCE9876-18CE-479C-B632-ACA697131C77}">
      <dgm:prSet/>
      <dgm:spPr/>
      <dgm:t>
        <a:bodyPr/>
        <a:lstStyle/>
        <a:p>
          <a:endParaRPr lang="en-US"/>
        </a:p>
      </dgm:t>
    </dgm:pt>
    <dgm:pt modelId="{A200DF89-B048-434A-8031-40CD9BB25BC1}" type="sibTrans" cxnId="{0FCE9876-18CE-479C-B632-ACA697131C77}">
      <dgm:prSet/>
      <dgm:spPr/>
      <dgm:t>
        <a:bodyPr/>
        <a:lstStyle/>
        <a:p>
          <a:endParaRPr lang="en-US"/>
        </a:p>
      </dgm:t>
    </dgm:pt>
    <dgm:pt modelId="{2A5C5F34-0416-4CC9-B7AE-24D077052483}">
      <dgm:prSet/>
      <dgm:spPr/>
      <dgm:t>
        <a:bodyPr/>
        <a:lstStyle/>
        <a:p>
          <a:pPr>
            <a:defRPr b="1"/>
          </a:pPr>
          <a:r>
            <a:rPr lang="en-US"/>
            <a:t>Secondary</a:t>
          </a:r>
        </a:p>
      </dgm:t>
    </dgm:pt>
    <dgm:pt modelId="{E345D12F-740E-4C0E-B3EC-D8A6B8651480}" type="parTrans" cxnId="{0DCABFC6-3AC0-4AD4-9ECA-5C3191E94D6A}">
      <dgm:prSet/>
      <dgm:spPr/>
      <dgm:t>
        <a:bodyPr/>
        <a:lstStyle/>
        <a:p>
          <a:endParaRPr lang="en-US"/>
        </a:p>
      </dgm:t>
    </dgm:pt>
    <dgm:pt modelId="{6338C8C0-7EBB-4742-BC88-738EC94565FA}" type="sibTrans" cxnId="{0DCABFC6-3AC0-4AD4-9ECA-5C3191E94D6A}">
      <dgm:prSet/>
      <dgm:spPr/>
      <dgm:t>
        <a:bodyPr/>
        <a:lstStyle/>
        <a:p>
          <a:endParaRPr lang="en-US"/>
        </a:p>
      </dgm:t>
    </dgm:pt>
    <dgm:pt modelId="{19DA7296-9EE2-459E-9A4C-2ECC4D52376C}">
      <dgm:prSet/>
      <dgm:spPr/>
      <dgm:t>
        <a:bodyPr/>
        <a:lstStyle/>
        <a:p>
          <a:r>
            <a:rPr lang="en-US"/>
            <a:t>Results from exposure to another’s traumatic experiences</a:t>
          </a:r>
        </a:p>
      </dgm:t>
    </dgm:pt>
    <dgm:pt modelId="{94D58AB4-31D4-4B1A-B202-BACCDDCB61FA}" type="parTrans" cxnId="{8E863680-CCD2-46F9-8F31-7A13C7DA0D31}">
      <dgm:prSet/>
      <dgm:spPr/>
      <dgm:t>
        <a:bodyPr/>
        <a:lstStyle/>
        <a:p>
          <a:endParaRPr lang="en-US"/>
        </a:p>
      </dgm:t>
    </dgm:pt>
    <dgm:pt modelId="{5C604C9F-DF75-494E-AC05-8FB05D20EDB8}" type="sibTrans" cxnId="{8E863680-CCD2-46F9-8F31-7A13C7DA0D31}">
      <dgm:prSet/>
      <dgm:spPr/>
      <dgm:t>
        <a:bodyPr/>
        <a:lstStyle/>
        <a:p>
          <a:endParaRPr lang="en-US"/>
        </a:p>
      </dgm:t>
    </dgm:pt>
    <dgm:pt modelId="{4BCC4500-CC32-4619-ADA6-8D1DD1CA3CBE}">
      <dgm:prSet/>
      <dgm:spPr/>
      <dgm:t>
        <a:bodyPr/>
        <a:lstStyle/>
        <a:p>
          <a:pPr>
            <a:defRPr b="1"/>
          </a:pPr>
          <a:r>
            <a:rPr lang="en-US"/>
            <a:t>Vicarious</a:t>
          </a:r>
        </a:p>
      </dgm:t>
    </dgm:pt>
    <dgm:pt modelId="{0807772C-F053-4429-B702-7FA4174F704F}" type="parTrans" cxnId="{F4A3FD24-359F-486F-8F5C-62A4E97AEC48}">
      <dgm:prSet/>
      <dgm:spPr/>
      <dgm:t>
        <a:bodyPr/>
        <a:lstStyle/>
        <a:p>
          <a:endParaRPr lang="en-US"/>
        </a:p>
      </dgm:t>
    </dgm:pt>
    <dgm:pt modelId="{E2FB5991-0AC0-4056-95E2-F042A530D2CA}" type="sibTrans" cxnId="{F4A3FD24-359F-486F-8F5C-62A4E97AEC48}">
      <dgm:prSet/>
      <dgm:spPr/>
      <dgm:t>
        <a:bodyPr/>
        <a:lstStyle/>
        <a:p>
          <a:endParaRPr lang="en-US"/>
        </a:p>
      </dgm:t>
    </dgm:pt>
    <dgm:pt modelId="{61136F8D-8D6C-45ED-A724-06E3EA851334}">
      <dgm:prSet/>
      <dgm:spPr/>
      <dgm:t>
        <a:bodyPr/>
        <a:lstStyle/>
        <a:p>
          <a:r>
            <a:rPr lang="en-US"/>
            <a:t>Associated with secondary trauma and changes one’s world view and 	sense of self</a:t>
          </a:r>
        </a:p>
      </dgm:t>
    </dgm:pt>
    <dgm:pt modelId="{2EB50822-078D-4094-A182-645861FCFE79}" type="parTrans" cxnId="{7119CF2F-5052-4BF9-A1CC-DB9486A6EC74}">
      <dgm:prSet/>
      <dgm:spPr/>
      <dgm:t>
        <a:bodyPr/>
        <a:lstStyle/>
        <a:p>
          <a:endParaRPr lang="en-US"/>
        </a:p>
      </dgm:t>
    </dgm:pt>
    <dgm:pt modelId="{2B0E8854-CBA8-4A00-9519-F40E37148813}" type="sibTrans" cxnId="{7119CF2F-5052-4BF9-A1CC-DB9486A6EC74}">
      <dgm:prSet/>
      <dgm:spPr/>
      <dgm:t>
        <a:bodyPr/>
        <a:lstStyle/>
        <a:p>
          <a:endParaRPr lang="en-US"/>
        </a:p>
      </dgm:t>
    </dgm:pt>
    <dgm:pt modelId="{655C4FA8-E329-4B51-B7FF-A544EEB68CD8}" type="pres">
      <dgm:prSet presAssocID="{20D8F3E4-5D66-459D-8C09-40605E1FCCE3}" presName="root" presStyleCnt="0">
        <dgm:presLayoutVars>
          <dgm:dir/>
          <dgm:resizeHandles val="exact"/>
        </dgm:presLayoutVars>
      </dgm:prSet>
      <dgm:spPr/>
      <dgm:t>
        <a:bodyPr/>
        <a:lstStyle/>
        <a:p>
          <a:endParaRPr lang="en-US"/>
        </a:p>
      </dgm:t>
    </dgm:pt>
    <dgm:pt modelId="{2C4F1965-7A54-4528-9436-0C95522AF56E}" type="pres">
      <dgm:prSet presAssocID="{565E15C4-67BF-4EFF-B963-2FC4B0669598}" presName="compNode" presStyleCnt="0"/>
      <dgm:spPr/>
    </dgm:pt>
    <dgm:pt modelId="{920AF007-7750-4FDB-963A-53E4EEFF88A2}" type="pres">
      <dgm:prSet presAssocID="{565E15C4-67BF-4EFF-B963-2FC4B066959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Brain in head"/>
        </a:ext>
      </dgm:extLst>
    </dgm:pt>
    <dgm:pt modelId="{B6FA79FE-EFD7-4652-A71D-31D111BBF900}" type="pres">
      <dgm:prSet presAssocID="{565E15C4-67BF-4EFF-B963-2FC4B0669598}" presName="iconSpace" presStyleCnt="0"/>
      <dgm:spPr/>
    </dgm:pt>
    <dgm:pt modelId="{C7CBD5CB-54B7-43BB-AD4F-E4ED3826C82E}" type="pres">
      <dgm:prSet presAssocID="{565E15C4-67BF-4EFF-B963-2FC4B0669598}" presName="parTx" presStyleLbl="revTx" presStyleIdx="0" presStyleCnt="6">
        <dgm:presLayoutVars>
          <dgm:chMax val="0"/>
          <dgm:chPref val="0"/>
        </dgm:presLayoutVars>
      </dgm:prSet>
      <dgm:spPr/>
      <dgm:t>
        <a:bodyPr/>
        <a:lstStyle/>
        <a:p>
          <a:endParaRPr lang="en-US"/>
        </a:p>
      </dgm:t>
    </dgm:pt>
    <dgm:pt modelId="{8A642312-F8A1-40E2-8329-ED12AFDAB104}" type="pres">
      <dgm:prSet presAssocID="{565E15C4-67BF-4EFF-B963-2FC4B0669598}" presName="txSpace" presStyleCnt="0"/>
      <dgm:spPr/>
    </dgm:pt>
    <dgm:pt modelId="{58278A9B-A2F8-4251-B080-723F2FE7F725}" type="pres">
      <dgm:prSet presAssocID="{565E15C4-67BF-4EFF-B963-2FC4B0669598}" presName="desTx" presStyleLbl="revTx" presStyleIdx="1" presStyleCnt="6">
        <dgm:presLayoutVars/>
      </dgm:prSet>
      <dgm:spPr/>
      <dgm:t>
        <a:bodyPr/>
        <a:lstStyle/>
        <a:p>
          <a:endParaRPr lang="en-US"/>
        </a:p>
      </dgm:t>
    </dgm:pt>
    <dgm:pt modelId="{24171B03-2E56-423A-92F6-91DBFAED24AF}" type="pres">
      <dgm:prSet presAssocID="{9BFAC23D-6428-4417-B70D-12D4D69CF8C1}" presName="sibTrans" presStyleCnt="0"/>
      <dgm:spPr/>
    </dgm:pt>
    <dgm:pt modelId="{C87424B5-7200-49A3-B55C-9ECAFA6DFFE4}" type="pres">
      <dgm:prSet presAssocID="{2A5C5F34-0416-4CC9-B7AE-24D077052483}" presName="compNode" presStyleCnt="0"/>
      <dgm:spPr/>
    </dgm:pt>
    <dgm:pt modelId="{A69FFA03-0929-42A8-88D8-413610CF77BB}" type="pres">
      <dgm:prSet presAssocID="{2A5C5F34-0416-4CC9-B7AE-24D07705248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rain"/>
        </a:ext>
      </dgm:extLst>
    </dgm:pt>
    <dgm:pt modelId="{2E49444F-8ABC-4165-9A9A-7C4896D134C8}" type="pres">
      <dgm:prSet presAssocID="{2A5C5F34-0416-4CC9-B7AE-24D077052483}" presName="iconSpace" presStyleCnt="0"/>
      <dgm:spPr/>
    </dgm:pt>
    <dgm:pt modelId="{2AB0FE59-272B-4695-88F2-95BA37ACF1CC}" type="pres">
      <dgm:prSet presAssocID="{2A5C5F34-0416-4CC9-B7AE-24D077052483}" presName="parTx" presStyleLbl="revTx" presStyleIdx="2" presStyleCnt="6">
        <dgm:presLayoutVars>
          <dgm:chMax val="0"/>
          <dgm:chPref val="0"/>
        </dgm:presLayoutVars>
      </dgm:prSet>
      <dgm:spPr/>
      <dgm:t>
        <a:bodyPr/>
        <a:lstStyle/>
        <a:p>
          <a:endParaRPr lang="en-US"/>
        </a:p>
      </dgm:t>
    </dgm:pt>
    <dgm:pt modelId="{045D39D2-0AF2-4C40-8A97-B264EEEB5BD6}" type="pres">
      <dgm:prSet presAssocID="{2A5C5F34-0416-4CC9-B7AE-24D077052483}" presName="txSpace" presStyleCnt="0"/>
      <dgm:spPr/>
    </dgm:pt>
    <dgm:pt modelId="{9FA4CE1B-CD3C-4ED3-A334-294E22B95015}" type="pres">
      <dgm:prSet presAssocID="{2A5C5F34-0416-4CC9-B7AE-24D077052483}" presName="desTx" presStyleLbl="revTx" presStyleIdx="3" presStyleCnt="6">
        <dgm:presLayoutVars/>
      </dgm:prSet>
      <dgm:spPr/>
      <dgm:t>
        <a:bodyPr/>
        <a:lstStyle/>
        <a:p>
          <a:endParaRPr lang="en-US"/>
        </a:p>
      </dgm:t>
    </dgm:pt>
    <dgm:pt modelId="{825552ED-D28C-4719-8FA3-9F124BE74ACC}" type="pres">
      <dgm:prSet presAssocID="{6338C8C0-7EBB-4742-BC88-738EC94565FA}" presName="sibTrans" presStyleCnt="0"/>
      <dgm:spPr/>
    </dgm:pt>
    <dgm:pt modelId="{0976F34B-E48B-44DE-B952-C1331F4871CB}" type="pres">
      <dgm:prSet presAssocID="{4BCC4500-CC32-4619-ADA6-8D1DD1CA3CBE}" presName="compNode" presStyleCnt="0"/>
      <dgm:spPr/>
    </dgm:pt>
    <dgm:pt modelId="{64CCE631-0E2D-472D-A624-99BE7A4E7C66}" type="pres">
      <dgm:prSet presAssocID="{4BCC4500-CC32-4619-ADA6-8D1DD1CA3CB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Head with Gears"/>
        </a:ext>
      </dgm:extLst>
    </dgm:pt>
    <dgm:pt modelId="{C4563059-8218-433F-A727-8C5993585CCE}" type="pres">
      <dgm:prSet presAssocID="{4BCC4500-CC32-4619-ADA6-8D1DD1CA3CBE}" presName="iconSpace" presStyleCnt="0"/>
      <dgm:spPr/>
    </dgm:pt>
    <dgm:pt modelId="{996F98A6-AF91-4D89-9B6F-AEDE4A64BC2D}" type="pres">
      <dgm:prSet presAssocID="{4BCC4500-CC32-4619-ADA6-8D1DD1CA3CBE}" presName="parTx" presStyleLbl="revTx" presStyleIdx="4" presStyleCnt="6">
        <dgm:presLayoutVars>
          <dgm:chMax val="0"/>
          <dgm:chPref val="0"/>
        </dgm:presLayoutVars>
      </dgm:prSet>
      <dgm:spPr/>
      <dgm:t>
        <a:bodyPr/>
        <a:lstStyle/>
        <a:p>
          <a:endParaRPr lang="en-US"/>
        </a:p>
      </dgm:t>
    </dgm:pt>
    <dgm:pt modelId="{A89C1CF9-3CD6-4F1B-A32D-A30185219816}" type="pres">
      <dgm:prSet presAssocID="{4BCC4500-CC32-4619-ADA6-8D1DD1CA3CBE}" presName="txSpace" presStyleCnt="0"/>
      <dgm:spPr/>
    </dgm:pt>
    <dgm:pt modelId="{D88E26F2-328C-4139-9C70-B5566E886120}" type="pres">
      <dgm:prSet presAssocID="{4BCC4500-CC32-4619-ADA6-8D1DD1CA3CBE}" presName="desTx" presStyleLbl="revTx" presStyleIdx="5" presStyleCnt="6">
        <dgm:presLayoutVars/>
      </dgm:prSet>
      <dgm:spPr/>
      <dgm:t>
        <a:bodyPr/>
        <a:lstStyle/>
        <a:p>
          <a:endParaRPr lang="en-US"/>
        </a:p>
      </dgm:t>
    </dgm:pt>
  </dgm:ptLst>
  <dgm:cxnLst>
    <dgm:cxn modelId="{8F379F7C-7F7E-49A1-B778-3E94FEAD7719}" type="presOf" srcId="{2A5C5F34-0416-4CC9-B7AE-24D077052483}" destId="{2AB0FE59-272B-4695-88F2-95BA37ACF1CC}" srcOrd="0" destOrd="0" presId="urn:microsoft.com/office/officeart/2018/2/layout/IconLabelDescriptionList"/>
    <dgm:cxn modelId="{0FCE9876-18CE-479C-B632-ACA697131C77}" srcId="{565E15C4-67BF-4EFF-B963-2FC4B0669598}" destId="{6CA1531B-B1A0-4C41-83AF-62567B39E729}" srcOrd="0" destOrd="0" parTransId="{DD1B3BE4-B09F-4D64-9271-2980C877D2BD}" sibTransId="{A200DF89-B048-434A-8031-40CD9BB25BC1}"/>
    <dgm:cxn modelId="{0DCABFC6-3AC0-4AD4-9ECA-5C3191E94D6A}" srcId="{20D8F3E4-5D66-459D-8C09-40605E1FCCE3}" destId="{2A5C5F34-0416-4CC9-B7AE-24D077052483}" srcOrd="1" destOrd="0" parTransId="{E345D12F-740E-4C0E-B3EC-D8A6B8651480}" sibTransId="{6338C8C0-7EBB-4742-BC88-738EC94565FA}"/>
    <dgm:cxn modelId="{8E6D77AC-B2F2-4FBA-AC6D-370213BEB7DA}" type="presOf" srcId="{4BCC4500-CC32-4619-ADA6-8D1DD1CA3CBE}" destId="{996F98A6-AF91-4D89-9B6F-AEDE4A64BC2D}" srcOrd="0" destOrd="0" presId="urn:microsoft.com/office/officeart/2018/2/layout/IconLabelDescriptionList"/>
    <dgm:cxn modelId="{C21A7619-2535-4AAD-886B-5BB69FF577D1}" type="presOf" srcId="{20D8F3E4-5D66-459D-8C09-40605E1FCCE3}" destId="{655C4FA8-E329-4B51-B7FF-A544EEB68CD8}" srcOrd="0" destOrd="0" presId="urn:microsoft.com/office/officeart/2018/2/layout/IconLabelDescriptionList"/>
    <dgm:cxn modelId="{C7F606FC-AB70-4163-9138-798F638B4D93}" type="presOf" srcId="{61136F8D-8D6C-45ED-A724-06E3EA851334}" destId="{D88E26F2-328C-4139-9C70-B5566E886120}" srcOrd="0" destOrd="0" presId="urn:microsoft.com/office/officeart/2018/2/layout/IconLabelDescriptionList"/>
    <dgm:cxn modelId="{8E863680-CCD2-46F9-8F31-7A13C7DA0D31}" srcId="{2A5C5F34-0416-4CC9-B7AE-24D077052483}" destId="{19DA7296-9EE2-459E-9A4C-2ECC4D52376C}" srcOrd="0" destOrd="0" parTransId="{94D58AB4-31D4-4B1A-B202-BACCDDCB61FA}" sibTransId="{5C604C9F-DF75-494E-AC05-8FB05D20EDB8}"/>
    <dgm:cxn modelId="{F2390268-1434-4260-AFA3-DEC9FEC44AE3}" type="presOf" srcId="{6CA1531B-B1A0-4C41-83AF-62567B39E729}" destId="{58278A9B-A2F8-4251-B080-723F2FE7F725}" srcOrd="0" destOrd="0" presId="urn:microsoft.com/office/officeart/2018/2/layout/IconLabelDescriptionList"/>
    <dgm:cxn modelId="{0A32D0ED-DC24-4528-80B8-EBA6C4610286}" type="presOf" srcId="{19DA7296-9EE2-459E-9A4C-2ECC4D52376C}" destId="{9FA4CE1B-CD3C-4ED3-A334-294E22B95015}" srcOrd="0" destOrd="0" presId="urn:microsoft.com/office/officeart/2018/2/layout/IconLabelDescriptionList"/>
    <dgm:cxn modelId="{4A8BF931-7845-4F39-A3D8-43DB81318B0A}" type="presOf" srcId="{565E15C4-67BF-4EFF-B963-2FC4B0669598}" destId="{C7CBD5CB-54B7-43BB-AD4F-E4ED3826C82E}" srcOrd="0" destOrd="0" presId="urn:microsoft.com/office/officeart/2018/2/layout/IconLabelDescriptionList"/>
    <dgm:cxn modelId="{7119CF2F-5052-4BF9-A1CC-DB9486A6EC74}" srcId="{4BCC4500-CC32-4619-ADA6-8D1DD1CA3CBE}" destId="{61136F8D-8D6C-45ED-A724-06E3EA851334}" srcOrd="0" destOrd="0" parTransId="{2EB50822-078D-4094-A182-645861FCFE79}" sibTransId="{2B0E8854-CBA8-4A00-9519-F40E37148813}"/>
    <dgm:cxn modelId="{F4A3FD24-359F-486F-8F5C-62A4E97AEC48}" srcId="{20D8F3E4-5D66-459D-8C09-40605E1FCCE3}" destId="{4BCC4500-CC32-4619-ADA6-8D1DD1CA3CBE}" srcOrd="2" destOrd="0" parTransId="{0807772C-F053-4429-B702-7FA4174F704F}" sibTransId="{E2FB5991-0AC0-4056-95E2-F042A530D2CA}"/>
    <dgm:cxn modelId="{8D962EE7-3AAD-43AD-A3CF-86C46AB78EA5}" srcId="{20D8F3E4-5D66-459D-8C09-40605E1FCCE3}" destId="{565E15C4-67BF-4EFF-B963-2FC4B0669598}" srcOrd="0" destOrd="0" parTransId="{21193E24-FBC8-4D1A-8E2D-C05B89CC7E44}" sibTransId="{9BFAC23D-6428-4417-B70D-12D4D69CF8C1}"/>
    <dgm:cxn modelId="{9DFBFBF0-6D53-4046-A2FC-849848D8D211}" type="presParOf" srcId="{655C4FA8-E329-4B51-B7FF-A544EEB68CD8}" destId="{2C4F1965-7A54-4528-9436-0C95522AF56E}" srcOrd="0" destOrd="0" presId="urn:microsoft.com/office/officeart/2018/2/layout/IconLabelDescriptionList"/>
    <dgm:cxn modelId="{CCAEA247-BA39-4EFE-9E0F-31B01D83BE27}" type="presParOf" srcId="{2C4F1965-7A54-4528-9436-0C95522AF56E}" destId="{920AF007-7750-4FDB-963A-53E4EEFF88A2}" srcOrd="0" destOrd="0" presId="urn:microsoft.com/office/officeart/2018/2/layout/IconLabelDescriptionList"/>
    <dgm:cxn modelId="{F2E5FFF0-DB0F-44F1-AF28-4294741E7E7E}" type="presParOf" srcId="{2C4F1965-7A54-4528-9436-0C95522AF56E}" destId="{B6FA79FE-EFD7-4652-A71D-31D111BBF900}" srcOrd="1" destOrd="0" presId="urn:microsoft.com/office/officeart/2018/2/layout/IconLabelDescriptionList"/>
    <dgm:cxn modelId="{C5993AE8-F94E-4271-AEB3-97E90E6856EE}" type="presParOf" srcId="{2C4F1965-7A54-4528-9436-0C95522AF56E}" destId="{C7CBD5CB-54B7-43BB-AD4F-E4ED3826C82E}" srcOrd="2" destOrd="0" presId="urn:microsoft.com/office/officeart/2018/2/layout/IconLabelDescriptionList"/>
    <dgm:cxn modelId="{FAF54EAE-073E-44A5-A5C6-A6ECBF18D696}" type="presParOf" srcId="{2C4F1965-7A54-4528-9436-0C95522AF56E}" destId="{8A642312-F8A1-40E2-8329-ED12AFDAB104}" srcOrd="3" destOrd="0" presId="urn:microsoft.com/office/officeart/2018/2/layout/IconLabelDescriptionList"/>
    <dgm:cxn modelId="{69FBF044-21A0-41EE-8A36-49FB011CC8B8}" type="presParOf" srcId="{2C4F1965-7A54-4528-9436-0C95522AF56E}" destId="{58278A9B-A2F8-4251-B080-723F2FE7F725}" srcOrd="4" destOrd="0" presId="urn:microsoft.com/office/officeart/2018/2/layout/IconLabelDescriptionList"/>
    <dgm:cxn modelId="{2A6D2CDA-9D68-4CE2-9256-531A13E25BAC}" type="presParOf" srcId="{655C4FA8-E329-4B51-B7FF-A544EEB68CD8}" destId="{24171B03-2E56-423A-92F6-91DBFAED24AF}" srcOrd="1" destOrd="0" presId="urn:microsoft.com/office/officeart/2018/2/layout/IconLabelDescriptionList"/>
    <dgm:cxn modelId="{FD6BDF00-B2D8-414B-B8F1-634C90A337E0}" type="presParOf" srcId="{655C4FA8-E329-4B51-B7FF-A544EEB68CD8}" destId="{C87424B5-7200-49A3-B55C-9ECAFA6DFFE4}" srcOrd="2" destOrd="0" presId="urn:microsoft.com/office/officeart/2018/2/layout/IconLabelDescriptionList"/>
    <dgm:cxn modelId="{E80B5FD1-E029-4204-97AD-F5354366194F}" type="presParOf" srcId="{C87424B5-7200-49A3-B55C-9ECAFA6DFFE4}" destId="{A69FFA03-0929-42A8-88D8-413610CF77BB}" srcOrd="0" destOrd="0" presId="urn:microsoft.com/office/officeart/2018/2/layout/IconLabelDescriptionList"/>
    <dgm:cxn modelId="{E1EA208C-CAC0-45F8-9891-E5FFE0AF454D}" type="presParOf" srcId="{C87424B5-7200-49A3-B55C-9ECAFA6DFFE4}" destId="{2E49444F-8ABC-4165-9A9A-7C4896D134C8}" srcOrd="1" destOrd="0" presId="urn:microsoft.com/office/officeart/2018/2/layout/IconLabelDescriptionList"/>
    <dgm:cxn modelId="{6460BD8D-BC0F-4075-A0EE-441A4E578741}" type="presParOf" srcId="{C87424B5-7200-49A3-B55C-9ECAFA6DFFE4}" destId="{2AB0FE59-272B-4695-88F2-95BA37ACF1CC}" srcOrd="2" destOrd="0" presId="urn:microsoft.com/office/officeart/2018/2/layout/IconLabelDescriptionList"/>
    <dgm:cxn modelId="{5551C241-5A41-4DA0-9E58-457CE35A12FB}" type="presParOf" srcId="{C87424B5-7200-49A3-B55C-9ECAFA6DFFE4}" destId="{045D39D2-0AF2-4C40-8A97-B264EEEB5BD6}" srcOrd="3" destOrd="0" presId="urn:microsoft.com/office/officeart/2018/2/layout/IconLabelDescriptionList"/>
    <dgm:cxn modelId="{6EDEB369-A5DD-4BFC-A071-BBB62319DD15}" type="presParOf" srcId="{C87424B5-7200-49A3-B55C-9ECAFA6DFFE4}" destId="{9FA4CE1B-CD3C-4ED3-A334-294E22B95015}" srcOrd="4" destOrd="0" presId="urn:microsoft.com/office/officeart/2018/2/layout/IconLabelDescriptionList"/>
    <dgm:cxn modelId="{A9841AA2-FFB2-4A39-A240-5F9301404C88}" type="presParOf" srcId="{655C4FA8-E329-4B51-B7FF-A544EEB68CD8}" destId="{825552ED-D28C-4719-8FA3-9F124BE74ACC}" srcOrd="3" destOrd="0" presId="urn:microsoft.com/office/officeart/2018/2/layout/IconLabelDescriptionList"/>
    <dgm:cxn modelId="{768D6D16-0C37-4F52-BD33-DCBF2125793B}" type="presParOf" srcId="{655C4FA8-E329-4B51-B7FF-A544EEB68CD8}" destId="{0976F34B-E48B-44DE-B952-C1331F4871CB}" srcOrd="4" destOrd="0" presId="urn:microsoft.com/office/officeart/2018/2/layout/IconLabelDescriptionList"/>
    <dgm:cxn modelId="{49C55C6E-9E7F-4542-887F-6EA85DBDFFC7}" type="presParOf" srcId="{0976F34B-E48B-44DE-B952-C1331F4871CB}" destId="{64CCE631-0E2D-472D-A624-99BE7A4E7C66}" srcOrd="0" destOrd="0" presId="urn:microsoft.com/office/officeart/2018/2/layout/IconLabelDescriptionList"/>
    <dgm:cxn modelId="{01F79271-51CA-4587-ACD1-D5F62FB13E60}" type="presParOf" srcId="{0976F34B-E48B-44DE-B952-C1331F4871CB}" destId="{C4563059-8218-433F-A727-8C5993585CCE}" srcOrd="1" destOrd="0" presId="urn:microsoft.com/office/officeart/2018/2/layout/IconLabelDescriptionList"/>
    <dgm:cxn modelId="{A2B814CE-1E17-4710-AA82-BB624593E32E}" type="presParOf" srcId="{0976F34B-E48B-44DE-B952-C1331F4871CB}" destId="{996F98A6-AF91-4D89-9B6F-AEDE4A64BC2D}" srcOrd="2" destOrd="0" presId="urn:microsoft.com/office/officeart/2018/2/layout/IconLabelDescriptionList"/>
    <dgm:cxn modelId="{B7652DF8-885E-41FD-AFDE-E9BE5D1A138F}" type="presParOf" srcId="{0976F34B-E48B-44DE-B952-C1331F4871CB}" destId="{A89C1CF9-3CD6-4F1B-A32D-A30185219816}" srcOrd="3" destOrd="0" presId="urn:microsoft.com/office/officeart/2018/2/layout/IconLabelDescriptionList"/>
    <dgm:cxn modelId="{21C9B9AB-466C-4EB6-9DF0-75EDA45E97A3}" type="presParOf" srcId="{0976F34B-E48B-44DE-B952-C1331F4871CB}" destId="{D88E26F2-328C-4139-9C70-B5566E886120}"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601468-D1B3-48DC-B15A-A5C9D62AE68B}"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B3175C49-7882-45BE-920E-F5BFC237CC7F}">
      <dgm:prSet/>
      <dgm:spPr/>
      <dgm:t>
        <a:bodyPr/>
        <a:lstStyle/>
        <a:p>
          <a:r>
            <a:rPr lang="en-US" b="0"/>
            <a:t>14,219 fatalities resulting from alcohol-related crashes</a:t>
          </a:r>
          <a:endParaRPr lang="en-US"/>
        </a:p>
      </dgm:t>
    </dgm:pt>
    <dgm:pt modelId="{02DC6FD0-9439-4667-B6CF-298BAB305B89}" type="parTrans" cxnId="{7648D096-C427-4BC4-BBEA-8183FA62678A}">
      <dgm:prSet/>
      <dgm:spPr/>
      <dgm:t>
        <a:bodyPr/>
        <a:lstStyle/>
        <a:p>
          <a:endParaRPr lang="en-US"/>
        </a:p>
      </dgm:t>
    </dgm:pt>
    <dgm:pt modelId="{2D031669-3515-402B-8ADC-17AFA17AAB83}" type="sibTrans" cxnId="{7648D096-C427-4BC4-BBEA-8183FA62678A}">
      <dgm:prSet/>
      <dgm:spPr/>
      <dgm:t>
        <a:bodyPr/>
        <a:lstStyle/>
        <a:p>
          <a:endParaRPr lang="en-US"/>
        </a:p>
      </dgm:t>
    </dgm:pt>
    <dgm:pt modelId="{D9C3C0D3-5C9D-48A3-AC65-764046B6FCA1}">
      <dgm:prSet/>
      <dgm:spPr/>
      <dgm:t>
        <a:bodyPr/>
        <a:lstStyle/>
        <a:p>
          <a:r>
            <a:rPr lang="en-US"/>
            <a:t>497,000 non-fatal injuries</a:t>
          </a:r>
        </a:p>
      </dgm:t>
    </dgm:pt>
    <dgm:pt modelId="{CB8FD6B9-82CA-418D-BE14-FA4DE4CBE7AF}" type="parTrans" cxnId="{80A5EF28-BB82-4700-9503-FBE4861E6AB2}">
      <dgm:prSet/>
      <dgm:spPr/>
      <dgm:t>
        <a:bodyPr/>
        <a:lstStyle/>
        <a:p>
          <a:endParaRPr lang="en-US"/>
        </a:p>
      </dgm:t>
    </dgm:pt>
    <dgm:pt modelId="{AB0330C6-13C4-4717-B69C-3DB81FBEB561}" type="sibTrans" cxnId="{80A5EF28-BB82-4700-9503-FBE4861E6AB2}">
      <dgm:prSet/>
      <dgm:spPr/>
      <dgm:t>
        <a:bodyPr/>
        <a:lstStyle/>
        <a:p>
          <a:endParaRPr lang="en-US"/>
        </a:p>
      </dgm:t>
    </dgm:pt>
    <dgm:pt modelId="{F9C56D0B-D20E-4D7E-B249-797B30B4391B}">
      <dgm:prSet/>
      <dgm:spPr/>
      <dgm:t>
        <a:bodyPr/>
        <a:lstStyle/>
        <a:p>
          <a:r>
            <a:rPr lang="en-US" b="0"/>
            <a:t>$68.9b in economic costs</a:t>
          </a:r>
          <a:endParaRPr lang="en-US"/>
        </a:p>
      </dgm:t>
    </dgm:pt>
    <dgm:pt modelId="{5DF62216-90F4-402C-BAAA-B52A49AB4C81}" type="parTrans" cxnId="{E4D1DDF4-C935-408A-A835-BCC052F072B1}">
      <dgm:prSet/>
      <dgm:spPr/>
      <dgm:t>
        <a:bodyPr/>
        <a:lstStyle/>
        <a:p>
          <a:endParaRPr lang="en-US"/>
        </a:p>
      </dgm:t>
    </dgm:pt>
    <dgm:pt modelId="{947D3636-0BBA-4BAB-A3B1-A2084D0C82A5}" type="sibTrans" cxnId="{E4D1DDF4-C935-408A-A835-BCC052F072B1}">
      <dgm:prSet/>
      <dgm:spPr/>
      <dgm:t>
        <a:bodyPr/>
        <a:lstStyle/>
        <a:p>
          <a:endParaRPr lang="en-US"/>
        </a:p>
      </dgm:t>
    </dgm:pt>
    <dgm:pt modelId="{E5418313-B8CD-48FF-AB67-03EB055C2130}">
      <dgm:prSet/>
      <dgm:spPr/>
      <dgm:t>
        <a:bodyPr/>
        <a:lstStyle/>
        <a:p>
          <a:r>
            <a:rPr lang="en-US" b="0"/>
            <a:t>Crashes involving drivers with a BAC of .08 or higher accounted for 84% of the total economic cost of all alcohol-related crashes</a:t>
          </a:r>
          <a:endParaRPr lang="en-US"/>
        </a:p>
      </dgm:t>
    </dgm:pt>
    <dgm:pt modelId="{BD5779D3-C749-486D-B260-EEB021BA3BC7}" type="parTrans" cxnId="{C1F72EF2-2434-45CA-905C-F238300B4FB1}">
      <dgm:prSet/>
      <dgm:spPr/>
      <dgm:t>
        <a:bodyPr/>
        <a:lstStyle/>
        <a:p>
          <a:endParaRPr lang="en-US"/>
        </a:p>
      </dgm:t>
    </dgm:pt>
    <dgm:pt modelId="{949F8A2E-A363-447A-89D1-B7067BE40CB5}" type="sibTrans" cxnId="{C1F72EF2-2434-45CA-905C-F238300B4FB1}">
      <dgm:prSet/>
      <dgm:spPr/>
      <dgm:t>
        <a:bodyPr/>
        <a:lstStyle/>
        <a:p>
          <a:endParaRPr lang="en-US"/>
        </a:p>
      </dgm:t>
    </dgm:pt>
    <dgm:pt modelId="{8CD61963-FD9B-4B44-A375-B0DDB86C866F}" type="pres">
      <dgm:prSet presAssocID="{E6601468-D1B3-48DC-B15A-A5C9D62AE68B}" presName="linear" presStyleCnt="0">
        <dgm:presLayoutVars>
          <dgm:animLvl val="lvl"/>
          <dgm:resizeHandles val="exact"/>
        </dgm:presLayoutVars>
      </dgm:prSet>
      <dgm:spPr/>
      <dgm:t>
        <a:bodyPr/>
        <a:lstStyle/>
        <a:p>
          <a:endParaRPr lang="en-US"/>
        </a:p>
      </dgm:t>
    </dgm:pt>
    <dgm:pt modelId="{F1B5B452-A657-4042-B4C6-FC7B36268FF7}" type="pres">
      <dgm:prSet presAssocID="{B3175C49-7882-45BE-920E-F5BFC237CC7F}" presName="parentText" presStyleLbl="node1" presStyleIdx="0" presStyleCnt="4">
        <dgm:presLayoutVars>
          <dgm:chMax val="0"/>
          <dgm:bulletEnabled val="1"/>
        </dgm:presLayoutVars>
      </dgm:prSet>
      <dgm:spPr/>
      <dgm:t>
        <a:bodyPr/>
        <a:lstStyle/>
        <a:p>
          <a:endParaRPr lang="en-US"/>
        </a:p>
      </dgm:t>
    </dgm:pt>
    <dgm:pt modelId="{559F7AB3-0D07-4EDB-8931-5F6BA939BFD3}" type="pres">
      <dgm:prSet presAssocID="{2D031669-3515-402B-8ADC-17AFA17AAB83}" presName="spacer" presStyleCnt="0"/>
      <dgm:spPr/>
    </dgm:pt>
    <dgm:pt modelId="{40B718EF-2B0D-458D-84C0-E504E44F45A4}" type="pres">
      <dgm:prSet presAssocID="{D9C3C0D3-5C9D-48A3-AC65-764046B6FCA1}" presName="parentText" presStyleLbl="node1" presStyleIdx="1" presStyleCnt="4">
        <dgm:presLayoutVars>
          <dgm:chMax val="0"/>
          <dgm:bulletEnabled val="1"/>
        </dgm:presLayoutVars>
      </dgm:prSet>
      <dgm:spPr/>
      <dgm:t>
        <a:bodyPr/>
        <a:lstStyle/>
        <a:p>
          <a:endParaRPr lang="en-US"/>
        </a:p>
      </dgm:t>
    </dgm:pt>
    <dgm:pt modelId="{9F01BF4A-FB0F-4A1F-A33F-E031FB1E0880}" type="pres">
      <dgm:prSet presAssocID="{AB0330C6-13C4-4717-B69C-3DB81FBEB561}" presName="spacer" presStyleCnt="0"/>
      <dgm:spPr/>
    </dgm:pt>
    <dgm:pt modelId="{AF29BFE2-5179-4F1D-8082-CA6C166C0EA1}" type="pres">
      <dgm:prSet presAssocID="{F9C56D0B-D20E-4D7E-B249-797B30B4391B}" presName="parentText" presStyleLbl="node1" presStyleIdx="2" presStyleCnt="4">
        <dgm:presLayoutVars>
          <dgm:chMax val="0"/>
          <dgm:bulletEnabled val="1"/>
        </dgm:presLayoutVars>
      </dgm:prSet>
      <dgm:spPr/>
      <dgm:t>
        <a:bodyPr/>
        <a:lstStyle/>
        <a:p>
          <a:endParaRPr lang="en-US"/>
        </a:p>
      </dgm:t>
    </dgm:pt>
    <dgm:pt modelId="{E4F5A944-8EA2-460D-9F58-C5905F1FB2AB}" type="pres">
      <dgm:prSet presAssocID="{947D3636-0BBA-4BAB-A3B1-A2084D0C82A5}" presName="spacer" presStyleCnt="0"/>
      <dgm:spPr/>
    </dgm:pt>
    <dgm:pt modelId="{04631CA0-283A-4F7B-A51E-97F15ECD361D}" type="pres">
      <dgm:prSet presAssocID="{E5418313-B8CD-48FF-AB67-03EB055C2130}" presName="parentText" presStyleLbl="node1" presStyleIdx="3" presStyleCnt="4">
        <dgm:presLayoutVars>
          <dgm:chMax val="0"/>
          <dgm:bulletEnabled val="1"/>
        </dgm:presLayoutVars>
      </dgm:prSet>
      <dgm:spPr/>
      <dgm:t>
        <a:bodyPr/>
        <a:lstStyle/>
        <a:p>
          <a:endParaRPr lang="en-US"/>
        </a:p>
      </dgm:t>
    </dgm:pt>
  </dgm:ptLst>
  <dgm:cxnLst>
    <dgm:cxn modelId="{A36EFAC9-3AF6-4380-AA57-38D0AC0CFC30}" type="presOf" srcId="{D9C3C0D3-5C9D-48A3-AC65-764046B6FCA1}" destId="{40B718EF-2B0D-458D-84C0-E504E44F45A4}" srcOrd="0" destOrd="0" presId="urn:microsoft.com/office/officeart/2005/8/layout/vList2"/>
    <dgm:cxn modelId="{5DF5499B-E4E0-49A8-B501-67DD7700EA1E}" type="presOf" srcId="{E5418313-B8CD-48FF-AB67-03EB055C2130}" destId="{04631CA0-283A-4F7B-A51E-97F15ECD361D}" srcOrd="0" destOrd="0" presId="urn:microsoft.com/office/officeart/2005/8/layout/vList2"/>
    <dgm:cxn modelId="{49F72B24-C824-4655-9DCC-5A827C5BE20B}" type="presOf" srcId="{F9C56D0B-D20E-4D7E-B249-797B30B4391B}" destId="{AF29BFE2-5179-4F1D-8082-CA6C166C0EA1}" srcOrd="0" destOrd="0" presId="urn:microsoft.com/office/officeart/2005/8/layout/vList2"/>
    <dgm:cxn modelId="{0CB76A13-72EC-4668-A8C5-C551CAA6E423}" type="presOf" srcId="{B3175C49-7882-45BE-920E-F5BFC237CC7F}" destId="{F1B5B452-A657-4042-B4C6-FC7B36268FF7}" srcOrd="0" destOrd="0" presId="urn:microsoft.com/office/officeart/2005/8/layout/vList2"/>
    <dgm:cxn modelId="{C1F72EF2-2434-45CA-905C-F238300B4FB1}" srcId="{E6601468-D1B3-48DC-B15A-A5C9D62AE68B}" destId="{E5418313-B8CD-48FF-AB67-03EB055C2130}" srcOrd="3" destOrd="0" parTransId="{BD5779D3-C749-486D-B260-EEB021BA3BC7}" sibTransId="{949F8A2E-A363-447A-89D1-B7067BE40CB5}"/>
    <dgm:cxn modelId="{3DAB7B0B-F1DE-4D1E-82C1-A3CEC15F9C13}" type="presOf" srcId="{E6601468-D1B3-48DC-B15A-A5C9D62AE68B}" destId="{8CD61963-FD9B-4B44-A375-B0DDB86C866F}" srcOrd="0" destOrd="0" presId="urn:microsoft.com/office/officeart/2005/8/layout/vList2"/>
    <dgm:cxn modelId="{80A5EF28-BB82-4700-9503-FBE4861E6AB2}" srcId="{E6601468-D1B3-48DC-B15A-A5C9D62AE68B}" destId="{D9C3C0D3-5C9D-48A3-AC65-764046B6FCA1}" srcOrd="1" destOrd="0" parTransId="{CB8FD6B9-82CA-418D-BE14-FA4DE4CBE7AF}" sibTransId="{AB0330C6-13C4-4717-B69C-3DB81FBEB561}"/>
    <dgm:cxn modelId="{E4D1DDF4-C935-408A-A835-BCC052F072B1}" srcId="{E6601468-D1B3-48DC-B15A-A5C9D62AE68B}" destId="{F9C56D0B-D20E-4D7E-B249-797B30B4391B}" srcOrd="2" destOrd="0" parTransId="{5DF62216-90F4-402C-BAAA-B52A49AB4C81}" sibTransId="{947D3636-0BBA-4BAB-A3B1-A2084D0C82A5}"/>
    <dgm:cxn modelId="{7648D096-C427-4BC4-BBEA-8183FA62678A}" srcId="{E6601468-D1B3-48DC-B15A-A5C9D62AE68B}" destId="{B3175C49-7882-45BE-920E-F5BFC237CC7F}" srcOrd="0" destOrd="0" parTransId="{02DC6FD0-9439-4667-B6CF-298BAB305B89}" sibTransId="{2D031669-3515-402B-8ADC-17AFA17AAB83}"/>
    <dgm:cxn modelId="{773C4BDA-3EC4-4052-91B3-311FA327C178}" type="presParOf" srcId="{8CD61963-FD9B-4B44-A375-B0DDB86C866F}" destId="{F1B5B452-A657-4042-B4C6-FC7B36268FF7}" srcOrd="0" destOrd="0" presId="urn:microsoft.com/office/officeart/2005/8/layout/vList2"/>
    <dgm:cxn modelId="{BD136D38-88DF-424D-A8F7-38698D29EF6C}" type="presParOf" srcId="{8CD61963-FD9B-4B44-A375-B0DDB86C866F}" destId="{559F7AB3-0D07-4EDB-8931-5F6BA939BFD3}" srcOrd="1" destOrd="0" presId="urn:microsoft.com/office/officeart/2005/8/layout/vList2"/>
    <dgm:cxn modelId="{5ABDF99E-FAF7-44CD-8D4E-DFBCB1D43EF5}" type="presParOf" srcId="{8CD61963-FD9B-4B44-A375-B0DDB86C866F}" destId="{40B718EF-2B0D-458D-84C0-E504E44F45A4}" srcOrd="2" destOrd="0" presId="urn:microsoft.com/office/officeart/2005/8/layout/vList2"/>
    <dgm:cxn modelId="{C248F5F9-BEBD-4535-A534-27BACC8DB5DF}" type="presParOf" srcId="{8CD61963-FD9B-4B44-A375-B0DDB86C866F}" destId="{9F01BF4A-FB0F-4A1F-A33F-E031FB1E0880}" srcOrd="3" destOrd="0" presId="urn:microsoft.com/office/officeart/2005/8/layout/vList2"/>
    <dgm:cxn modelId="{B7B60349-E2BE-4CF1-A19D-8C7E8E3E6793}" type="presParOf" srcId="{8CD61963-FD9B-4B44-A375-B0DDB86C866F}" destId="{AF29BFE2-5179-4F1D-8082-CA6C166C0EA1}" srcOrd="4" destOrd="0" presId="urn:microsoft.com/office/officeart/2005/8/layout/vList2"/>
    <dgm:cxn modelId="{64AA0A52-26BF-4D84-940F-FB1ED7458A92}" type="presParOf" srcId="{8CD61963-FD9B-4B44-A375-B0DDB86C866F}" destId="{E4F5A944-8EA2-460D-9F58-C5905F1FB2AB}" srcOrd="5" destOrd="0" presId="urn:microsoft.com/office/officeart/2005/8/layout/vList2"/>
    <dgm:cxn modelId="{6675EA88-1A44-4118-9984-CE7D36268311}" type="presParOf" srcId="{8CD61963-FD9B-4B44-A375-B0DDB86C866F}" destId="{04631CA0-283A-4F7B-A51E-97F15ECD361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ECA408A-B984-4B29-B154-6CD33EF84E93}" type="datetimeFigureOut">
              <a:rPr lang="en-US" smtClean="0"/>
              <a:t>10/8/2023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BB61D1C-781E-4042-AB10-EE2DC49DA59C}" type="slidenum">
              <a:rPr lang="en-US" smtClean="0"/>
              <a:t>‹#›</a:t>
            </a:fld>
            <a:endParaRPr lang="en-US"/>
          </a:p>
        </p:txBody>
      </p:sp>
    </p:spTree>
    <p:extLst>
      <p:ext uri="{BB962C8B-B14F-4D97-AF65-F5344CB8AC3E}">
        <p14:creationId xmlns:p14="http://schemas.microsoft.com/office/powerpoint/2010/main" val="4101710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a:t>
            </a:r>
            <a:r>
              <a:rPr lang="en-US" baseline="0" dirty="0"/>
              <a:t> in an overdose: opioid receptors on the brain. </a:t>
            </a:r>
          </a:p>
          <a:p>
            <a:r>
              <a:rPr lang="en-US" baseline="0" dirty="0"/>
              <a:t>How Narcan works: </a:t>
            </a:r>
          </a:p>
          <a:p>
            <a:r>
              <a:rPr lang="en-US" dirty="0"/>
              <a:t>When</a:t>
            </a:r>
            <a:r>
              <a:rPr lang="en-US" baseline="0" dirty="0"/>
              <a:t> it doesn’t work: </a:t>
            </a:r>
            <a:r>
              <a:rPr lang="en-US" dirty="0"/>
              <a:t>If they have been out for too long it may not work</a:t>
            </a:r>
          </a:p>
          <a:p>
            <a:r>
              <a:rPr lang="en-US" dirty="0"/>
              <a:t>If they have ingested other substances (</a:t>
            </a:r>
            <a:r>
              <a:rPr lang="en-US" dirty="0" err="1"/>
              <a:t>EtOH</a:t>
            </a:r>
            <a:r>
              <a:rPr lang="en-US" dirty="0"/>
              <a:t>, “downers”) it may not work</a:t>
            </a:r>
          </a:p>
          <a:p>
            <a:r>
              <a:rPr lang="en-US" dirty="0"/>
              <a:t>They may have ingested a really potent substance</a:t>
            </a:r>
          </a:p>
          <a:p>
            <a:endParaRPr lang="en-US" dirty="0"/>
          </a:p>
        </p:txBody>
      </p:sp>
      <p:sp>
        <p:nvSpPr>
          <p:cNvPr id="4" name="Slide Number Placeholder 3"/>
          <p:cNvSpPr>
            <a:spLocks noGrp="1"/>
          </p:cNvSpPr>
          <p:nvPr>
            <p:ph type="sldNum" sz="quarter" idx="10"/>
          </p:nvPr>
        </p:nvSpPr>
        <p:spPr/>
        <p:txBody>
          <a:bodyPr/>
          <a:lstStyle/>
          <a:p>
            <a:fld id="{C98C9877-62FE-4E6B-BBB9-33887F85AAD6}" type="slidenum">
              <a:rPr lang="en-US" smtClean="0"/>
              <a:t>23</a:t>
            </a:fld>
            <a:endParaRPr lang="en-US"/>
          </a:p>
        </p:txBody>
      </p:sp>
    </p:spTree>
    <p:extLst>
      <p:ext uri="{BB962C8B-B14F-4D97-AF65-F5344CB8AC3E}">
        <p14:creationId xmlns:p14="http://schemas.microsoft.com/office/powerpoint/2010/main" val="1121992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here include: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MAT, when appropriate, as a tool in the range of jail-based treatment options, the value proposition to criminal justice executives may include: • Stemming the cycle of arrest, incarceration, and release associated with substance use disorders (SUDs), as individuals with SUDs return to the community without connection to treatment. • Contributing to the maintenance of a safe and secure facility for inmates and staff . • Reducing costs: Comprehensive drug treatment programs in jails are associated with reduced system costs.5 According to the 2018 Substance Abuse and Mental Health Services Administration (SAMHSA) TIP 63: Medications for Opioid Use Disorders, “Data indicate that medications for OUD are cost effective and cost beneficial.”</a:t>
            </a:r>
          </a:p>
          <a:p>
            <a:endParaRPr lang="en-US" dirty="0"/>
          </a:p>
        </p:txBody>
      </p:sp>
      <p:sp>
        <p:nvSpPr>
          <p:cNvPr id="4" name="Slide Number Placeholder 3"/>
          <p:cNvSpPr>
            <a:spLocks noGrp="1"/>
          </p:cNvSpPr>
          <p:nvPr>
            <p:ph type="sldNum" sz="quarter" idx="5"/>
          </p:nvPr>
        </p:nvSpPr>
        <p:spPr/>
        <p:txBody>
          <a:bodyPr/>
          <a:lstStyle/>
          <a:p>
            <a:fld id="{DBB61D1C-781E-4042-AB10-EE2DC49DA59C}" type="slidenum">
              <a:rPr lang="en-US" smtClean="0"/>
              <a:t>32</a:t>
            </a:fld>
            <a:endParaRPr lang="en-US"/>
          </a:p>
        </p:txBody>
      </p:sp>
    </p:spTree>
    <p:extLst>
      <p:ext uri="{BB962C8B-B14F-4D97-AF65-F5344CB8AC3E}">
        <p14:creationId xmlns:p14="http://schemas.microsoft.com/office/powerpoint/2010/main" val="1785794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2019 numbers</a:t>
            </a:r>
          </a:p>
        </p:txBody>
      </p:sp>
      <p:sp>
        <p:nvSpPr>
          <p:cNvPr id="4" name="Slide Number Placeholder 3"/>
          <p:cNvSpPr>
            <a:spLocks noGrp="1"/>
          </p:cNvSpPr>
          <p:nvPr>
            <p:ph type="sldNum" sz="quarter" idx="5"/>
          </p:nvPr>
        </p:nvSpPr>
        <p:spPr/>
        <p:txBody>
          <a:bodyPr/>
          <a:lstStyle/>
          <a:p>
            <a:fld id="{DBB61D1C-781E-4042-AB10-EE2DC49DA59C}" type="slidenum">
              <a:rPr lang="en-US" smtClean="0"/>
              <a:t>33</a:t>
            </a:fld>
            <a:endParaRPr lang="en-US"/>
          </a:p>
        </p:txBody>
      </p:sp>
    </p:spTree>
    <p:extLst>
      <p:ext uri="{BB962C8B-B14F-4D97-AF65-F5344CB8AC3E}">
        <p14:creationId xmlns:p14="http://schemas.microsoft.com/office/powerpoint/2010/main" val="210871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Traditional OVI sanctions, such as fines and jail have been found to be some of the least effective.</a:t>
            </a:r>
          </a:p>
          <a:p>
            <a:endParaRPr lang="en-US" dirty="0"/>
          </a:p>
          <a:p>
            <a:r>
              <a:rPr lang="en-US" dirty="0"/>
              <a:t>A study of 46 states found that post-conviction license suspension had no discernible effects on alcohol-related fatal crashes.</a:t>
            </a:r>
          </a:p>
        </p:txBody>
      </p:sp>
      <p:sp>
        <p:nvSpPr>
          <p:cNvPr id="4" name="Slide Number Placeholder 3"/>
          <p:cNvSpPr>
            <a:spLocks noGrp="1"/>
          </p:cNvSpPr>
          <p:nvPr>
            <p:ph type="sldNum" sz="quarter" idx="5"/>
          </p:nvPr>
        </p:nvSpPr>
        <p:spPr/>
        <p:txBody>
          <a:bodyPr/>
          <a:lstStyle/>
          <a:p>
            <a:fld id="{DBB61D1C-781E-4042-AB10-EE2DC49DA59C}" type="slidenum">
              <a:rPr lang="en-US" smtClean="0"/>
              <a:t>35</a:t>
            </a:fld>
            <a:endParaRPr lang="en-US"/>
          </a:p>
        </p:txBody>
      </p:sp>
    </p:spTree>
    <p:extLst>
      <p:ext uri="{BB962C8B-B14F-4D97-AF65-F5344CB8AC3E}">
        <p14:creationId xmlns:p14="http://schemas.microsoft.com/office/powerpoint/2010/main" val="10201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SBIRT – the screening is universal</a:t>
            </a:r>
          </a:p>
          <a:p>
            <a:r>
              <a:rPr lang="en-US" dirty="0"/>
              <a:t>DISCUSS JAIL DISCHARGE PLANNING HERE</a:t>
            </a:r>
          </a:p>
        </p:txBody>
      </p:sp>
      <p:sp>
        <p:nvSpPr>
          <p:cNvPr id="4" name="Slide Number Placeholder 3"/>
          <p:cNvSpPr>
            <a:spLocks noGrp="1"/>
          </p:cNvSpPr>
          <p:nvPr>
            <p:ph type="sldNum" sz="quarter" idx="10"/>
          </p:nvPr>
        </p:nvSpPr>
        <p:spPr/>
        <p:txBody>
          <a:bodyPr/>
          <a:lstStyle/>
          <a:p>
            <a:fld id="{DBB61D1C-781E-4042-AB10-EE2DC49DA59C}" type="slidenum">
              <a:rPr lang="en-US" smtClean="0"/>
              <a:t>37</a:t>
            </a:fld>
            <a:endParaRPr lang="en-US"/>
          </a:p>
        </p:txBody>
      </p:sp>
    </p:spTree>
    <p:extLst>
      <p:ext uri="{BB962C8B-B14F-4D97-AF65-F5344CB8AC3E}">
        <p14:creationId xmlns:p14="http://schemas.microsoft.com/office/powerpoint/2010/main" val="23804789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BE77E1B-A067-43D9-A88B-4A7FB78494BA}" type="datetimeFigureOut">
              <a:rPr lang="en-US" smtClean="0"/>
              <a:t>10/8/2023</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1D20C788-9F54-47C3-B64F-4A3B70E4960D}"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17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E77E1B-A067-43D9-A88B-4A7FB78494BA}"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0C788-9F54-47C3-B64F-4A3B70E4960D}" type="slidenum">
              <a:rPr lang="en-US" smtClean="0"/>
              <a:t>‹#›</a:t>
            </a:fld>
            <a:endParaRPr lang="en-US"/>
          </a:p>
        </p:txBody>
      </p:sp>
    </p:spTree>
    <p:extLst>
      <p:ext uri="{BB962C8B-B14F-4D97-AF65-F5344CB8AC3E}">
        <p14:creationId xmlns:p14="http://schemas.microsoft.com/office/powerpoint/2010/main" val="3467852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E77E1B-A067-43D9-A88B-4A7FB78494BA}"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0C788-9F54-47C3-B64F-4A3B70E4960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4641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E77E1B-A067-43D9-A88B-4A7FB78494BA}"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0C788-9F54-47C3-B64F-4A3B70E4960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1280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E77E1B-A067-43D9-A88B-4A7FB78494BA}"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0C788-9F54-47C3-B64F-4A3B70E4960D}" type="slidenum">
              <a:rPr lang="en-US" smtClean="0"/>
              <a:t>‹#›</a:t>
            </a:fld>
            <a:endParaRPr lang="en-US"/>
          </a:p>
        </p:txBody>
      </p:sp>
    </p:spTree>
    <p:extLst>
      <p:ext uri="{BB962C8B-B14F-4D97-AF65-F5344CB8AC3E}">
        <p14:creationId xmlns:p14="http://schemas.microsoft.com/office/powerpoint/2010/main" val="624127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E77E1B-A067-43D9-A88B-4A7FB78494BA}"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0C788-9F54-47C3-B64F-4A3B70E4960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394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E77E1B-A067-43D9-A88B-4A7FB78494BA}"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0C788-9F54-47C3-B64F-4A3B70E4960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5904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77E1B-A067-43D9-A88B-4A7FB78494BA}"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0C788-9F54-47C3-B64F-4A3B70E4960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14345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77E1B-A067-43D9-A88B-4A7FB78494BA}"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0C788-9F54-47C3-B64F-4A3B70E4960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4687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E77E1B-A067-43D9-A88B-4A7FB78494BA}"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0C788-9F54-47C3-B64F-4A3B70E4960D}" type="slidenum">
              <a:rPr lang="en-US" smtClean="0"/>
              <a:t>‹#›</a:t>
            </a:fld>
            <a:endParaRPr lang="en-US"/>
          </a:p>
        </p:txBody>
      </p:sp>
    </p:spTree>
    <p:extLst>
      <p:ext uri="{BB962C8B-B14F-4D97-AF65-F5344CB8AC3E}">
        <p14:creationId xmlns:p14="http://schemas.microsoft.com/office/powerpoint/2010/main" val="410933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E77E1B-A067-43D9-A88B-4A7FB78494BA}" type="datetimeFigureOut">
              <a:rPr lang="en-US" smtClean="0"/>
              <a:t>10/8/2023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20C788-9F54-47C3-B64F-4A3B70E4960D}"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928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BE77E1B-A067-43D9-A88B-4A7FB78494BA}"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0C788-9F54-47C3-B64F-4A3B70E4960D}" type="slidenum">
              <a:rPr lang="en-US" smtClean="0"/>
              <a:t>‹#›</a:t>
            </a:fld>
            <a:endParaRPr lang="en-US"/>
          </a:p>
        </p:txBody>
      </p:sp>
    </p:spTree>
    <p:extLst>
      <p:ext uri="{BB962C8B-B14F-4D97-AF65-F5344CB8AC3E}">
        <p14:creationId xmlns:p14="http://schemas.microsoft.com/office/powerpoint/2010/main" val="1569045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BE77E1B-A067-43D9-A88B-4A7FB78494BA}" type="datetimeFigureOut">
              <a:rPr lang="en-US" smtClean="0"/>
              <a:t>10/8/2023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20C788-9F54-47C3-B64F-4A3B70E4960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039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E77E1B-A067-43D9-A88B-4A7FB78494BA}" type="datetimeFigureOut">
              <a:rPr lang="en-US" smtClean="0"/>
              <a:t>10/8/2023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20C788-9F54-47C3-B64F-4A3B70E4960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774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77E1B-A067-43D9-A88B-4A7FB78494BA}" type="datetimeFigureOut">
              <a:rPr lang="en-US" smtClean="0"/>
              <a:t>10/8/2023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20C788-9F54-47C3-B64F-4A3B70E4960D}" type="slidenum">
              <a:rPr lang="en-US" smtClean="0"/>
              <a:t>‹#›</a:t>
            </a:fld>
            <a:endParaRPr lang="en-US"/>
          </a:p>
        </p:txBody>
      </p:sp>
    </p:spTree>
    <p:extLst>
      <p:ext uri="{BB962C8B-B14F-4D97-AF65-F5344CB8AC3E}">
        <p14:creationId xmlns:p14="http://schemas.microsoft.com/office/powerpoint/2010/main" val="3733611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E77E1B-A067-43D9-A88B-4A7FB78494BA}"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0C788-9F54-47C3-B64F-4A3B70E4960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1013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BE77E1B-A067-43D9-A88B-4A7FB78494BA}" type="datetimeFigureOut">
              <a:rPr lang="en-US" smtClean="0"/>
              <a:t>10/8/2023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20C788-9F54-47C3-B64F-4A3B70E4960D}" type="slidenum">
              <a:rPr lang="en-US" smtClean="0"/>
              <a:t>‹#›</a:t>
            </a:fld>
            <a:endParaRPr lang="en-US"/>
          </a:p>
        </p:txBody>
      </p:sp>
    </p:spTree>
    <p:extLst>
      <p:ext uri="{BB962C8B-B14F-4D97-AF65-F5344CB8AC3E}">
        <p14:creationId xmlns:p14="http://schemas.microsoft.com/office/powerpoint/2010/main" val="2010813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E77E1B-A067-43D9-A88B-4A7FB78494BA}" type="datetimeFigureOut">
              <a:rPr lang="en-US" smtClean="0"/>
              <a:t>10/8/2023</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20C788-9F54-47C3-B64F-4A3B70E4960D}" type="slidenum">
              <a:rPr lang="en-US" smtClean="0"/>
              <a:t>‹#›</a:t>
            </a:fld>
            <a:endParaRPr lang="en-US"/>
          </a:p>
        </p:txBody>
      </p:sp>
    </p:spTree>
    <p:extLst>
      <p:ext uri="{BB962C8B-B14F-4D97-AF65-F5344CB8AC3E}">
        <p14:creationId xmlns:p14="http://schemas.microsoft.com/office/powerpoint/2010/main" val="177501068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jp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pn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5.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4.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mailto:russellt@mcohiosheriff.org" TargetMode="External"/><Relationship Id="rId2" Type="http://schemas.openxmlformats.org/officeDocument/2006/relationships/hyperlink" Target="mailto:kmarciani@eastway.org" TargetMode="External"/><Relationship Id="rId1" Type="http://schemas.openxmlformats.org/officeDocument/2006/relationships/slideLayout" Target="../slideLayouts/slideLayout2.xml"/><Relationship Id="rId4" Type="http://schemas.openxmlformats.org/officeDocument/2006/relationships/hyperlink" Target="mailto:ohiojolhuffman@gmail.co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F7204D-8957-3CD7-08A6-D6B1CF4C0751}"/>
              </a:ext>
            </a:extLst>
          </p:cNvPr>
          <p:cNvSpPr>
            <a:spLocks noGrp="1"/>
          </p:cNvSpPr>
          <p:nvPr>
            <p:ph type="ctrTitle"/>
          </p:nvPr>
        </p:nvSpPr>
        <p:spPr>
          <a:xfrm>
            <a:off x="2588079" y="1657351"/>
            <a:ext cx="7135585" cy="1649186"/>
          </a:xfrm>
        </p:spPr>
        <p:txBody>
          <a:bodyPr/>
          <a:lstStyle/>
          <a:p>
            <a:r>
              <a:rPr lang="en-US" sz="3200" dirty="0"/>
              <a:t>Innovative Justice Solutions:  Fostering Effective Partnerships and Programming in Correctional Settings</a:t>
            </a:r>
          </a:p>
        </p:txBody>
      </p:sp>
      <p:sp>
        <p:nvSpPr>
          <p:cNvPr id="3" name="Subtitle 2">
            <a:extLst>
              <a:ext uri="{FF2B5EF4-FFF2-40B4-BE49-F238E27FC236}">
                <a16:creationId xmlns:a16="http://schemas.microsoft.com/office/drawing/2014/main" xmlns="" id="{696196C8-7A98-3BBE-33AC-356E8268AD2E}"/>
              </a:ext>
            </a:extLst>
          </p:cNvPr>
          <p:cNvSpPr>
            <a:spLocks noGrp="1"/>
          </p:cNvSpPr>
          <p:nvPr>
            <p:ph type="subTitle" idx="1"/>
          </p:nvPr>
        </p:nvSpPr>
        <p:spPr/>
        <p:txBody>
          <a:bodyPr>
            <a:normAutofit lnSpcReduction="10000"/>
          </a:bodyPr>
          <a:lstStyle/>
          <a:p>
            <a:r>
              <a:rPr lang="en-US" dirty="0"/>
              <a:t>Dr. Kara </a:t>
            </a:r>
            <a:r>
              <a:rPr lang="en-US" dirty="0" err="1"/>
              <a:t>Marciani</a:t>
            </a:r>
            <a:endParaRPr lang="en-US" dirty="0"/>
          </a:p>
          <a:p>
            <a:r>
              <a:rPr lang="en-US" dirty="0"/>
              <a:t>Teresa Russell</a:t>
            </a:r>
          </a:p>
          <a:p>
            <a:r>
              <a:rPr lang="en-US" dirty="0"/>
              <a:t>Judge Kate Huffman</a:t>
            </a:r>
          </a:p>
        </p:txBody>
      </p:sp>
    </p:spTree>
    <p:extLst>
      <p:ext uri="{BB962C8B-B14F-4D97-AF65-F5344CB8AC3E}">
        <p14:creationId xmlns:p14="http://schemas.microsoft.com/office/powerpoint/2010/main" val="2756589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440C8-98A9-8F00-181E-0D4AC8ECE331}"/>
              </a:ext>
            </a:extLst>
          </p:cNvPr>
          <p:cNvSpPr>
            <a:spLocks noGrp="1"/>
          </p:cNvSpPr>
          <p:nvPr>
            <p:ph type="title"/>
          </p:nvPr>
        </p:nvSpPr>
        <p:spPr/>
        <p:txBody>
          <a:bodyPr/>
          <a:lstStyle/>
          <a:p>
            <a:r>
              <a:rPr lang="en-US" dirty="0"/>
              <a:t>Criminogenic Thinking</a:t>
            </a:r>
          </a:p>
        </p:txBody>
      </p:sp>
      <p:sp>
        <p:nvSpPr>
          <p:cNvPr id="3" name="Content Placeholder 2">
            <a:extLst>
              <a:ext uri="{FF2B5EF4-FFF2-40B4-BE49-F238E27FC236}">
                <a16:creationId xmlns:a16="http://schemas.microsoft.com/office/drawing/2014/main" xmlns="" id="{4FA294B5-9773-1EFB-2086-A7916AD63CBB}"/>
              </a:ext>
            </a:extLst>
          </p:cNvPr>
          <p:cNvSpPr>
            <a:spLocks noGrp="1"/>
          </p:cNvSpPr>
          <p:nvPr>
            <p:ph idx="1"/>
          </p:nvPr>
        </p:nvSpPr>
        <p:spPr/>
        <p:txBody>
          <a:bodyPr/>
          <a:lstStyle/>
          <a:p>
            <a:pPr marL="0" indent="0">
              <a:buNone/>
            </a:pPr>
            <a:r>
              <a:rPr lang="en-US" dirty="0"/>
              <a:t>Thoughts </a:t>
            </a:r>
            <a:r>
              <a:rPr lang="en-US" dirty="0" smtClean="0"/>
              <a:t>and </a:t>
            </a:r>
            <a:r>
              <a:rPr lang="en-US" dirty="0"/>
              <a:t>beliefs that facilitate antisocial, criminal, and self-destructive behavior</a:t>
            </a:r>
          </a:p>
          <a:p>
            <a:pPr marL="457200" lvl="1" indent="0">
              <a:buNone/>
            </a:pPr>
            <a:r>
              <a:rPr lang="en-US" dirty="0"/>
              <a:t>“I don’t have anything in common with people who live a straight life.”</a:t>
            </a:r>
          </a:p>
          <a:p>
            <a:pPr marL="457200" lvl="1" indent="0">
              <a:buNone/>
            </a:pPr>
            <a:r>
              <a:rPr lang="en-US" dirty="0"/>
              <a:t>“Probation officers just want to violate you.”</a:t>
            </a:r>
          </a:p>
          <a:p>
            <a:pPr marL="457200" lvl="1" indent="0">
              <a:buNone/>
            </a:pPr>
            <a:r>
              <a:rPr lang="en-US" dirty="0"/>
              <a:t>“I won’t go to treatment unless you can find a facilitator smarter than me.”</a:t>
            </a:r>
          </a:p>
          <a:p>
            <a:pPr marL="457200" lvl="1" indent="0">
              <a:buNone/>
            </a:pPr>
            <a:r>
              <a:rPr lang="en-US" dirty="0"/>
              <a:t>“Nobody can tell me what to do. I tell people what to do.”</a:t>
            </a:r>
          </a:p>
          <a:p>
            <a:pPr marL="457200" lvl="1" indent="0">
              <a:buNone/>
            </a:pPr>
            <a:r>
              <a:rPr lang="en-US" dirty="0"/>
              <a:t>“If I don’t sell drugs in my neighborhood, somebody else will.”</a:t>
            </a:r>
          </a:p>
        </p:txBody>
      </p:sp>
    </p:spTree>
    <p:extLst>
      <p:ext uri="{BB962C8B-B14F-4D97-AF65-F5344CB8AC3E}">
        <p14:creationId xmlns:p14="http://schemas.microsoft.com/office/powerpoint/2010/main" val="1754348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ED56E41F-B8E0-4D18-B554-FD40260DE0E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xmlns="" id="{2DB31E17-E562-4F82-98D0-858C84120F34}"/>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26" name="Picture 25">
              <a:extLst>
                <a:ext uri="{FF2B5EF4-FFF2-40B4-BE49-F238E27FC236}">
                  <a16:creationId xmlns:a16="http://schemas.microsoft.com/office/drawing/2014/main" xmlns="" id="{58BF3B07-5EF6-4E5B-834E-C1398DB60ADA}"/>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7" name="Rectangle 26">
              <a:extLst>
                <a:ext uri="{FF2B5EF4-FFF2-40B4-BE49-F238E27FC236}">
                  <a16:creationId xmlns:a16="http://schemas.microsoft.com/office/drawing/2014/main" xmlns="" id="{3DDA1859-D108-4C60-B38B-C85485AB386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8" name="Picture 27">
              <a:extLst>
                <a:ext uri="{FF2B5EF4-FFF2-40B4-BE49-F238E27FC236}">
                  <a16:creationId xmlns:a16="http://schemas.microsoft.com/office/drawing/2014/main" xmlns="" id="{E498EA77-084B-43CC-B94D-566F1D8E1EE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9" name="Picture 28">
              <a:extLst>
                <a:ext uri="{FF2B5EF4-FFF2-40B4-BE49-F238E27FC236}">
                  <a16:creationId xmlns:a16="http://schemas.microsoft.com/office/drawing/2014/main" xmlns="" id="{99B16D3F-47E8-419E-9C4E-ED6FC918FBB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xmlns="" id="{11213A0B-72F3-DEFA-F1FD-11703509DF99}"/>
              </a:ext>
            </a:extLst>
          </p:cNvPr>
          <p:cNvSpPr>
            <a:spLocks noGrp="1"/>
          </p:cNvSpPr>
          <p:nvPr>
            <p:ph type="title"/>
          </p:nvPr>
        </p:nvSpPr>
        <p:spPr/>
        <p:txBody>
          <a:bodyPr>
            <a:normAutofit/>
          </a:bodyPr>
          <a:lstStyle/>
          <a:p>
            <a:pPr>
              <a:lnSpc>
                <a:spcPct val="90000"/>
              </a:lnSpc>
            </a:pPr>
            <a:r>
              <a:rPr lang="en-US" sz="3400" dirty="0">
                <a:solidFill>
                  <a:srgbClr val="262626"/>
                </a:solidFill>
              </a:rPr>
              <a:t>Sequential Intercept Model</a:t>
            </a:r>
          </a:p>
        </p:txBody>
      </p:sp>
      <p:sp>
        <p:nvSpPr>
          <p:cNvPr id="3" name="Content Placeholder 2">
            <a:extLst>
              <a:ext uri="{FF2B5EF4-FFF2-40B4-BE49-F238E27FC236}">
                <a16:creationId xmlns:a16="http://schemas.microsoft.com/office/drawing/2014/main" xmlns="" id="{F59FA388-2D8E-2D25-C5DC-4F5D7FF0CA60}"/>
              </a:ext>
            </a:extLst>
          </p:cNvPr>
          <p:cNvSpPr>
            <a:spLocks noGrp="1"/>
          </p:cNvSpPr>
          <p:nvPr>
            <p:ph idx="1"/>
          </p:nvPr>
        </p:nvSpPr>
        <p:spPr/>
        <p:txBody>
          <a:bodyPr>
            <a:normAutofit/>
          </a:bodyPr>
          <a:lstStyle/>
          <a:p>
            <a:pPr>
              <a:lnSpc>
                <a:spcPct val="90000"/>
              </a:lnSpc>
              <a:buFont typeface="Wingdings" panose="05000000000000000000" pitchFamily="2" charset="2"/>
              <a:buChar char="ü"/>
            </a:pPr>
            <a:r>
              <a:rPr lang="en-US" sz="1900" dirty="0">
                <a:solidFill>
                  <a:srgbClr val="262626"/>
                </a:solidFill>
              </a:rPr>
              <a:t>Explore local strategies to implement core services</a:t>
            </a:r>
          </a:p>
          <a:p>
            <a:pPr>
              <a:lnSpc>
                <a:spcPct val="90000"/>
              </a:lnSpc>
              <a:buFont typeface="Wingdings" panose="05000000000000000000" pitchFamily="2" charset="2"/>
              <a:buChar char="ü"/>
            </a:pPr>
            <a:r>
              <a:rPr lang="en-US" sz="1900" dirty="0">
                <a:solidFill>
                  <a:srgbClr val="262626"/>
                </a:solidFill>
              </a:rPr>
              <a:t>Promotes stakeholder collaboration</a:t>
            </a:r>
          </a:p>
          <a:p>
            <a:pPr>
              <a:lnSpc>
                <a:spcPct val="90000"/>
              </a:lnSpc>
              <a:buFont typeface="Wingdings" panose="05000000000000000000" pitchFamily="2" charset="2"/>
              <a:buChar char="ü"/>
            </a:pPr>
            <a:r>
              <a:rPr lang="en-US" sz="1900" dirty="0">
                <a:solidFill>
                  <a:srgbClr val="262626"/>
                </a:solidFill>
              </a:rPr>
              <a:t>Identifies opportunities to fill critical gaps in services</a:t>
            </a:r>
          </a:p>
          <a:p>
            <a:pPr>
              <a:lnSpc>
                <a:spcPct val="90000"/>
              </a:lnSpc>
              <a:buFont typeface="Wingdings" panose="05000000000000000000" pitchFamily="2" charset="2"/>
              <a:buChar char="ü"/>
            </a:pPr>
            <a:r>
              <a:rPr lang="en-US" sz="1900" dirty="0">
                <a:solidFill>
                  <a:srgbClr val="262626"/>
                </a:solidFill>
              </a:rPr>
              <a:t>Apply evidence-based practices through the continuum of criminal justice services</a:t>
            </a:r>
          </a:p>
        </p:txBody>
      </p:sp>
    </p:spTree>
    <p:extLst>
      <p:ext uri="{BB962C8B-B14F-4D97-AF65-F5344CB8AC3E}">
        <p14:creationId xmlns:p14="http://schemas.microsoft.com/office/powerpoint/2010/main" val="2448851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853440"/>
            <a:ext cx="9601195" cy="5207726"/>
          </a:xfrm>
        </p:spPr>
      </p:pic>
    </p:spTree>
    <p:extLst>
      <p:ext uri="{BB962C8B-B14F-4D97-AF65-F5344CB8AC3E}">
        <p14:creationId xmlns:p14="http://schemas.microsoft.com/office/powerpoint/2010/main" val="21373520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BB1147-6AC8-997B-E0A3-6CD066D2EC06}"/>
              </a:ext>
            </a:extLst>
          </p:cNvPr>
          <p:cNvSpPr>
            <a:spLocks noGrp="1"/>
          </p:cNvSpPr>
          <p:nvPr>
            <p:ph type="title"/>
          </p:nvPr>
        </p:nvSpPr>
        <p:spPr>
          <a:xfrm>
            <a:off x="6094412" y="982133"/>
            <a:ext cx="4802185" cy="810692"/>
          </a:xfrm>
        </p:spPr>
        <p:txBody>
          <a:bodyPr>
            <a:normAutofit/>
          </a:bodyPr>
          <a:lstStyle/>
          <a:p>
            <a:endParaRPr lang="en-US">
              <a:solidFill>
                <a:srgbClr val="262626"/>
              </a:solidFill>
            </a:endParaRPr>
          </a:p>
        </p:txBody>
      </p:sp>
      <p:sp>
        <p:nvSpPr>
          <p:cNvPr id="3" name="Content Placeholder 2">
            <a:extLst>
              <a:ext uri="{FF2B5EF4-FFF2-40B4-BE49-F238E27FC236}">
                <a16:creationId xmlns:a16="http://schemas.microsoft.com/office/drawing/2014/main" xmlns="" id="{DE5DFDF8-75AA-06E9-239B-4BF31763496B}"/>
              </a:ext>
            </a:extLst>
          </p:cNvPr>
          <p:cNvSpPr>
            <a:spLocks noGrp="1"/>
          </p:cNvSpPr>
          <p:nvPr>
            <p:ph idx="1"/>
          </p:nvPr>
        </p:nvSpPr>
        <p:spPr>
          <a:xfrm>
            <a:off x="6094412" y="2556932"/>
            <a:ext cx="4802184" cy="3318936"/>
          </a:xfrm>
        </p:spPr>
        <p:txBody>
          <a:bodyPr>
            <a:normAutofit/>
          </a:bodyPr>
          <a:lstStyle/>
          <a:p>
            <a:r>
              <a:rPr lang="en-US" dirty="0">
                <a:solidFill>
                  <a:srgbClr val="262626"/>
                </a:solidFill>
                <a:latin typeface="Microsoft Sans Serif" panose="020B0604020202020204" pitchFamily="34" charset="0"/>
                <a:ea typeface="Microsoft Sans Serif" panose="020B0604020202020204" pitchFamily="34" charset="0"/>
                <a:cs typeface="Microsoft Sans Serif" panose="020B0604020202020204" pitchFamily="34" charset="0"/>
              </a:rPr>
              <a:t>It’s not a simple, discrete event…. It’s a process</a:t>
            </a:r>
          </a:p>
          <a:p>
            <a:r>
              <a:rPr lang="en-US" dirty="0">
                <a:solidFill>
                  <a:srgbClr val="262626"/>
                </a:solidFill>
                <a:latin typeface="Microsoft Sans Serif" panose="020B0604020202020204" pitchFamily="34" charset="0"/>
                <a:ea typeface="Microsoft Sans Serif" panose="020B0604020202020204" pitchFamily="34" charset="0"/>
                <a:cs typeface="Microsoft Sans Serif" panose="020B0604020202020204" pitchFamily="34" charset="0"/>
              </a:rPr>
              <a:t>A crisis can precipitate a sudden change</a:t>
            </a:r>
          </a:p>
          <a:p>
            <a:pPr lvl="1"/>
            <a:r>
              <a:rPr lang="en-US" dirty="0">
                <a:solidFill>
                  <a:srgbClr val="262626"/>
                </a:solidFill>
                <a:latin typeface="Microsoft Sans Serif" panose="020B0604020202020204" pitchFamily="34" charset="0"/>
                <a:ea typeface="Microsoft Sans Serif" panose="020B0604020202020204" pitchFamily="34" charset="0"/>
                <a:cs typeface="Microsoft Sans Serif" panose="020B0604020202020204" pitchFamily="34" charset="0"/>
              </a:rPr>
              <a:t>Distress as a motivating factor</a:t>
            </a:r>
          </a:p>
          <a:p>
            <a:r>
              <a:rPr lang="en-US" dirty="0">
                <a:solidFill>
                  <a:srgbClr val="262626"/>
                </a:solidFill>
                <a:latin typeface="Microsoft Sans Serif" panose="020B0604020202020204" pitchFamily="34" charset="0"/>
                <a:ea typeface="Microsoft Sans Serif" panose="020B0604020202020204" pitchFamily="34" charset="0"/>
                <a:cs typeface="Microsoft Sans Serif" panose="020B0604020202020204" pitchFamily="34" charset="0"/>
              </a:rPr>
              <a:t>Usually involves loss as well as the perceived gain</a:t>
            </a:r>
          </a:p>
        </p:txBody>
      </p:sp>
      <p:pic>
        <p:nvPicPr>
          <p:cNvPr id="8" name="Picture 7" descr="A hand placing blocks on a stack of wooden blocks">
            <a:extLst>
              <a:ext uri="{FF2B5EF4-FFF2-40B4-BE49-F238E27FC236}">
                <a16:creationId xmlns:a16="http://schemas.microsoft.com/office/drawing/2014/main" xmlns="" id="{00FE3A84-7CCB-72F4-CB91-A2D382C2E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2683" y="2002102"/>
            <a:ext cx="3876801" cy="2674992"/>
          </a:xfrm>
          <a:prstGeom prst="rect">
            <a:avLst/>
          </a:prstGeom>
        </p:spPr>
      </p:pic>
    </p:spTree>
    <p:extLst>
      <p:ext uri="{BB962C8B-B14F-4D97-AF65-F5344CB8AC3E}">
        <p14:creationId xmlns:p14="http://schemas.microsoft.com/office/powerpoint/2010/main" val="13468289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787D5-BEBC-D782-767C-1A12AB45F61E}"/>
              </a:ext>
            </a:extLst>
          </p:cNvPr>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199" y="982132"/>
            <a:ext cx="9797143" cy="5200953"/>
          </a:xfrm>
        </p:spPr>
      </p:pic>
    </p:spTree>
    <p:extLst>
      <p:ext uri="{BB962C8B-B14F-4D97-AF65-F5344CB8AC3E}">
        <p14:creationId xmlns:p14="http://schemas.microsoft.com/office/powerpoint/2010/main" val="174450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A0EE4E-4D41-39CB-BF56-2DD724D77233}"/>
              </a:ext>
            </a:extLst>
          </p:cNvPr>
          <p:cNvSpPr>
            <a:spLocks noGrp="1"/>
          </p:cNvSpPr>
          <p:nvPr>
            <p:ph type="title"/>
          </p:nvPr>
        </p:nvSpPr>
        <p:spPr/>
        <p:txBody>
          <a:bodyPr>
            <a:normAutofit/>
          </a:bodyPr>
          <a:lstStyle/>
          <a:p>
            <a:r>
              <a:rPr lang="en-US" dirty="0">
                <a:solidFill>
                  <a:srgbClr val="262626"/>
                </a:solidFill>
                <a:latin typeface="Microsoft Sans Serif" panose="020B0604020202020204" pitchFamily="34" charset="0"/>
                <a:ea typeface="Microsoft Sans Serif" panose="020B0604020202020204" pitchFamily="34" charset="0"/>
                <a:cs typeface="Microsoft Sans Serif" panose="020B0604020202020204" pitchFamily="34" charset="0"/>
              </a:rPr>
              <a:t>Motivational Interviewing</a:t>
            </a:r>
          </a:p>
        </p:txBody>
      </p:sp>
      <p:graphicFrame>
        <p:nvGraphicFramePr>
          <p:cNvPr id="5" name="Content Placeholder 2">
            <a:extLst>
              <a:ext uri="{FF2B5EF4-FFF2-40B4-BE49-F238E27FC236}">
                <a16:creationId xmlns:a16="http://schemas.microsoft.com/office/drawing/2014/main" xmlns="" id="{F7561DD5-37B6-C51F-7A13-0B854D4C1CFA}"/>
              </a:ext>
            </a:extLst>
          </p:cNvPr>
          <p:cNvGraphicFramePr>
            <a:graphicFrameLocks noGrp="1"/>
          </p:cNvGraphicFramePr>
          <p:nvPr>
            <p:ph idx="1"/>
            <p:extLst>
              <p:ext uri="{D42A27DB-BD31-4B8C-83A1-F6EECF244321}">
                <p14:modId xmlns:p14="http://schemas.microsoft.com/office/powerpoint/2010/main" val="897456018"/>
              </p:ext>
            </p:extLst>
          </p:nvPr>
        </p:nvGraphicFramePr>
        <p:xfrm>
          <a:off x="1047361" y="2772384"/>
          <a:ext cx="10097278"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21778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xmlns="" id="{22AC0F86-9A78-4E84-A4B4-ADB8B2629A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xmlns="" id="{4AF78B9E-8BE2-4706-9377-A05FA25ABABF}"/>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3" name="Picture 12">
              <a:extLst>
                <a:ext uri="{FF2B5EF4-FFF2-40B4-BE49-F238E27FC236}">
                  <a16:creationId xmlns:a16="http://schemas.microsoft.com/office/drawing/2014/main" xmlns="" id="{32CDFDE2-4DB3-4623-BA21-187D1B710FB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xmlns="" id="{ED74B2AA-1443-4E9B-8462-F7F5B852590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xmlns="" id="{9BB652B6-7300-49EC-9422-EF5342492AF1}"/>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6" name="Picture 15">
              <a:extLst>
                <a:ext uri="{FF2B5EF4-FFF2-40B4-BE49-F238E27FC236}">
                  <a16:creationId xmlns:a16="http://schemas.microsoft.com/office/drawing/2014/main" xmlns="" id="{D0909587-01DE-424D-A15F-DAA28CF2CD3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xmlns="" id="{C1295967-F337-802D-F561-653DB8E37E05}"/>
              </a:ext>
            </a:extLst>
          </p:cNvPr>
          <p:cNvSpPr>
            <a:spLocks noGrp="1"/>
          </p:cNvSpPr>
          <p:nvPr>
            <p:ph type="title"/>
          </p:nvPr>
        </p:nvSpPr>
        <p:spPr>
          <a:xfrm>
            <a:off x="7535825" y="982132"/>
            <a:ext cx="3360772" cy="1303867"/>
          </a:xfrm>
        </p:spPr>
        <p:txBody>
          <a:bodyPr>
            <a:normAutofit/>
          </a:bodyPr>
          <a:lstStyle/>
          <a:p>
            <a:pPr>
              <a:lnSpc>
                <a:spcPct val="90000"/>
              </a:lnSpc>
            </a:pPr>
            <a:r>
              <a:rPr lang="en-US" sz="2800">
                <a:latin typeface="Microsoft Sans Serif" panose="020B0604020202020204" pitchFamily="34" charset="0"/>
                <a:ea typeface="Microsoft Sans Serif" panose="020B0604020202020204" pitchFamily="34" charset="0"/>
                <a:cs typeface="Microsoft Sans Serif" panose="020B0604020202020204" pitchFamily="34" charset="0"/>
              </a:rPr>
              <a:t>Understanding the Role and Effect of Trauma</a:t>
            </a:r>
          </a:p>
        </p:txBody>
      </p:sp>
      <p:sp>
        <p:nvSpPr>
          <p:cNvPr id="18" name="Rectangle 17">
            <a:extLst>
              <a:ext uri="{FF2B5EF4-FFF2-40B4-BE49-F238E27FC236}">
                <a16:creationId xmlns:a16="http://schemas.microsoft.com/office/drawing/2014/main" xmlns="" id="{69A54E25-1C05-48E5-A5CC-3778C1D363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figure with a question mark above his head&#10;&#10;Description automatically generated">
            <a:extLst>
              <a:ext uri="{FF2B5EF4-FFF2-40B4-BE49-F238E27FC236}">
                <a16:creationId xmlns:a16="http://schemas.microsoft.com/office/drawing/2014/main" xmlns="" id="{11D38544-10A1-A3AF-5FFE-54951D2275C9}"/>
              </a:ext>
            </a:extLst>
          </p:cNvPr>
          <p:cNvPicPr>
            <a:picLocks noChangeAspect="1"/>
          </p:cNvPicPr>
          <p:nvPr/>
        </p:nvPicPr>
        <p:blipFill rotWithShape="1">
          <a:blip r:embed="rId5">
            <a:extLst>
              <a:ext uri="{28A0092B-C50C-407E-A947-70E740481C1C}">
                <a14:useLocalDpi xmlns:a14="http://schemas.microsoft.com/office/drawing/2010/main" val="0"/>
              </a:ext>
            </a:extLst>
          </a:blip>
          <a:srcRect l="4747" r="3937" b="-2"/>
          <a:stretch/>
        </p:blipFill>
        <p:spPr>
          <a:xfrm>
            <a:off x="1412683" y="1410208"/>
            <a:ext cx="5278777" cy="3858780"/>
          </a:xfrm>
          <a:prstGeom prst="rect">
            <a:avLst/>
          </a:prstGeom>
        </p:spPr>
      </p:pic>
      <p:cxnSp>
        <p:nvCxnSpPr>
          <p:cNvPr id="20" name="Straight Connector 19">
            <a:extLst>
              <a:ext uri="{FF2B5EF4-FFF2-40B4-BE49-F238E27FC236}">
                <a16:creationId xmlns:a16="http://schemas.microsoft.com/office/drawing/2014/main" xmlns="" id="{0E5D0023-B23E-4823-8D72-B07FFF8CAE9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xmlns="" id="{1E732400-A4A1-8DCA-E370-8363AD405FDF}"/>
              </a:ext>
            </a:extLst>
          </p:cNvPr>
          <p:cNvSpPr>
            <a:spLocks noGrp="1"/>
          </p:cNvSpPr>
          <p:nvPr>
            <p:ph idx="1"/>
          </p:nvPr>
        </p:nvSpPr>
        <p:spPr>
          <a:xfrm>
            <a:off x="7535824" y="2556932"/>
            <a:ext cx="3557292" cy="3318936"/>
          </a:xfrm>
        </p:spPr>
        <p:txBody>
          <a:bodyPr>
            <a:normAutofit/>
          </a:bodyPr>
          <a:lstStyle/>
          <a:p>
            <a:pPr marL="0" indent="0">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Why did you do that?</a:t>
            </a:r>
          </a:p>
          <a:p>
            <a:pPr marL="0" indent="0">
              <a:buNone/>
            </a:pP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lgn="ctr">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vs.</a:t>
            </a:r>
          </a:p>
          <a:p>
            <a:pPr marL="0" indent="0">
              <a:buNone/>
            </a:pPr>
            <a:endParaRPr lang="en-US" dirty="0">
              <a:latin typeface="Microsoft Sans Serif" panose="020B0604020202020204" pitchFamily="34" charset="0"/>
              <a:ea typeface="Microsoft Sans Serif" panose="020B0604020202020204" pitchFamily="34" charset="0"/>
              <a:cs typeface="Microsoft Sans Serif" panose="020B0604020202020204" pitchFamily="34" charset="0"/>
            </a:endParaRPr>
          </a:p>
          <a:p>
            <a:pPr marL="0" indent="0">
              <a:buNone/>
            </a:pPr>
            <a:r>
              <a:rPr lang="en-US" dirty="0">
                <a:latin typeface="Microsoft Sans Serif" panose="020B0604020202020204" pitchFamily="34" charset="0"/>
                <a:ea typeface="Microsoft Sans Serif" panose="020B0604020202020204" pitchFamily="34" charset="0"/>
                <a:cs typeface="Microsoft Sans Serif" panose="020B0604020202020204" pitchFamily="34" charset="0"/>
              </a:rPr>
              <a:t>What happened to you?</a:t>
            </a:r>
          </a:p>
        </p:txBody>
      </p:sp>
    </p:spTree>
    <p:extLst>
      <p:ext uri="{BB962C8B-B14F-4D97-AF65-F5344CB8AC3E}">
        <p14:creationId xmlns:p14="http://schemas.microsoft.com/office/powerpoint/2010/main" val="3142238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DEABC1-8281-4B90-594D-83121B6ADB32}"/>
              </a:ext>
            </a:extLst>
          </p:cNvPr>
          <p:cNvSpPr>
            <a:spLocks noGrp="1"/>
          </p:cNvSpPr>
          <p:nvPr>
            <p:ph type="title"/>
          </p:nvPr>
        </p:nvSpPr>
        <p:spPr>
          <a:xfrm>
            <a:off x="1295402" y="982132"/>
            <a:ext cx="9601196" cy="1303867"/>
          </a:xfrm>
        </p:spPr>
        <p:txBody>
          <a:bodyPr>
            <a:normAutofit/>
          </a:bodyPr>
          <a:lstStyle/>
          <a:p>
            <a:r>
              <a:rPr lang="en-US">
                <a:solidFill>
                  <a:srgbClr val="262626"/>
                </a:solidFill>
              </a:rPr>
              <a:t>Types of Trauma</a:t>
            </a:r>
          </a:p>
        </p:txBody>
      </p:sp>
      <p:graphicFrame>
        <p:nvGraphicFramePr>
          <p:cNvPr id="17" name="Content Placeholder 2">
            <a:extLst>
              <a:ext uri="{FF2B5EF4-FFF2-40B4-BE49-F238E27FC236}">
                <a16:creationId xmlns:a16="http://schemas.microsoft.com/office/drawing/2014/main" xmlns="" id="{F56968A1-16D1-75BC-BBC5-D260148B21E9}"/>
              </a:ext>
            </a:extLst>
          </p:cNvPr>
          <p:cNvGraphicFramePr>
            <a:graphicFrameLocks noGrp="1"/>
          </p:cNvGraphicFramePr>
          <p:nvPr>
            <p:ph idx="1"/>
            <p:extLst>
              <p:ext uri="{D42A27DB-BD31-4B8C-83A1-F6EECF244321}">
                <p14:modId xmlns:p14="http://schemas.microsoft.com/office/powerpoint/2010/main" val="3643784516"/>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9818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CB0FC7-B699-7CE0-506F-ED3E28EF78B2}"/>
              </a:ext>
            </a:extLst>
          </p:cNvPr>
          <p:cNvSpPr>
            <a:spLocks noGrp="1"/>
          </p:cNvSpPr>
          <p:nvPr>
            <p:ph type="title"/>
          </p:nvPr>
        </p:nvSpPr>
        <p:spPr/>
        <p:txBody>
          <a:bodyPr/>
          <a:lstStyle/>
          <a:p>
            <a:endParaRPr lang="en-US"/>
          </a:p>
        </p:txBody>
      </p:sp>
      <p:pic>
        <p:nvPicPr>
          <p:cNvPr id="5" name="Content Placeholder 4" descr="A close-up of a white board">
            <a:extLst>
              <a:ext uri="{FF2B5EF4-FFF2-40B4-BE49-F238E27FC236}">
                <a16:creationId xmlns:a16="http://schemas.microsoft.com/office/drawing/2014/main" xmlns="" id="{4A170E4F-CC14-1EF1-CD9C-18D10344582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1" y="818147"/>
            <a:ext cx="9764025" cy="5057191"/>
          </a:xfrm>
        </p:spPr>
      </p:pic>
    </p:spTree>
    <p:extLst>
      <p:ext uri="{BB962C8B-B14F-4D97-AF65-F5344CB8AC3E}">
        <p14:creationId xmlns:p14="http://schemas.microsoft.com/office/powerpoint/2010/main" val="1732591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32EF27-3E19-DB7B-4E18-A1863776D788}"/>
              </a:ext>
            </a:extLst>
          </p:cNvPr>
          <p:cNvSpPr>
            <a:spLocks noGrp="1"/>
          </p:cNvSpPr>
          <p:nvPr>
            <p:ph type="title"/>
          </p:nvPr>
        </p:nvSpPr>
        <p:spPr/>
        <p:txBody>
          <a:bodyPr/>
          <a:lstStyle/>
          <a:p>
            <a:endParaRPr lang="en-US"/>
          </a:p>
        </p:txBody>
      </p:sp>
      <p:pic>
        <p:nvPicPr>
          <p:cNvPr id="5" name="Content Placeholder 4" descr="A diagram of resilience&#10;&#10;Description automatically generated">
            <a:extLst>
              <a:ext uri="{FF2B5EF4-FFF2-40B4-BE49-F238E27FC236}">
                <a16:creationId xmlns:a16="http://schemas.microsoft.com/office/drawing/2014/main" xmlns="" id="{CADB1F0B-AD0E-A261-F652-8932858A8A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5149" y="818147"/>
            <a:ext cx="10414536" cy="5293895"/>
          </a:xfrm>
        </p:spPr>
      </p:pic>
    </p:spTree>
    <p:extLst>
      <p:ext uri="{BB962C8B-B14F-4D97-AF65-F5344CB8AC3E}">
        <p14:creationId xmlns:p14="http://schemas.microsoft.com/office/powerpoint/2010/main" val="1427750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646104"/>
            <a:ext cx="9601196" cy="1215549"/>
          </a:xfrm>
        </p:spPr>
        <p:txBody>
          <a:bodyPr/>
          <a:lstStyle/>
          <a:p>
            <a:r>
              <a:rPr lang="en-US" dirty="0"/>
              <a:t>Learning Objectives</a:t>
            </a:r>
          </a:p>
        </p:txBody>
      </p:sp>
      <p:sp>
        <p:nvSpPr>
          <p:cNvPr id="3" name="Content Placeholder 2"/>
          <p:cNvSpPr>
            <a:spLocks noGrp="1"/>
          </p:cNvSpPr>
          <p:nvPr>
            <p:ph idx="1"/>
          </p:nvPr>
        </p:nvSpPr>
        <p:spPr>
          <a:xfrm>
            <a:off x="1295401" y="2562510"/>
            <a:ext cx="9601196" cy="3313358"/>
          </a:xfrm>
        </p:spPr>
        <p:txBody>
          <a:bodyPr>
            <a:normAutofit/>
          </a:bodyPr>
          <a:lstStyle/>
          <a:p>
            <a:pPr>
              <a:lnSpc>
                <a:spcPct val="105000"/>
              </a:lnSpc>
              <a:spcBef>
                <a:spcPts val="0"/>
              </a:spcBef>
              <a:spcAft>
                <a:spcPts val="0"/>
              </a:spcAft>
            </a:pPr>
            <a:r>
              <a:rPr lang="en-US" sz="2000" dirty="0">
                <a:effectLst/>
                <a:ea typeface="Times New Roman" panose="02020603050405020304" pitchFamily="18" charset="0"/>
              </a:rPr>
              <a:t>Identify today’s jail population and the challenges created to traditional corrections</a:t>
            </a:r>
          </a:p>
          <a:p>
            <a:pPr>
              <a:lnSpc>
                <a:spcPct val="105000"/>
              </a:lnSpc>
              <a:spcBef>
                <a:spcPts val="0"/>
              </a:spcBef>
              <a:spcAft>
                <a:spcPts val="0"/>
              </a:spcAft>
            </a:pPr>
            <a:endParaRPr lang="en-US" sz="2000" dirty="0">
              <a:ea typeface="Times New Roman" panose="02020603050405020304" pitchFamily="18" charset="0"/>
            </a:endParaRPr>
          </a:p>
          <a:p>
            <a:pPr>
              <a:lnSpc>
                <a:spcPct val="105000"/>
              </a:lnSpc>
              <a:spcBef>
                <a:spcPts val="0"/>
              </a:spcBef>
              <a:spcAft>
                <a:spcPts val="0"/>
              </a:spcAft>
            </a:pPr>
            <a:r>
              <a:rPr lang="en-US" sz="2000" dirty="0">
                <a:effectLst/>
                <a:ea typeface="Times New Roman" panose="02020603050405020304" pitchFamily="18" charset="0"/>
              </a:rPr>
              <a:t>Understand the opportunity to</a:t>
            </a:r>
            <a:r>
              <a:rPr lang="en-US" sz="2000" dirty="0">
                <a:ea typeface="Times New Roman" panose="02020603050405020304" pitchFamily="18" charset="0"/>
              </a:rPr>
              <a:t> h</a:t>
            </a:r>
            <a:r>
              <a:rPr lang="en-US" sz="2000" dirty="0">
                <a:effectLst/>
                <a:ea typeface="Times New Roman" panose="02020603050405020304" pitchFamily="18" charset="0"/>
              </a:rPr>
              <a:t>arness the attention of </a:t>
            </a:r>
            <a:r>
              <a:rPr lang="en-US" sz="2000" dirty="0">
                <a:ea typeface="Times New Roman" panose="02020603050405020304" pitchFamily="18" charset="0"/>
              </a:rPr>
              <a:t>the</a:t>
            </a:r>
            <a:r>
              <a:rPr lang="en-US" sz="2000" dirty="0">
                <a:effectLst/>
                <a:ea typeface="Times New Roman" panose="02020603050405020304" pitchFamily="18" charset="0"/>
              </a:rPr>
              <a:t> captive audience in a corrections setting in order to provide valuable services </a:t>
            </a:r>
          </a:p>
          <a:p>
            <a:pPr marL="742950" marR="0" lvl="1" indent="-285750">
              <a:lnSpc>
                <a:spcPct val="105000"/>
              </a:lnSpc>
              <a:spcBef>
                <a:spcPts val="0"/>
              </a:spcBef>
              <a:spcAft>
                <a:spcPts val="0"/>
              </a:spcAft>
              <a:buFont typeface="Symbol" panose="05050102010706020507" pitchFamily="18" charset="2"/>
              <a:buChar char=""/>
            </a:pPr>
            <a:endParaRPr lang="en-US" dirty="0">
              <a:effectLst/>
              <a:ea typeface="Calibri" panose="020F0502020204030204" pitchFamily="34" charset="0"/>
            </a:endParaRPr>
          </a:p>
          <a:p>
            <a:pPr>
              <a:lnSpc>
                <a:spcPct val="105000"/>
              </a:lnSpc>
              <a:spcBef>
                <a:spcPts val="0"/>
              </a:spcBef>
              <a:spcAft>
                <a:spcPts val="0"/>
              </a:spcAft>
            </a:pPr>
            <a:r>
              <a:rPr lang="en-US" sz="2000" dirty="0">
                <a:effectLst/>
                <a:ea typeface="Times New Roman" panose="02020603050405020304" pitchFamily="18" charset="0"/>
              </a:rPr>
              <a:t>Determine the impact of collaborative corrections-based services in supporting pre-trial, community supervision, specialized docket and re-entry efforts</a:t>
            </a:r>
          </a:p>
          <a:p>
            <a:pPr marL="0" indent="0">
              <a:lnSpc>
                <a:spcPct val="105000"/>
              </a:lnSpc>
              <a:spcBef>
                <a:spcPts val="0"/>
              </a:spcBef>
              <a:spcAft>
                <a:spcPts val="0"/>
              </a:spcAft>
              <a:buNone/>
            </a:pPr>
            <a:endParaRPr lang="en-US" sz="2000" dirty="0"/>
          </a:p>
        </p:txBody>
      </p:sp>
    </p:spTree>
    <p:extLst>
      <p:ext uri="{BB962C8B-B14F-4D97-AF65-F5344CB8AC3E}">
        <p14:creationId xmlns:p14="http://schemas.microsoft.com/office/powerpoint/2010/main" val="1040446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xmlns="" id="{0BC74750-2E02-72C4-40E3-6535C23628B6}"/>
              </a:ext>
            </a:extLst>
          </p:cNvPr>
          <p:cNvSpPr>
            <a:spLocks noGrp="1"/>
          </p:cNvSpPr>
          <p:nvPr>
            <p:ph type="title"/>
          </p:nvPr>
        </p:nvSpPr>
        <p:spPr>
          <a:xfrm>
            <a:off x="952108" y="954756"/>
            <a:ext cx="2730414" cy="4946003"/>
          </a:xfrm>
        </p:spPr>
        <p:txBody>
          <a:bodyPr>
            <a:normAutofit/>
          </a:bodyPr>
          <a:lstStyle/>
          <a:p>
            <a:r>
              <a:rPr lang="en-US" sz="3700">
                <a:solidFill>
                  <a:srgbClr val="FFFFFF"/>
                </a:solidFill>
              </a:rPr>
              <a:t>Challenges</a:t>
            </a:r>
          </a:p>
        </p:txBody>
      </p:sp>
      <p:sp>
        <p:nvSpPr>
          <p:cNvPr id="14" name="Rectangle 13">
            <a:extLst>
              <a:ext uri="{FF2B5EF4-FFF2-40B4-BE49-F238E27FC236}">
                <a16:creationId xmlns:a16="http://schemas.microsoft.com/office/drawing/2014/main" xmlns=""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xmlns="" id="{EF8F6DBB-D84B-5757-E546-B4260E5C779C}"/>
              </a:ext>
            </a:extLst>
          </p:cNvPr>
          <p:cNvSpPr>
            <a:spLocks noGrp="1"/>
          </p:cNvSpPr>
          <p:nvPr>
            <p:ph idx="1"/>
          </p:nvPr>
        </p:nvSpPr>
        <p:spPr>
          <a:xfrm>
            <a:off x="5140934" y="469900"/>
            <a:ext cx="5953630" cy="5405968"/>
          </a:xfrm>
        </p:spPr>
        <p:txBody>
          <a:bodyPr anchor="ctr">
            <a:normAutofit/>
          </a:bodyPr>
          <a:lstStyle/>
          <a:p>
            <a:r>
              <a:rPr lang="en-US"/>
              <a:t>Length of stay</a:t>
            </a:r>
          </a:p>
          <a:p>
            <a:r>
              <a:rPr lang="en-US"/>
              <a:t>Space to provide programming</a:t>
            </a:r>
          </a:p>
          <a:p>
            <a:r>
              <a:rPr lang="en-US"/>
              <a:t>Classifications for housing</a:t>
            </a:r>
          </a:p>
        </p:txBody>
      </p:sp>
    </p:spTree>
    <p:extLst>
      <p:ext uri="{BB962C8B-B14F-4D97-AF65-F5344CB8AC3E}">
        <p14:creationId xmlns:p14="http://schemas.microsoft.com/office/powerpoint/2010/main" val="2638674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C878D9A-77BE-4701-AE3D-EEFC53CD5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643BE08-0ED1-4B73-AC6D-B7E26A59CDA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956B2094-7FC0-45FC-BFED-3CB88CEE63F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xmlns="" id="{46E1C090-F983-1B2F-7D48-58F8B15C917D}"/>
              </a:ext>
            </a:extLst>
          </p:cNvPr>
          <p:cNvSpPr>
            <a:spLocks noGrp="1"/>
          </p:cNvSpPr>
          <p:nvPr>
            <p:ph type="title"/>
          </p:nvPr>
        </p:nvSpPr>
        <p:spPr>
          <a:xfrm>
            <a:off x="952108" y="954756"/>
            <a:ext cx="2730414" cy="4946003"/>
          </a:xfrm>
        </p:spPr>
        <p:txBody>
          <a:bodyPr>
            <a:normAutofit/>
          </a:bodyPr>
          <a:lstStyle/>
          <a:p>
            <a:r>
              <a:rPr lang="en-US" sz="4100">
                <a:solidFill>
                  <a:srgbClr val="FFFFFF"/>
                </a:solidFill>
              </a:rPr>
              <a:t>Jail Population</a:t>
            </a:r>
          </a:p>
        </p:txBody>
      </p:sp>
      <p:sp>
        <p:nvSpPr>
          <p:cNvPr id="14" name="Rectangle 13">
            <a:extLst>
              <a:ext uri="{FF2B5EF4-FFF2-40B4-BE49-F238E27FC236}">
                <a16:creationId xmlns:a16="http://schemas.microsoft.com/office/drawing/2014/main" xmlns="" id="{07A4B640-BB7F-4272-A710-068DBA9F9A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xmlns="" id="{27837497-63D4-6409-34D4-76E81A00D285}"/>
              </a:ext>
            </a:extLst>
          </p:cNvPr>
          <p:cNvSpPr>
            <a:spLocks noGrp="1"/>
          </p:cNvSpPr>
          <p:nvPr>
            <p:ph idx="1"/>
          </p:nvPr>
        </p:nvSpPr>
        <p:spPr>
          <a:xfrm>
            <a:off x="5140934" y="469900"/>
            <a:ext cx="6871394" cy="5918200"/>
          </a:xfrm>
        </p:spPr>
        <p:txBody>
          <a:bodyPr anchor="ctr">
            <a:normAutofit/>
          </a:bodyPr>
          <a:lstStyle/>
          <a:p>
            <a:pPr marL="0" indent="0">
              <a:buNone/>
            </a:pPr>
            <a:r>
              <a:rPr lang="en-US" sz="3200" dirty="0"/>
              <a:t>29% convicted/awaiting sentence</a:t>
            </a:r>
          </a:p>
          <a:p>
            <a:pPr marL="0" indent="0">
              <a:buNone/>
            </a:pPr>
            <a:r>
              <a:rPr lang="en-US" sz="3200" dirty="0"/>
              <a:t>71% held pre-trial</a:t>
            </a:r>
          </a:p>
          <a:p>
            <a:pPr marL="0" indent="0">
              <a:buNone/>
            </a:pPr>
            <a:r>
              <a:rPr lang="en-US" sz="3200" dirty="0"/>
              <a:t>Average length of stay (admission to release) - 33 days</a:t>
            </a:r>
          </a:p>
          <a:p>
            <a:pPr marL="0" indent="0">
              <a:buNone/>
            </a:pPr>
            <a:r>
              <a:rPr lang="en-US" dirty="0"/>
              <a:t>	</a:t>
            </a:r>
            <a:r>
              <a:rPr lang="en-US" sz="2000" dirty="0"/>
              <a:t>Zhen Zeng, </a:t>
            </a:r>
            <a:r>
              <a:rPr lang="en-US" sz="2000" i="1" dirty="0"/>
              <a:t>Jail Inmates in 2021 – Statistical 	Tables, 	</a:t>
            </a:r>
            <a:r>
              <a:rPr lang="en-US" sz="2000" dirty="0"/>
              <a:t>U.S. Department of 	Justice, Office of Justice 	Programs, Bureau of Justice Statistics (December 	2022)</a:t>
            </a:r>
          </a:p>
        </p:txBody>
      </p:sp>
    </p:spTree>
    <p:extLst>
      <p:ext uri="{BB962C8B-B14F-4D97-AF65-F5344CB8AC3E}">
        <p14:creationId xmlns:p14="http://schemas.microsoft.com/office/powerpoint/2010/main" val="3622546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xmlns="" id="{749C117F-F390-437B-ADB0-57E87EFF34F5}"/>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6934" y="0"/>
            <a:ext cx="12231160" cy="6856214"/>
            <a:chOff x="-16934" y="0"/>
            <a:chExt cx="12231160" cy="6856214"/>
          </a:xfrm>
        </p:grpSpPr>
        <p:pic>
          <p:nvPicPr>
            <p:cNvPr id="24" name="Picture 23">
              <a:extLst>
                <a:ext uri="{FF2B5EF4-FFF2-40B4-BE49-F238E27FC236}">
                  <a16:creationId xmlns:a16="http://schemas.microsoft.com/office/drawing/2014/main" xmlns="" id="{A7EF42F8-2417-49A6-95CE-DE9503B0AA66}"/>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5" name="Rectangle 24">
              <a:extLst>
                <a:ext uri="{FF2B5EF4-FFF2-40B4-BE49-F238E27FC236}">
                  <a16:creationId xmlns:a16="http://schemas.microsoft.com/office/drawing/2014/main" xmlns="" id="{AC6F623B-2003-4AED-B02F-541A150EC14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6" name="Picture 25">
              <a:extLst>
                <a:ext uri="{FF2B5EF4-FFF2-40B4-BE49-F238E27FC236}">
                  <a16:creationId xmlns:a16="http://schemas.microsoft.com/office/drawing/2014/main" xmlns="" id="{CD11837A-4F3D-419F-ACE2-E80B1EA2846F}"/>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7" name="Picture 26">
              <a:extLst>
                <a:ext uri="{FF2B5EF4-FFF2-40B4-BE49-F238E27FC236}">
                  <a16:creationId xmlns:a16="http://schemas.microsoft.com/office/drawing/2014/main" xmlns="" id="{B9411D1A-7E2C-4A36-BE32-BF7A8E13072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9" name="Straight Connector 28">
            <a:extLst>
              <a:ext uri="{FF2B5EF4-FFF2-40B4-BE49-F238E27FC236}">
                <a16:creationId xmlns:a16="http://schemas.microsoft.com/office/drawing/2014/main" xmlns="" id="{20742BC3-654B-4E41-9A6A-73A42E47763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31" name="Rectangle 30">
            <a:extLst>
              <a:ext uri="{FF2B5EF4-FFF2-40B4-BE49-F238E27FC236}">
                <a16:creationId xmlns:a16="http://schemas.microsoft.com/office/drawing/2014/main" xmlns="" id="{575E71FA-50BD-43F8-8C98-04339283A9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xmlns="" id="{CF1AA7F6-A589-4BC8-BC72-2CA6DC908398}"/>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34" name="Picture 33">
              <a:extLst>
                <a:ext uri="{FF2B5EF4-FFF2-40B4-BE49-F238E27FC236}">
                  <a16:creationId xmlns:a16="http://schemas.microsoft.com/office/drawing/2014/main" xmlns="" id="{53F5243F-7E41-439E-8991-C4F246D88F68}"/>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5" name="Rectangle 34">
              <a:extLst>
                <a:ext uri="{FF2B5EF4-FFF2-40B4-BE49-F238E27FC236}">
                  <a16:creationId xmlns:a16="http://schemas.microsoft.com/office/drawing/2014/main" xmlns="" id="{401A6B5F-1CF1-43AD-9E85-94E187210CF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6" name="Picture 35">
              <a:extLst>
                <a:ext uri="{FF2B5EF4-FFF2-40B4-BE49-F238E27FC236}">
                  <a16:creationId xmlns:a16="http://schemas.microsoft.com/office/drawing/2014/main" xmlns="" id="{2F682A59-7E20-407C-A7F8-582295AC687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7" name="Picture 36">
              <a:extLst>
                <a:ext uri="{FF2B5EF4-FFF2-40B4-BE49-F238E27FC236}">
                  <a16:creationId xmlns:a16="http://schemas.microsoft.com/office/drawing/2014/main" xmlns="" id="{5E4AC24E-0670-406E-822F-AAA6DA2010D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xmlns="" id="{4DDC64B0-0090-F8FD-6949-879186392D25}"/>
              </a:ext>
            </a:extLst>
          </p:cNvPr>
          <p:cNvSpPr>
            <a:spLocks noGrp="1"/>
          </p:cNvSpPr>
          <p:nvPr>
            <p:ph type="title"/>
          </p:nvPr>
        </p:nvSpPr>
        <p:spPr>
          <a:xfrm>
            <a:off x="8013290" y="1041401"/>
            <a:ext cx="3079006" cy="2345264"/>
          </a:xfrm>
        </p:spPr>
        <p:txBody>
          <a:bodyPr vert="horz" lIns="91440" tIns="45720" rIns="91440" bIns="45720" rtlCol="0" anchor="b">
            <a:normAutofit/>
          </a:bodyPr>
          <a:lstStyle/>
          <a:p>
            <a:r>
              <a:rPr lang="en-US">
                <a:solidFill>
                  <a:srgbClr val="262626"/>
                </a:solidFill>
              </a:rPr>
              <a:t> </a:t>
            </a:r>
          </a:p>
        </p:txBody>
      </p:sp>
      <p:sp>
        <p:nvSpPr>
          <p:cNvPr id="9" name="Content Placeholder 8">
            <a:extLst>
              <a:ext uri="{FF2B5EF4-FFF2-40B4-BE49-F238E27FC236}">
                <a16:creationId xmlns:a16="http://schemas.microsoft.com/office/drawing/2014/main" xmlns="" id="{7006D9AD-08DD-8DD5-A611-B2101177DDF6}"/>
              </a:ext>
            </a:extLst>
          </p:cNvPr>
          <p:cNvSpPr>
            <a:spLocks noGrp="1"/>
          </p:cNvSpPr>
          <p:nvPr>
            <p:ph idx="1"/>
          </p:nvPr>
        </p:nvSpPr>
        <p:spPr>
          <a:xfrm>
            <a:off x="7999431" y="3657596"/>
            <a:ext cx="3092865" cy="1933463"/>
          </a:xfrm>
        </p:spPr>
        <p:txBody>
          <a:bodyPr vert="horz" lIns="91440" tIns="45720" rIns="91440" bIns="45720" rtlCol="0" anchor="t">
            <a:normAutofit/>
          </a:bodyPr>
          <a:lstStyle/>
          <a:p>
            <a:pPr marL="0" indent="0" algn="ctr">
              <a:buNone/>
            </a:pPr>
            <a:r>
              <a:rPr lang="en-US" sz="4000" kern="1200" cap="none" dirty="0">
                <a:solidFill>
                  <a:srgbClr val="000000"/>
                </a:solidFill>
                <a:effectLst/>
                <a:latin typeface="+mn-lt"/>
                <a:ea typeface="+mn-ea"/>
                <a:cs typeface="+mn-cs"/>
              </a:rPr>
              <a:t>A Captive Audience</a:t>
            </a:r>
          </a:p>
        </p:txBody>
      </p:sp>
      <p:sp>
        <p:nvSpPr>
          <p:cNvPr id="39" name="Rectangle 38">
            <a:extLst>
              <a:ext uri="{FF2B5EF4-FFF2-40B4-BE49-F238E27FC236}">
                <a16:creationId xmlns:a16="http://schemas.microsoft.com/office/drawing/2014/main" xmlns="" id="{E89B1776-F953-4C0F-8E85-E9C66B1EF00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4" y="1092200"/>
            <a:ext cx="6432130"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Several men in a classroom&#10;&#10;Description automatically generated">
            <a:extLst>
              <a:ext uri="{FF2B5EF4-FFF2-40B4-BE49-F238E27FC236}">
                <a16:creationId xmlns:a16="http://schemas.microsoft.com/office/drawing/2014/main" xmlns="" id="{636D8E93-1829-D2B7-687E-0042DD0BE05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14253" y="1410208"/>
            <a:ext cx="5780943" cy="3858780"/>
          </a:xfrm>
          <a:prstGeom prst="rect">
            <a:avLst/>
          </a:prstGeom>
        </p:spPr>
      </p:pic>
      <p:cxnSp>
        <p:nvCxnSpPr>
          <p:cNvPr id="41" name="Straight Connector 40">
            <a:extLst>
              <a:ext uri="{FF2B5EF4-FFF2-40B4-BE49-F238E27FC236}">
                <a16:creationId xmlns:a16="http://schemas.microsoft.com/office/drawing/2014/main" xmlns="" id="{997356D0-D934-42B9-8291-DF34A3AC0CF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7999431" y="3509772"/>
            <a:ext cx="3074977" cy="1235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84488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58032" y="365125"/>
            <a:ext cx="6295768" cy="1325563"/>
          </a:xfrm>
        </p:spPr>
        <p:txBody>
          <a:bodyPr>
            <a:normAutofit/>
          </a:bodyPr>
          <a:lstStyle/>
          <a:p>
            <a:r>
              <a:rPr lang="en-US" sz="3600" dirty="0">
                <a:solidFill>
                  <a:schemeClr val="bg1"/>
                </a:solidFill>
                <a:latin typeface="Arial Black" panose="020B0A04020102020204" pitchFamily="34" charset="0"/>
              </a:rPr>
              <a:t>tee</a:t>
            </a:r>
          </a:p>
        </p:txBody>
      </p:sp>
      <p:sp>
        <p:nvSpPr>
          <p:cNvPr id="6" name="Content Placeholder 2"/>
          <p:cNvSpPr txBox="1">
            <a:spLocks/>
          </p:cNvSpPr>
          <p:nvPr/>
        </p:nvSpPr>
        <p:spPr>
          <a:xfrm>
            <a:off x="811124" y="2485623"/>
            <a:ext cx="6555591" cy="384585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400" dirty="0"/>
              <a:t>GROW (Get Recovery Options Working) - an interdisciplinary outreach team consisting of law enforcement, Medication Assisted Treatment provider, Peer-and-Family Support Service provider, and a local community based organization that has established trusted relationships within the community. </a:t>
            </a:r>
          </a:p>
          <a:p>
            <a:pPr marL="0" indent="0">
              <a:spcBef>
                <a:spcPts val="0"/>
              </a:spcBef>
              <a:buNone/>
            </a:pPr>
            <a:r>
              <a:rPr lang="en-US" sz="2400" dirty="0"/>
              <a:t>	Highly dependent on certified peer 	recovery specialists!</a:t>
            </a:r>
          </a:p>
          <a:p>
            <a:pPr marL="0" indent="0">
              <a:buNone/>
            </a:pPr>
            <a:r>
              <a:rPr lang="en-US" sz="2400" dirty="0"/>
              <a:t> </a:t>
            </a:r>
          </a:p>
          <a:p>
            <a:pPr marL="0" indent="0">
              <a:buNone/>
            </a:pPr>
            <a:endParaRPr lang="en-US" sz="2800" dirty="0">
              <a:solidFill>
                <a:schemeClr val="bg1"/>
              </a:solidFill>
              <a:latin typeface="Arial Black" panose="020B0A04020102020204" pitchFamily="34" charset="0"/>
            </a:endParaRPr>
          </a:p>
        </p:txBody>
      </p:sp>
      <p:pic>
        <p:nvPicPr>
          <p:cNvPr id="2050" name="Picture 2" descr="May be an image of 1 person, standing, indoor and text that says 'Guest WiFi: Recovery temmm'">
            <a:extLst>
              <a:ext uri="{FF2B5EF4-FFF2-40B4-BE49-F238E27FC236}">
                <a16:creationId xmlns:a16="http://schemas.microsoft.com/office/drawing/2014/main" xmlns="" id="{F90AAF44-4486-AD73-E3CB-5F8F324FC2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0691" y="769465"/>
            <a:ext cx="3445428" cy="53158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1511292" y="769465"/>
            <a:ext cx="4658375" cy="1371791"/>
          </a:xfrm>
          <a:prstGeom prst="rect">
            <a:avLst/>
          </a:prstGeom>
        </p:spPr>
      </p:pic>
    </p:spTree>
    <p:extLst>
      <p:ext uri="{BB962C8B-B14F-4D97-AF65-F5344CB8AC3E}">
        <p14:creationId xmlns:p14="http://schemas.microsoft.com/office/powerpoint/2010/main" val="1109794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1" y="862885"/>
            <a:ext cx="3718455" cy="1897249"/>
          </a:xfrm>
        </p:spPr>
        <p:txBody>
          <a:bodyPr>
            <a:normAutofit/>
          </a:bodyPr>
          <a:lstStyle/>
          <a:p>
            <a:r>
              <a:rPr lang="en-US" sz="3200" dirty="0"/>
              <a:t>Three Approaches to GROW</a:t>
            </a:r>
          </a:p>
        </p:txBody>
      </p:sp>
      <p:sp>
        <p:nvSpPr>
          <p:cNvPr id="3" name="Content Placeholder 2"/>
          <p:cNvSpPr>
            <a:spLocks noGrp="1"/>
          </p:cNvSpPr>
          <p:nvPr>
            <p:ph idx="1"/>
          </p:nvPr>
        </p:nvSpPr>
        <p:spPr/>
        <p:txBody>
          <a:bodyPr/>
          <a:lstStyle/>
          <a:p>
            <a:pPr marL="0" indent="0">
              <a:buNone/>
            </a:pPr>
            <a:r>
              <a:rPr lang="en-US" dirty="0"/>
              <a:t> </a:t>
            </a:r>
          </a:p>
        </p:txBody>
      </p:sp>
      <p:sp>
        <p:nvSpPr>
          <p:cNvPr id="6" name="Text Placeholder 5"/>
          <p:cNvSpPr>
            <a:spLocks noGrp="1"/>
          </p:cNvSpPr>
          <p:nvPr>
            <p:ph type="body" sz="half" idx="2"/>
          </p:nvPr>
        </p:nvSpPr>
        <p:spPr>
          <a:xfrm>
            <a:off x="1293811" y="3031064"/>
            <a:ext cx="4372893" cy="3099280"/>
          </a:xfrm>
        </p:spPr>
        <p:txBody>
          <a:bodyPr>
            <a:noAutofit/>
          </a:bodyPr>
          <a:lstStyle/>
          <a:p>
            <a:pPr algn="l"/>
            <a:r>
              <a:rPr lang="en-US" sz="2000" dirty="0"/>
              <a:t>Follow up with a resident who has experienced overdose in the past 48-72 hours</a:t>
            </a:r>
          </a:p>
          <a:p>
            <a:pPr algn="l"/>
            <a:r>
              <a:rPr lang="en-US" sz="2000" dirty="0"/>
              <a:t>	Peer Recovery Specialist 	receives overdose information; 	involves LE 	partner and 	treatment provider and provides 	education, linkage, referral and 	</a:t>
            </a:r>
            <a:r>
              <a:rPr lang="en-US" sz="2000" dirty="0" err="1"/>
              <a:t>Narcan</a:t>
            </a:r>
            <a:r>
              <a:rPr lang="en-US" sz="2000" dirty="0"/>
              <a:t> training</a:t>
            </a:r>
          </a:p>
        </p:txBody>
      </p:sp>
      <p:pic>
        <p:nvPicPr>
          <p:cNvPr id="7" name="Picture 6"/>
          <p:cNvPicPr>
            <a:picLocks noChangeAspect="1"/>
          </p:cNvPicPr>
          <p:nvPr/>
        </p:nvPicPr>
        <p:blipFill>
          <a:blip r:embed="rId2"/>
          <a:stretch>
            <a:fillRect/>
          </a:stretch>
        </p:blipFill>
        <p:spPr>
          <a:xfrm>
            <a:off x="7199291" y="982132"/>
            <a:ext cx="4050804" cy="4977924"/>
          </a:xfrm>
          <a:prstGeom prst="rect">
            <a:avLst/>
          </a:prstGeom>
        </p:spPr>
      </p:pic>
    </p:spTree>
    <p:extLst>
      <p:ext uri="{BB962C8B-B14F-4D97-AF65-F5344CB8AC3E}">
        <p14:creationId xmlns:p14="http://schemas.microsoft.com/office/powerpoint/2010/main" val="742889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GROW Blitz</a:t>
            </a:r>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2"/>
          <a:stretch>
            <a:fillRect/>
          </a:stretch>
        </p:blipFill>
        <p:spPr>
          <a:xfrm>
            <a:off x="1468193" y="2073499"/>
            <a:ext cx="9337182" cy="4003979"/>
          </a:xfrm>
          <a:prstGeom prst="rect">
            <a:avLst/>
          </a:prstGeom>
        </p:spPr>
      </p:pic>
    </p:spTree>
    <p:extLst>
      <p:ext uri="{BB962C8B-B14F-4D97-AF65-F5344CB8AC3E}">
        <p14:creationId xmlns:p14="http://schemas.microsoft.com/office/powerpoint/2010/main" val="2738982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GROW into Corrections</a:t>
            </a:r>
          </a:p>
        </p:txBody>
      </p:sp>
      <p:sp>
        <p:nvSpPr>
          <p:cNvPr id="3" name="Content Placeholder 2"/>
          <p:cNvSpPr>
            <a:spLocks noGrp="1"/>
          </p:cNvSpPr>
          <p:nvPr>
            <p:ph sz="half" idx="1"/>
          </p:nvPr>
        </p:nvSpPr>
        <p:spPr/>
        <p:txBody>
          <a:bodyPr/>
          <a:lstStyle/>
          <a:p>
            <a:pPr marL="0" indent="0">
              <a:buNone/>
            </a:pPr>
            <a:r>
              <a:rPr lang="en-US" sz="2800" dirty="0"/>
              <a:t>Peer services in jail to assist individuals throughout various stages of change</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48359" y="2560320"/>
            <a:ext cx="3899437" cy="3106384"/>
          </a:xfrm>
        </p:spPr>
      </p:pic>
    </p:spTree>
    <p:extLst>
      <p:ext uri="{BB962C8B-B14F-4D97-AF65-F5344CB8AC3E}">
        <p14:creationId xmlns:p14="http://schemas.microsoft.com/office/powerpoint/2010/main" val="2222454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GROW Expanding to Include Impaired Drivers</a:t>
            </a:r>
            <a:endParaRPr lang="en-US" dirty="0"/>
          </a:p>
        </p:txBody>
      </p:sp>
      <p:sp>
        <p:nvSpPr>
          <p:cNvPr id="3" name="Content Placeholder 2"/>
          <p:cNvSpPr>
            <a:spLocks noGrp="1"/>
          </p:cNvSpPr>
          <p:nvPr>
            <p:ph sz="half" idx="1"/>
          </p:nvPr>
        </p:nvSpPr>
        <p:spPr>
          <a:xfrm>
            <a:off x="1298447" y="2560320"/>
            <a:ext cx="5119769" cy="3310128"/>
          </a:xfrm>
        </p:spPr>
        <p:txBody>
          <a:bodyPr>
            <a:normAutofit/>
          </a:bodyPr>
          <a:lstStyle/>
          <a:p>
            <a:r>
              <a:rPr lang="en-US" dirty="0" smtClean="0"/>
              <a:t>May be released at the scene and never enter jail pretrial</a:t>
            </a:r>
          </a:p>
          <a:p>
            <a:r>
              <a:rPr lang="en-US" dirty="0" smtClean="0"/>
              <a:t>Average length of time between arrest and conviction in impaired driving offenses 3-6 months</a:t>
            </a:r>
          </a:p>
          <a:p>
            <a:r>
              <a:rPr lang="en-US" dirty="0" smtClean="0"/>
              <a:t>Encourages treatment during period of motivation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651931" y="2917807"/>
            <a:ext cx="2857500" cy="2595154"/>
          </a:xfrm>
        </p:spPr>
      </p:pic>
    </p:spTree>
    <p:extLst>
      <p:ext uri="{BB962C8B-B14F-4D97-AF65-F5344CB8AC3E}">
        <p14:creationId xmlns:p14="http://schemas.microsoft.com/office/powerpoint/2010/main" val="14349054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Support for Jail-Based Peer Support</a:t>
            </a:r>
          </a:p>
        </p:txBody>
      </p:sp>
      <p:sp>
        <p:nvSpPr>
          <p:cNvPr id="3" name="Content Placeholder 2"/>
          <p:cNvSpPr>
            <a:spLocks noGrp="1"/>
          </p:cNvSpPr>
          <p:nvPr>
            <p:ph idx="1"/>
          </p:nvPr>
        </p:nvSpPr>
        <p:spPr/>
        <p:txBody>
          <a:bodyPr>
            <a:normAutofit fontScale="92500" lnSpcReduction="10000"/>
          </a:bodyPr>
          <a:lstStyle/>
          <a:p>
            <a:r>
              <a:rPr lang="en-US" dirty="0"/>
              <a:t>An evidence-based practice</a:t>
            </a:r>
          </a:p>
          <a:p>
            <a:r>
              <a:rPr lang="en-US" dirty="0"/>
              <a:t>Core competencies identified by SAMHSA</a:t>
            </a:r>
          </a:p>
          <a:p>
            <a:r>
              <a:rPr lang="en-US" dirty="0"/>
              <a:t>Peer support:</a:t>
            </a:r>
          </a:p>
          <a:p>
            <a:pPr marL="457200" lvl="1" indent="0">
              <a:buNone/>
            </a:pPr>
            <a:r>
              <a:rPr lang="en-US" dirty="0"/>
              <a:t>Improves quality of life</a:t>
            </a:r>
          </a:p>
          <a:p>
            <a:pPr marL="457200" lvl="1" indent="0">
              <a:buNone/>
            </a:pPr>
            <a:r>
              <a:rPr lang="en-US" dirty="0"/>
              <a:t>Supports engagement and satisfaction with services/treatment</a:t>
            </a:r>
          </a:p>
          <a:p>
            <a:pPr marL="457200" lvl="1" indent="0">
              <a:buNone/>
            </a:pPr>
            <a:r>
              <a:rPr lang="en-US" dirty="0"/>
              <a:t>Enhances overall health</a:t>
            </a:r>
          </a:p>
          <a:p>
            <a:pPr marL="457200" lvl="1" indent="0">
              <a:buNone/>
            </a:pPr>
            <a:r>
              <a:rPr lang="en-US" dirty="0"/>
              <a:t>Decreases hospitalization and inpatient days</a:t>
            </a:r>
          </a:p>
          <a:p>
            <a:pPr marL="457200" lvl="1" indent="0">
              <a:buNone/>
            </a:pPr>
            <a:r>
              <a:rPr lang="en-US" dirty="0"/>
              <a:t>Reduces comprehensive cost of services</a:t>
            </a:r>
          </a:p>
        </p:txBody>
      </p:sp>
    </p:spTree>
    <p:extLst>
      <p:ext uri="{BB962C8B-B14F-4D97-AF65-F5344CB8AC3E}">
        <p14:creationId xmlns:p14="http://schemas.microsoft.com/office/powerpoint/2010/main" val="3588173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Peer support assists with:</a:t>
            </a:r>
          </a:p>
        </p:txBody>
      </p:sp>
      <p:sp>
        <p:nvSpPr>
          <p:cNvPr id="3" name="Content Placeholder 2"/>
          <p:cNvSpPr>
            <a:spLocks noGrp="1"/>
          </p:cNvSpPr>
          <p:nvPr>
            <p:ph sz="half" idx="1"/>
          </p:nvPr>
        </p:nvSpPr>
        <p:spPr/>
        <p:txBody>
          <a:bodyPr>
            <a:normAutofit lnSpcReduction="10000"/>
          </a:bodyPr>
          <a:lstStyle/>
          <a:p>
            <a:pPr>
              <a:buFont typeface="Wingdings" panose="05000000000000000000" pitchFamily="2" charset="2"/>
              <a:buChar char="ü"/>
            </a:pPr>
            <a:r>
              <a:rPr lang="en-US" dirty="0"/>
              <a:t>Setting recovery goals</a:t>
            </a:r>
          </a:p>
          <a:p>
            <a:pPr>
              <a:buFont typeface="Wingdings" panose="05000000000000000000" pitchFamily="2" charset="2"/>
              <a:buChar char="ü"/>
            </a:pPr>
            <a:r>
              <a:rPr lang="en-US" dirty="0"/>
              <a:t>Inspiring hope and changes</a:t>
            </a:r>
          </a:p>
          <a:p>
            <a:pPr>
              <a:buFont typeface="Wingdings" panose="05000000000000000000" pitchFamily="2" charset="2"/>
              <a:buChar char="ü"/>
            </a:pPr>
            <a:r>
              <a:rPr lang="en-US" dirty="0"/>
              <a:t>Developing an action plan</a:t>
            </a:r>
          </a:p>
          <a:p>
            <a:pPr>
              <a:buFont typeface="Wingdings" panose="05000000000000000000" pitchFamily="2" charset="2"/>
              <a:buChar char="ü"/>
            </a:pPr>
            <a:r>
              <a:rPr lang="en-US" dirty="0"/>
              <a:t>Accessing critical resources</a:t>
            </a:r>
          </a:p>
          <a:p>
            <a:pPr>
              <a:buFont typeface="Wingdings" panose="05000000000000000000" pitchFamily="2" charset="2"/>
              <a:buChar char="ü"/>
            </a:pPr>
            <a:r>
              <a:rPr lang="en-US" dirty="0"/>
              <a:t>Solving problems related to recovery</a:t>
            </a:r>
          </a:p>
          <a:p>
            <a:pPr>
              <a:buFont typeface="Wingdings" panose="05000000000000000000" pitchFamily="2" charset="2"/>
              <a:buChar char="ü"/>
            </a:pPr>
            <a:endParaRPr lang="en-US" dirty="0"/>
          </a:p>
        </p:txBody>
      </p:sp>
      <p:sp>
        <p:nvSpPr>
          <p:cNvPr id="4" name="Content Placeholder 3"/>
          <p:cNvSpPr>
            <a:spLocks noGrp="1"/>
          </p:cNvSpPr>
          <p:nvPr>
            <p:ph sz="half" idx="2"/>
          </p:nvPr>
        </p:nvSpPr>
        <p:spPr/>
        <p:txBody>
          <a:bodyPr>
            <a:normAutofit lnSpcReduction="10000"/>
          </a:bodyPr>
          <a:lstStyle/>
          <a:p>
            <a:pPr>
              <a:buFont typeface="Wingdings" panose="05000000000000000000" pitchFamily="2" charset="2"/>
              <a:buChar char="ü"/>
            </a:pPr>
            <a:r>
              <a:rPr lang="en-US" dirty="0"/>
              <a:t>Housing/sober living</a:t>
            </a:r>
          </a:p>
          <a:p>
            <a:pPr>
              <a:buFont typeface="Wingdings" panose="05000000000000000000" pitchFamily="2" charset="2"/>
              <a:buChar char="ü"/>
            </a:pPr>
            <a:r>
              <a:rPr lang="en-US" dirty="0"/>
              <a:t>Addressing transportation concerns</a:t>
            </a:r>
          </a:p>
          <a:p>
            <a:pPr>
              <a:buFont typeface="Wingdings" panose="05000000000000000000" pitchFamily="2" charset="2"/>
              <a:buChar char="ü"/>
            </a:pPr>
            <a:r>
              <a:rPr lang="en-US" dirty="0"/>
              <a:t>Social relationships</a:t>
            </a:r>
          </a:p>
          <a:p>
            <a:pPr>
              <a:buFont typeface="Wingdings" panose="05000000000000000000" pitchFamily="2" charset="2"/>
              <a:buChar char="ü"/>
            </a:pPr>
            <a:r>
              <a:rPr lang="en-US" dirty="0"/>
              <a:t>Improving job skills</a:t>
            </a:r>
          </a:p>
          <a:p>
            <a:pPr>
              <a:buFont typeface="Wingdings" panose="05000000000000000000" pitchFamily="2" charset="2"/>
              <a:buChar char="ü"/>
            </a:pPr>
            <a:r>
              <a:rPr lang="en-US" dirty="0"/>
              <a:t>Organizing social and recreational activities</a:t>
            </a:r>
          </a:p>
          <a:p>
            <a:endParaRPr lang="en-US" dirty="0"/>
          </a:p>
        </p:txBody>
      </p:sp>
    </p:spTree>
    <p:extLst>
      <p:ext uri="{BB962C8B-B14F-4D97-AF65-F5344CB8AC3E}">
        <p14:creationId xmlns:p14="http://schemas.microsoft.com/office/powerpoint/2010/main" val="136007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C46FEB8-73FF-55F0-3725-EA29F08A9508}"/>
              </a:ext>
            </a:extLst>
          </p:cNvPr>
          <p:cNvSpPr>
            <a:spLocks noGrp="1"/>
          </p:cNvSpPr>
          <p:nvPr>
            <p:ph type="title"/>
          </p:nvPr>
        </p:nvSpPr>
        <p:spPr/>
        <p:txBody>
          <a:bodyPr>
            <a:normAutofit fontScale="90000"/>
          </a:bodyPr>
          <a:lstStyle/>
          <a:p>
            <a:r>
              <a:rPr lang="en-US" dirty="0"/>
              <a:t>The Traditional Purpose of Corrections</a:t>
            </a:r>
          </a:p>
        </p:txBody>
      </p:sp>
      <p:pic>
        <p:nvPicPr>
          <p:cNvPr id="5" name="Content Placeholder 4" descr="A person in orange jumpsuit walking down a hallway">
            <a:extLst>
              <a:ext uri="{FF2B5EF4-FFF2-40B4-BE49-F238E27FC236}">
                <a16:creationId xmlns:a16="http://schemas.microsoft.com/office/drawing/2014/main" xmlns="" id="{FAA298C5-2A64-DEAD-E8F0-DCFCD7CC9B2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2" y="2521819"/>
            <a:ext cx="9601196" cy="3354049"/>
          </a:xfrm>
        </p:spPr>
      </p:pic>
    </p:spTree>
    <p:extLst>
      <p:ext uri="{BB962C8B-B14F-4D97-AF65-F5344CB8AC3E}">
        <p14:creationId xmlns:p14="http://schemas.microsoft.com/office/powerpoint/2010/main" val="1845234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Pet Therapy Services</a:t>
            </a:r>
          </a:p>
        </p:txBody>
      </p:sp>
      <p:sp>
        <p:nvSpPr>
          <p:cNvPr id="3" name="Content Placeholder 2"/>
          <p:cNvSpPr>
            <a:spLocks noGrp="1"/>
          </p:cNvSpPr>
          <p:nvPr>
            <p:ph sz="half" idx="1"/>
          </p:nvPr>
        </p:nvSpPr>
        <p:spPr/>
        <p:txBody>
          <a:bodyPr/>
          <a:lstStyle/>
          <a:p>
            <a:pPr marL="0" indent="0">
              <a:buNone/>
            </a:pPr>
            <a:r>
              <a:rPr lang="en-US" dirty="0"/>
              <a:t>Pet Therapy is a collaboration with the Miami Valley Pet Therapy Association</a:t>
            </a:r>
          </a:p>
          <a:p>
            <a:pPr marL="0" indent="0">
              <a:buNone/>
            </a:pPr>
            <a:r>
              <a:rPr lang="en-US" dirty="0"/>
              <a:t>	Starting in 2019</a:t>
            </a:r>
          </a:p>
        </p:txBody>
      </p:sp>
      <p:sp>
        <p:nvSpPr>
          <p:cNvPr id="6" name="Content Placeholder 5"/>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6181344" y="2560320"/>
            <a:ext cx="4469484" cy="3343742"/>
          </a:xfrm>
          <a:prstGeom prst="rect">
            <a:avLst/>
          </a:prstGeom>
        </p:spPr>
      </p:pic>
    </p:spTree>
    <p:extLst>
      <p:ext uri="{BB962C8B-B14F-4D97-AF65-F5344CB8AC3E}">
        <p14:creationId xmlns:p14="http://schemas.microsoft.com/office/powerpoint/2010/main" val="23513031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6" name="Picture 5"/>
          <p:cNvPicPr>
            <a:picLocks noChangeAspect="1"/>
          </p:cNvPicPr>
          <p:nvPr/>
        </p:nvPicPr>
        <p:blipFill>
          <a:blip r:embed="rId2"/>
          <a:stretch>
            <a:fillRect/>
          </a:stretch>
        </p:blipFill>
        <p:spPr>
          <a:xfrm>
            <a:off x="1043189" y="982131"/>
            <a:ext cx="10277341" cy="5135333"/>
          </a:xfrm>
          <a:prstGeom prst="rect">
            <a:avLst/>
          </a:prstGeom>
        </p:spPr>
      </p:pic>
    </p:spTree>
    <p:extLst>
      <p:ext uri="{BB962C8B-B14F-4D97-AF65-F5344CB8AC3E}">
        <p14:creationId xmlns:p14="http://schemas.microsoft.com/office/powerpoint/2010/main" val="1228895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83BC01-FEBF-9DAA-044F-25827E365821}"/>
              </a:ext>
            </a:extLst>
          </p:cNvPr>
          <p:cNvSpPr>
            <a:spLocks noGrp="1"/>
          </p:cNvSpPr>
          <p:nvPr>
            <p:ph type="title"/>
          </p:nvPr>
        </p:nvSpPr>
        <p:spPr/>
        <p:txBody>
          <a:bodyPr/>
          <a:lstStyle/>
          <a:p>
            <a:r>
              <a:rPr lang="en-US" dirty="0"/>
              <a:t>MAT</a:t>
            </a:r>
          </a:p>
        </p:txBody>
      </p:sp>
      <p:sp>
        <p:nvSpPr>
          <p:cNvPr id="3" name="Content Placeholder 2">
            <a:extLst>
              <a:ext uri="{FF2B5EF4-FFF2-40B4-BE49-F238E27FC236}">
                <a16:creationId xmlns:a16="http://schemas.microsoft.com/office/drawing/2014/main" xmlns="" id="{2E74164D-E5C2-6FF8-49F0-47E71A97A807}"/>
              </a:ext>
            </a:extLst>
          </p:cNvPr>
          <p:cNvSpPr>
            <a:spLocks noGrp="1"/>
          </p:cNvSpPr>
          <p:nvPr>
            <p:ph sz="half" idx="1"/>
          </p:nvPr>
        </p:nvSpPr>
        <p:spPr/>
        <p:txBody>
          <a:bodyPr/>
          <a:lstStyle/>
          <a:p>
            <a:r>
              <a:rPr lang="en-US" kern="100" dirty="0">
                <a:effectLst/>
                <a:ea typeface="Calibri" panose="020F0502020204030204" pitchFamily="34" charset="0"/>
                <a:cs typeface="Times New Roman" panose="02020603050405020304" pitchFamily="18" charset="0"/>
              </a:rPr>
              <a:t>Two-thirds of people in jail meet the criteria for drug dependence or abuse. </a:t>
            </a:r>
          </a:p>
          <a:p>
            <a:endParaRPr lang="en-US" kern="100" dirty="0">
              <a:ea typeface="Calibri" panose="020F0502020204030204" pitchFamily="34" charset="0"/>
              <a:cs typeface="Times New Roman" panose="02020603050405020304" pitchFamily="18" charset="0"/>
            </a:endParaRPr>
          </a:p>
          <a:p>
            <a:pPr lvl="2"/>
            <a:r>
              <a:rPr lang="en-US" kern="100" dirty="0">
                <a:effectLst/>
                <a:ea typeface="Calibri" panose="020F0502020204030204" pitchFamily="34" charset="0"/>
                <a:cs typeface="Times New Roman" panose="02020603050405020304" pitchFamily="18" charset="0"/>
              </a:rPr>
              <a:t>—Bureau of Justice Statistics</a:t>
            </a:r>
          </a:p>
          <a:p>
            <a:endParaRPr lang="en-US" dirty="0"/>
          </a:p>
        </p:txBody>
      </p:sp>
      <p:sp>
        <p:nvSpPr>
          <p:cNvPr id="4" name="Content Placeholder 3">
            <a:extLst>
              <a:ext uri="{FF2B5EF4-FFF2-40B4-BE49-F238E27FC236}">
                <a16:creationId xmlns:a16="http://schemas.microsoft.com/office/drawing/2014/main" xmlns="" id="{AEDAAB4B-FAA0-A864-97E8-50C9B5340678}"/>
              </a:ext>
            </a:extLst>
          </p:cNvPr>
          <p:cNvSpPr>
            <a:spLocks noGrp="1"/>
          </p:cNvSpPr>
          <p:nvPr>
            <p:ph sz="half" idx="2"/>
          </p:nvPr>
        </p:nvSpPr>
        <p:spPr/>
        <p:txBody>
          <a:bodyPr/>
          <a:lstStyle/>
          <a:p>
            <a:r>
              <a:rPr lang="en-US" sz="1800" kern="100" dirty="0">
                <a:latin typeface="Calibri" panose="020F0502020204030204" pitchFamily="34" charset="0"/>
                <a:ea typeface="Calibri" panose="020F0502020204030204" pitchFamily="34" charset="0"/>
                <a:cs typeface="Times New Roman" panose="02020603050405020304" pitchFamily="18" charset="0"/>
              </a:rPr>
              <a:t>M</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edication-Assisted </a:t>
            </a:r>
            <a:r>
              <a:rPr lang="en-US" sz="1800" kern="100" dirty="0">
                <a:latin typeface="Calibri" panose="020F0502020204030204" pitchFamily="34" charset="0"/>
                <a:ea typeface="Calibri" panose="020F0502020204030204" pitchFamily="34" charset="0"/>
                <a:cs typeface="Times New Roman" panose="02020603050405020304" pitchFamily="18" charset="0"/>
              </a:rPr>
              <a:t>T</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reatment (MAT)—is widely held to be a cornerstone of best practice for recovery from substance abuse. Effective treatment, including MAT, particularly when coupled with evidence-based behavioral treatment, improves medical and mental health outcomes and reduces relapses and recidivism</a:t>
            </a:r>
          </a:p>
          <a:p>
            <a:pPr marL="0" indent="0">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026" name="Picture 2" descr="Promising Practice Guidelines for Jail-Based Medication-Assisted Treatment  NEW.indd">
            <a:extLst>
              <a:ext uri="{FF2B5EF4-FFF2-40B4-BE49-F238E27FC236}">
                <a16:creationId xmlns:a16="http://schemas.microsoft.com/office/drawing/2014/main" xmlns="" id="{D2BBD034-0892-F551-B4AF-33909B26A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8520" y="1226501"/>
            <a:ext cx="1706639" cy="9089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 Is Vivitrol? -">
            <a:extLst>
              <a:ext uri="{FF2B5EF4-FFF2-40B4-BE49-F238E27FC236}">
                <a16:creationId xmlns:a16="http://schemas.microsoft.com/office/drawing/2014/main" xmlns="" id="{83992FB1-2C20-64CB-DBD1-818C7192EC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799" y="1012500"/>
            <a:ext cx="1998539" cy="112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17780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138" y="496088"/>
            <a:ext cx="3823215" cy="5883295"/>
          </a:xfrm>
          <a:prstGeom prst="rect">
            <a:avLst/>
          </a:prstGeom>
          <a:blipFill dpi="0" rotWithShape="1">
            <a:blip r:embed="rId3"/>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xmlns="" id="{7FED9638-46FC-163B-6883-4E6419F5AF57}"/>
              </a:ext>
            </a:extLst>
          </p:cNvPr>
          <p:cNvSpPr>
            <a:spLocks noGrp="1"/>
          </p:cNvSpPr>
          <p:nvPr>
            <p:ph type="title"/>
          </p:nvPr>
        </p:nvSpPr>
        <p:spPr>
          <a:xfrm>
            <a:off x="1055599" y="1055077"/>
            <a:ext cx="2532909" cy="4794578"/>
          </a:xfrm>
        </p:spPr>
        <p:txBody>
          <a:bodyPr>
            <a:normAutofit/>
          </a:bodyPr>
          <a:lstStyle/>
          <a:p>
            <a:r>
              <a:rPr lang="en-US">
                <a:solidFill>
                  <a:srgbClr val="262626"/>
                </a:solidFill>
              </a:rPr>
              <a:t>The Cost of Impaired Driving</a:t>
            </a:r>
          </a:p>
        </p:txBody>
      </p:sp>
      <p:sp useBgFill="1">
        <p:nvSpPr>
          <p:cNvPr id="15" name="Rectangle 14">
            <a:extLst>
              <a:ext uri="{FF2B5EF4-FFF2-40B4-BE49-F238E27FC236}">
                <a16:creationId xmlns:a16="http://schemas.microsoft.com/office/drawing/2014/main" xmlns=""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D5AEF7CF-5186-2A47-6DE2-E398961540FC}"/>
              </a:ext>
            </a:extLst>
          </p:cNvPr>
          <p:cNvGraphicFramePr>
            <a:graphicFrameLocks noGrp="1"/>
          </p:cNvGraphicFramePr>
          <p:nvPr>
            <p:ph idx="1"/>
            <p:extLst>
              <p:ext uri="{D42A27DB-BD31-4B8C-83A1-F6EECF244321}">
                <p14:modId xmlns:p14="http://schemas.microsoft.com/office/powerpoint/2010/main" val="1144214894"/>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33940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xmlns="" id="{75E66D3F-14EA-4BCD-819B-EEF581746B8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xmlns="" id="{D49D3EDE-CC3B-4573-A04B-26F32F1B2E7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28" name="Picture 27">
              <a:extLst>
                <a:ext uri="{FF2B5EF4-FFF2-40B4-BE49-F238E27FC236}">
                  <a16:creationId xmlns:a16="http://schemas.microsoft.com/office/drawing/2014/main" xmlns="" id="{700D0D4B-CC81-434D-B595-71AA691923BC}"/>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9" name="Rectangle 28">
              <a:extLst>
                <a:ext uri="{FF2B5EF4-FFF2-40B4-BE49-F238E27FC236}">
                  <a16:creationId xmlns:a16="http://schemas.microsoft.com/office/drawing/2014/main" xmlns="" id="{B8047919-8C66-4EF3-9979-FB7112EB66A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0" name="Picture 29">
              <a:extLst>
                <a:ext uri="{FF2B5EF4-FFF2-40B4-BE49-F238E27FC236}">
                  <a16:creationId xmlns:a16="http://schemas.microsoft.com/office/drawing/2014/main" xmlns="" id="{C00195C4-7BCF-469C-A003-AC2F0D2F910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1" name="Picture 30">
              <a:extLst>
                <a:ext uri="{FF2B5EF4-FFF2-40B4-BE49-F238E27FC236}">
                  <a16:creationId xmlns:a16="http://schemas.microsoft.com/office/drawing/2014/main" xmlns="" id="{CEE82425-33CD-4CF1-9623-91BECE687F65}"/>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xmlns="" id="{08F5DFE1-92E2-140A-436E-AD872174FF61}"/>
              </a:ext>
            </a:extLst>
          </p:cNvPr>
          <p:cNvSpPr>
            <a:spLocks noGrp="1"/>
          </p:cNvSpPr>
          <p:nvPr>
            <p:ph type="title"/>
          </p:nvPr>
        </p:nvSpPr>
        <p:spPr>
          <a:xfrm>
            <a:off x="6094412" y="982132"/>
            <a:ext cx="4802185" cy="1303867"/>
          </a:xfrm>
        </p:spPr>
        <p:txBody>
          <a:bodyPr>
            <a:normAutofit/>
          </a:bodyPr>
          <a:lstStyle/>
          <a:p>
            <a:r>
              <a:rPr lang="en-US">
                <a:solidFill>
                  <a:srgbClr val="262626"/>
                </a:solidFill>
              </a:rPr>
              <a:t>Impaired Drivers</a:t>
            </a:r>
          </a:p>
        </p:txBody>
      </p:sp>
      <p:sp>
        <p:nvSpPr>
          <p:cNvPr id="33" name="Rectangle 32">
            <a:extLst>
              <a:ext uri="{FF2B5EF4-FFF2-40B4-BE49-F238E27FC236}">
                <a16:creationId xmlns:a16="http://schemas.microsoft.com/office/drawing/2014/main" xmlns="" id="{DD5289D1-D3B7-4C53-823E-280A79C02EB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alking on the street&#10;&#10;Description automatically generated">
            <a:extLst>
              <a:ext uri="{FF2B5EF4-FFF2-40B4-BE49-F238E27FC236}">
                <a16:creationId xmlns:a16="http://schemas.microsoft.com/office/drawing/2014/main" xmlns="" id="{8CC3A55C-2BFC-123B-BBA2-65E3A524A457}"/>
              </a:ext>
            </a:extLst>
          </p:cNvPr>
          <p:cNvPicPr>
            <a:picLocks noChangeAspect="1"/>
          </p:cNvPicPr>
          <p:nvPr/>
        </p:nvPicPr>
        <p:blipFill rotWithShape="1">
          <a:blip r:embed="rId5">
            <a:extLst>
              <a:ext uri="{28A0092B-C50C-407E-A947-70E740481C1C}">
                <a14:useLocalDpi xmlns:a14="http://schemas.microsoft.com/office/drawing/2010/main" val="0"/>
              </a:ext>
            </a:extLst>
          </a:blip>
          <a:srcRect r="9295" b="-1"/>
          <a:stretch/>
        </p:blipFill>
        <p:spPr>
          <a:xfrm>
            <a:off x="1412683" y="1922634"/>
            <a:ext cx="3876801" cy="2833927"/>
          </a:xfrm>
          <a:prstGeom prst="rect">
            <a:avLst/>
          </a:prstGeom>
        </p:spPr>
      </p:pic>
      <p:cxnSp>
        <p:nvCxnSpPr>
          <p:cNvPr id="35" name="Straight Connector 34">
            <a:extLst>
              <a:ext uri="{FF2B5EF4-FFF2-40B4-BE49-F238E27FC236}">
                <a16:creationId xmlns:a16="http://schemas.microsoft.com/office/drawing/2014/main" xmlns="" id="{A456CE10-0EE3-4503-ACF3-1D53A6FDBBBF}"/>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xmlns="" id="{041392F0-2BC6-0D10-3A39-08C4D2715A6E}"/>
              </a:ext>
            </a:extLst>
          </p:cNvPr>
          <p:cNvSpPr>
            <a:spLocks noGrp="1"/>
          </p:cNvSpPr>
          <p:nvPr>
            <p:ph idx="1"/>
          </p:nvPr>
        </p:nvSpPr>
        <p:spPr>
          <a:xfrm>
            <a:off x="6094412" y="2556932"/>
            <a:ext cx="4802184" cy="3318936"/>
          </a:xfrm>
        </p:spPr>
        <p:txBody>
          <a:bodyPr>
            <a:normAutofit/>
          </a:bodyPr>
          <a:lstStyle/>
          <a:p>
            <a:endParaRPr lang="en-US" dirty="0">
              <a:solidFill>
                <a:srgbClr val="262626"/>
              </a:solidFill>
            </a:endParaRPr>
          </a:p>
          <a:p>
            <a:pPr marL="0" indent="0">
              <a:buNone/>
            </a:pPr>
            <a:r>
              <a:rPr lang="en-US" dirty="0">
                <a:solidFill>
                  <a:srgbClr val="262626"/>
                </a:solidFill>
              </a:rPr>
              <a:t>Mandatory jail sentence for </a:t>
            </a:r>
            <a:r>
              <a:rPr lang="en-US" i="1" dirty="0">
                <a:solidFill>
                  <a:srgbClr val="262626"/>
                </a:solidFill>
              </a:rPr>
              <a:t>all</a:t>
            </a:r>
            <a:r>
              <a:rPr lang="en-US" dirty="0">
                <a:solidFill>
                  <a:srgbClr val="262626"/>
                </a:solidFill>
              </a:rPr>
              <a:t> offenses</a:t>
            </a:r>
          </a:p>
        </p:txBody>
      </p:sp>
    </p:spTree>
    <p:extLst>
      <p:ext uri="{BB962C8B-B14F-4D97-AF65-F5344CB8AC3E}">
        <p14:creationId xmlns:p14="http://schemas.microsoft.com/office/powerpoint/2010/main" val="3429105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xmlns="" id="{AFF43104-F524-418A-A0E3-3146340ABA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xmlns="" id="{323E5CD5-3226-4DDD-97AC-81C8F40E0963}"/>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15736" y="0"/>
            <a:ext cx="12229962" cy="6856214"/>
            <a:chOff x="-15736" y="0"/>
            <a:chExt cx="12229962" cy="6856214"/>
          </a:xfrm>
        </p:grpSpPr>
        <p:pic>
          <p:nvPicPr>
            <p:cNvPr id="15" name="Picture 14">
              <a:extLst>
                <a:ext uri="{FF2B5EF4-FFF2-40B4-BE49-F238E27FC236}">
                  <a16:creationId xmlns:a16="http://schemas.microsoft.com/office/drawing/2014/main" xmlns="" id="{858B6703-6BCA-4414-A7FC-BA111255B1A3}"/>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a:extLst>
                <a:ext uri="{FF2B5EF4-FFF2-40B4-BE49-F238E27FC236}">
                  <a16:creationId xmlns:a16="http://schemas.microsoft.com/office/drawing/2014/main" xmlns="" id="{76826A85-B5BB-4A9B-819E-AF5A0B30AE27}"/>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7" name="Picture 16">
              <a:extLst>
                <a:ext uri="{FF2B5EF4-FFF2-40B4-BE49-F238E27FC236}">
                  <a16:creationId xmlns:a16="http://schemas.microsoft.com/office/drawing/2014/main" xmlns="" id="{B8A6C787-E24E-48D0-AF26-F35E43180EB9}"/>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8" name="Picture 17">
              <a:extLst>
                <a:ext uri="{FF2B5EF4-FFF2-40B4-BE49-F238E27FC236}">
                  <a16:creationId xmlns:a16="http://schemas.microsoft.com/office/drawing/2014/main" xmlns="" id="{E55A8260-917C-4DAC-A284-2A6E124FC9E0}"/>
                </a:ext>
                <a:ext uri="{C183D7F6-B498-43B3-948B-1728B52AA6E4}">
                  <adec:decorative xmlns:adec="http://schemas.microsoft.com/office/drawing/2017/decorative" xmlns="" val="1"/>
                </a:ext>
              </a:extLst>
            </p:cNvPr>
            <p:cNvPicPr>
              <a:picLocks noChangeAspect="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4626508" y="982132"/>
            <a:ext cx="6270090" cy="1303867"/>
          </a:xfrm>
        </p:spPr>
        <p:txBody>
          <a:bodyPr>
            <a:normAutofit/>
          </a:bodyPr>
          <a:lstStyle/>
          <a:p>
            <a:pPr>
              <a:lnSpc>
                <a:spcPct val="90000"/>
              </a:lnSpc>
            </a:pPr>
            <a:r>
              <a:rPr lang="en-US" dirty="0"/>
              <a:t>What does not work with impaired drivers?</a:t>
            </a:r>
            <a:endParaRPr lang="en-US"/>
          </a:p>
        </p:txBody>
      </p:sp>
      <p:sp>
        <p:nvSpPr>
          <p:cNvPr id="20" name="Rectangle 19">
            <a:extLst>
              <a:ext uri="{FF2B5EF4-FFF2-40B4-BE49-F238E27FC236}">
                <a16:creationId xmlns:a16="http://schemas.microsoft.com/office/drawing/2014/main" xmlns="" id="{B6ABA3F9-ECC4-45D8-8538-B7EEC4D2765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92644" y="1092200"/>
            <a:ext cx="3072384" cy="453542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up of a driver's license&#10;&#10;Description automatically generated">
            <a:extLst>
              <a:ext uri="{FF2B5EF4-FFF2-40B4-BE49-F238E27FC236}">
                <a16:creationId xmlns:a16="http://schemas.microsoft.com/office/drawing/2014/main" xmlns="" id="{021F09EE-F8D0-4D28-C9EA-5F1CE92FCC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7236" y="1313963"/>
            <a:ext cx="2743200" cy="2054752"/>
          </a:xfrm>
          <a:prstGeom prst="rect">
            <a:avLst/>
          </a:prstGeom>
        </p:spPr>
      </p:pic>
      <p:cxnSp>
        <p:nvCxnSpPr>
          <p:cNvPr id="22" name="Straight Connector 21">
            <a:extLst>
              <a:ext uri="{FF2B5EF4-FFF2-40B4-BE49-F238E27FC236}">
                <a16:creationId xmlns:a16="http://schemas.microsoft.com/office/drawing/2014/main" xmlns="" id="{420C8890-1E3E-474D-9D1E-D3E3062B61E4}"/>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744033" y="2400639"/>
            <a:ext cx="6035040" cy="0"/>
          </a:xfrm>
          <a:prstGeom prst="line">
            <a:avLst/>
          </a:prstGeom>
        </p:spPr>
        <p:style>
          <a:lnRef idx="2">
            <a:schemeClr val="accent1"/>
          </a:lnRef>
          <a:fillRef idx="0">
            <a:schemeClr val="accent1"/>
          </a:fillRef>
          <a:effectRef idx="1">
            <a:schemeClr val="accent1"/>
          </a:effectRef>
          <a:fontRef idx="minor">
            <a:schemeClr val="tx1"/>
          </a:fontRef>
        </p:style>
      </p:cxnSp>
      <p:pic>
        <p:nvPicPr>
          <p:cNvPr id="5" name="Picture 4" descr="A person holding a wallet full of money&#10;&#10;Description automatically generated">
            <a:extLst>
              <a:ext uri="{FF2B5EF4-FFF2-40B4-BE49-F238E27FC236}">
                <a16:creationId xmlns:a16="http://schemas.microsoft.com/office/drawing/2014/main" xmlns="" id="{DBD1A345-1E92-44F9-F2DC-967537EABF9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57236" y="3533309"/>
            <a:ext cx="2743200" cy="1312333"/>
          </a:xfrm>
          <a:prstGeom prst="rect">
            <a:avLst/>
          </a:prstGeom>
        </p:spPr>
      </p:pic>
      <p:sp>
        <p:nvSpPr>
          <p:cNvPr id="3" name="Content Placeholder 2"/>
          <p:cNvSpPr>
            <a:spLocks noGrp="1"/>
          </p:cNvSpPr>
          <p:nvPr>
            <p:ph idx="1"/>
          </p:nvPr>
        </p:nvSpPr>
        <p:spPr>
          <a:xfrm>
            <a:off x="4631496" y="2556932"/>
            <a:ext cx="6260114" cy="3318936"/>
          </a:xfrm>
        </p:spPr>
        <p:txBody>
          <a:bodyPr>
            <a:normAutofit/>
          </a:bodyPr>
          <a:lstStyle/>
          <a:p>
            <a:pPr>
              <a:buFont typeface="Wingdings" panose="05000000000000000000" pitchFamily="2" charset="2"/>
              <a:buChar char="ü"/>
            </a:pPr>
            <a:r>
              <a:rPr lang="en-US" dirty="0"/>
              <a:t>Fines and jail alone</a:t>
            </a:r>
          </a:p>
          <a:p>
            <a:pPr>
              <a:buFont typeface="Wingdings" panose="05000000000000000000" pitchFamily="2" charset="2"/>
              <a:buChar char="ü"/>
            </a:pPr>
            <a:r>
              <a:rPr lang="en-US" dirty="0"/>
              <a:t>Traditional/basic probation</a:t>
            </a:r>
          </a:p>
          <a:p>
            <a:pPr>
              <a:buFont typeface="Wingdings" panose="05000000000000000000" pitchFamily="2" charset="2"/>
              <a:buChar char="ü"/>
            </a:pPr>
            <a:r>
              <a:rPr lang="en-US" dirty="0"/>
              <a:t>Community service</a:t>
            </a:r>
          </a:p>
          <a:p>
            <a:pPr>
              <a:buFont typeface="Wingdings" panose="05000000000000000000" pitchFamily="2" charset="2"/>
              <a:buChar char="ü"/>
            </a:pPr>
            <a:r>
              <a:rPr lang="en-US" dirty="0"/>
              <a:t>License suspension</a:t>
            </a:r>
          </a:p>
          <a:p>
            <a:pPr>
              <a:buFont typeface="Wingdings" panose="05000000000000000000" pitchFamily="2" charset="2"/>
              <a:buChar char="ü"/>
            </a:pPr>
            <a:r>
              <a:rPr lang="en-US" dirty="0"/>
              <a:t>Victim impact panels</a:t>
            </a:r>
          </a:p>
        </p:txBody>
      </p:sp>
    </p:spTree>
    <p:extLst>
      <p:ext uri="{BB962C8B-B14F-4D97-AF65-F5344CB8AC3E}">
        <p14:creationId xmlns:p14="http://schemas.microsoft.com/office/powerpoint/2010/main" val="2126225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Treatment Readiness and Relapse Prevention Program</a:t>
            </a:r>
          </a:p>
        </p:txBody>
      </p:sp>
      <p:sp>
        <p:nvSpPr>
          <p:cNvPr id="3" name="Content Placeholder 2"/>
          <p:cNvSpPr>
            <a:spLocks noGrp="1"/>
          </p:cNvSpPr>
          <p:nvPr>
            <p:ph idx="1"/>
          </p:nvPr>
        </p:nvSpPr>
        <p:spPr/>
        <p:txBody>
          <a:bodyPr/>
          <a:lstStyle/>
          <a:p>
            <a:pPr marL="0" indent="0">
              <a:buNone/>
            </a:pPr>
            <a:r>
              <a:rPr lang="en-US" dirty="0"/>
              <a:t>Participants learn:</a:t>
            </a:r>
          </a:p>
          <a:p>
            <a:pPr marL="0" indent="0">
              <a:buNone/>
            </a:pPr>
            <a:r>
              <a:rPr lang="en-US" dirty="0"/>
              <a:t>	Change is an active, not a passive, process</a:t>
            </a:r>
          </a:p>
          <a:p>
            <a:pPr marL="0" indent="0">
              <a:buNone/>
            </a:pPr>
            <a:r>
              <a:rPr lang="en-US" dirty="0"/>
              <a:t>	They are responsible for their behavior</a:t>
            </a:r>
          </a:p>
          <a:p>
            <a:pPr marL="0" indent="0">
              <a:buNone/>
            </a:pPr>
            <a:r>
              <a:rPr lang="en-US" dirty="0"/>
              <a:t>	They are responsible for their recovery</a:t>
            </a:r>
          </a:p>
          <a:p>
            <a:pPr marL="0" indent="0">
              <a:buNone/>
            </a:pPr>
            <a:r>
              <a:rPr lang="en-US" dirty="0"/>
              <a:t>	Treatment can help with their recovery if they are willing to do the 	work</a:t>
            </a:r>
          </a:p>
        </p:txBody>
      </p:sp>
    </p:spTree>
    <p:extLst>
      <p:ext uri="{BB962C8B-B14F-4D97-AF65-F5344CB8AC3E}">
        <p14:creationId xmlns:p14="http://schemas.microsoft.com/office/powerpoint/2010/main" val="3367673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What’s next?</a:t>
            </a:r>
          </a:p>
        </p:txBody>
      </p:sp>
      <p:sp>
        <p:nvSpPr>
          <p:cNvPr id="3" name="Content Placeholder 2"/>
          <p:cNvSpPr>
            <a:spLocks noGrp="1"/>
          </p:cNvSpPr>
          <p:nvPr>
            <p:ph idx="1"/>
          </p:nvPr>
        </p:nvSpPr>
        <p:spPr/>
        <p:txBody>
          <a:bodyPr/>
          <a:lstStyle/>
          <a:p>
            <a:pPr marL="0" indent="0">
              <a:buNone/>
            </a:pPr>
            <a:r>
              <a:rPr lang="en-US"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8824" y="3183390"/>
            <a:ext cx="8572500" cy="2581275"/>
          </a:xfrm>
          <a:prstGeom prst="rect">
            <a:avLst/>
          </a:prstGeom>
        </p:spPr>
      </p:pic>
    </p:spTree>
    <p:extLst>
      <p:ext uri="{BB962C8B-B14F-4D97-AF65-F5344CB8AC3E}">
        <p14:creationId xmlns:p14="http://schemas.microsoft.com/office/powerpoint/2010/main" val="42394045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2220686" y="1872343"/>
            <a:ext cx="7741919" cy="3213009"/>
          </a:xfrm>
        </p:spPr>
      </p:pic>
    </p:spTree>
    <p:extLst>
      <p:ext uri="{BB962C8B-B14F-4D97-AF65-F5344CB8AC3E}">
        <p14:creationId xmlns:p14="http://schemas.microsoft.com/office/powerpoint/2010/main" val="7657051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pPr marL="0" indent="0">
              <a:buNone/>
            </a:pPr>
            <a:r>
              <a:rPr lang="en-US" dirty="0"/>
              <a:t>Dr. Kara Marciani 			</a:t>
            </a:r>
            <a:r>
              <a:rPr lang="en-US" dirty="0">
                <a:hlinkClick r:id="rId2"/>
              </a:rPr>
              <a:t>kmarciani@eastway.org</a:t>
            </a:r>
            <a:endParaRPr lang="en-US" dirty="0"/>
          </a:p>
          <a:p>
            <a:pPr marL="0" indent="0">
              <a:buNone/>
            </a:pPr>
            <a:endParaRPr lang="en-US" dirty="0"/>
          </a:p>
          <a:p>
            <a:pPr marL="0" indent="0">
              <a:buNone/>
            </a:pPr>
            <a:r>
              <a:rPr lang="en-US" dirty="0"/>
              <a:t>Teresa Russell				</a:t>
            </a:r>
            <a:r>
              <a:rPr lang="en-US" dirty="0">
                <a:hlinkClick r:id="rId3"/>
              </a:rPr>
              <a:t>russellt@mcohiosheriff.org</a:t>
            </a:r>
            <a:endParaRPr lang="en-US" dirty="0"/>
          </a:p>
          <a:p>
            <a:pPr marL="0" indent="0">
              <a:buNone/>
            </a:pPr>
            <a:endParaRPr lang="en-US" dirty="0"/>
          </a:p>
          <a:p>
            <a:pPr marL="0" indent="0">
              <a:buNone/>
            </a:pPr>
            <a:r>
              <a:rPr lang="en-US" dirty="0"/>
              <a:t>Judge Kate Huffman		</a:t>
            </a:r>
            <a:r>
              <a:rPr lang="en-US" dirty="0">
                <a:hlinkClick r:id="rId4"/>
              </a:rPr>
              <a:t>ohiojolhuffman@gmail.com</a:t>
            </a:r>
            <a:r>
              <a:rPr lang="en-US" dirty="0"/>
              <a:t> </a:t>
            </a:r>
          </a:p>
        </p:txBody>
      </p:sp>
    </p:spTree>
    <p:extLst>
      <p:ext uri="{BB962C8B-B14F-4D97-AF65-F5344CB8AC3E}">
        <p14:creationId xmlns:p14="http://schemas.microsoft.com/office/powerpoint/2010/main" val="385888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AC46FEB8-73FF-55F0-3725-EA29F08A9508}"/>
              </a:ext>
            </a:extLst>
          </p:cNvPr>
          <p:cNvSpPr>
            <a:spLocks noGrp="1"/>
          </p:cNvSpPr>
          <p:nvPr>
            <p:ph type="title"/>
          </p:nvPr>
        </p:nvSpPr>
        <p:spPr>
          <a:xfrm>
            <a:off x="1295402" y="982132"/>
            <a:ext cx="9228411" cy="1273387"/>
          </a:xfrm>
        </p:spPr>
        <p:txBody>
          <a:bodyPr>
            <a:normAutofit fontScale="90000"/>
          </a:bodyPr>
          <a:lstStyle/>
          <a:p>
            <a:r>
              <a:rPr lang="en-US" dirty="0"/>
              <a:t>Expectations For Support From County Sheriffs and Criminal Justice Leaders</a:t>
            </a:r>
          </a:p>
        </p:txBody>
      </p:sp>
      <p:sp>
        <p:nvSpPr>
          <p:cNvPr id="3" name="Content Placeholder 2">
            <a:extLst>
              <a:ext uri="{FF2B5EF4-FFF2-40B4-BE49-F238E27FC236}">
                <a16:creationId xmlns:a16="http://schemas.microsoft.com/office/drawing/2014/main" xmlns="" id="{6C0F7FDA-79DA-34CC-84F5-DA3A5A01BB49}"/>
              </a:ext>
            </a:extLst>
          </p:cNvPr>
          <p:cNvSpPr>
            <a:spLocks noGrp="1"/>
          </p:cNvSpPr>
          <p:nvPr>
            <p:ph idx="1"/>
          </p:nvPr>
        </p:nvSpPr>
        <p:spPr/>
        <p:txBody>
          <a:bodyPr/>
          <a:lstStyle/>
          <a:p>
            <a:pPr marL="0" indent="0">
              <a:buNone/>
            </a:pPr>
            <a:r>
              <a:rPr lang="en-US" sz="1800" dirty="0">
                <a:effectLst/>
                <a:ea typeface="Calibri" panose="020F0502020204030204" pitchFamily="34" charset="0"/>
              </a:rPr>
              <a:t>Jails have become a revolving door for individuals struggling with mental health and substance use disorders. More than 10 million individuals pass through jails around the country annually, with at least half of those individuals having substance use disorders, half of whom are opioid abusers. Individuals suffering with mental health and substance use disorders come in and out of the jail, with arrests, incarceration, and release to the community, where the abuse restarts and the cycle continues when they commit another crime. Without effective intervention, this drives our nation’s crime rate dramatically, while those who are most vulnerable remain sick. Jails not only oversee individuals struggling with substance use disorders and withdrawal, but are also in a unique position to initiate treatment in a controlled, safe environment. </a:t>
            </a:r>
          </a:p>
          <a:p>
            <a:pPr marL="3657600" lvl="8" indent="0">
              <a:buNone/>
            </a:pPr>
            <a:r>
              <a:rPr lang="en-US" dirty="0"/>
              <a:t>				  National Sheriff’s Association (2018)</a:t>
            </a:r>
          </a:p>
        </p:txBody>
      </p:sp>
    </p:spTree>
    <p:extLst>
      <p:ext uri="{BB962C8B-B14F-4D97-AF65-F5344CB8AC3E}">
        <p14:creationId xmlns:p14="http://schemas.microsoft.com/office/powerpoint/2010/main" val="2488480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A511D7-43FB-289B-6A9F-D465485C017E}"/>
              </a:ext>
            </a:extLst>
          </p:cNvPr>
          <p:cNvSpPr>
            <a:spLocks noGrp="1"/>
          </p:cNvSpPr>
          <p:nvPr>
            <p:ph type="title"/>
          </p:nvPr>
        </p:nvSpPr>
        <p:spPr>
          <a:xfrm>
            <a:off x="1295402" y="982132"/>
            <a:ext cx="9601196" cy="1303867"/>
          </a:xfrm>
        </p:spPr>
        <p:txBody>
          <a:bodyPr>
            <a:normAutofit/>
          </a:bodyPr>
          <a:lstStyle/>
          <a:p>
            <a:r>
              <a:rPr lang="en-US">
                <a:solidFill>
                  <a:srgbClr val="262626"/>
                </a:solidFill>
              </a:rPr>
              <a:t>Today’s Corrections</a:t>
            </a:r>
          </a:p>
        </p:txBody>
      </p:sp>
      <p:graphicFrame>
        <p:nvGraphicFramePr>
          <p:cNvPr id="5" name="Content Placeholder 2">
            <a:extLst>
              <a:ext uri="{FF2B5EF4-FFF2-40B4-BE49-F238E27FC236}">
                <a16:creationId xmlns:a16="http://schemas.microsoft.com/office/drawing/2014/main" xmlns="" id="{DE748E3E-0058-2BF3-914B-7DE6FB84A592}"/>
              </a:ext>
            </a:extLst>
          </p:cNvPr>
          <p:cNvGraphicFramePr>
            <a:graphicFrameLocks noGrp="1"/>
          </p:cNvGraphicFramePr>
          <p:nvPr>
            <p:ph idx="1"/>
            <p:extLst>
              <p:ext uri="{D42A27DB-BD31-4B8C-83A1-F6EECF244321}">
                <p14:modId xmlns:p14="http://schemas.microsoft.com/office/powerpoint/2010/main" val="2678364257"/>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50228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52BE4420-3B5F-4549-8B4A-77855B8215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A75876F6-95D4-48CB-8E3E-4401A96E25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6138" y="496088"/>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D1B84719-90BB-4D0C-92D8-61DC5512B3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012" y="609600"/>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xmlns="" id="{A01AC7B2-F16D-2E37-3CE3-1A3281080814}"/>
              </a:ext>
            </a:extLst>
          </p:cNvPr>
          <p:cNvSpPr>
            <a:spLocks noGrp="1"/>
          </p:cNvSpPr>
          <p:nvPr>
            <p:ph type="title"/>
          </p:nvPr>
        </p:nvSpPr>
        <p:spPr>
          <a:xfrm>
            <a:off x="1055599" y="1055077"/>
            <a:ext cx="2532909" cy="4794578"/>
          </a:xfrm>
        </p:spPr>
        <p:txBody>
          <a:bodyPr>
            <a:normAutofit/>
          </a:bodyPr>
          <a:lstStyle/>
          <a:p>
            <a:r>
              <a:rPr lang="en-US">
                <a:solidFill>
                  <a:srgbClr val="262626"/>
                </a:solidFill>
              </a:rPr>
              <a:t>Some Data</a:t>
            </a:r>
          </a:p>
        </p:txBody>
      </p:sp>
      <p:sp useBgFill="1">
        <p:nvSpPr>
          <p:cNvPr id="15" name="Rectangle 14">
            <a:extLst>
              <a:ext uri="{FF2B5EF4-FFF2-40B4-BE49-F238E27FC236}">
                <a16:creationId xmlns:a16="http://schemas.microsoft.com/office/drawing/2014/main" xmlns="" id="{7B407EC4-5D16-4845-9840-4E28622B656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52053" y="-2"/>
            <a:ext cx="753994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xmlns="" id="{A09C1C57-7B36-A10E-41F3-69F4697425AD}"/>
              </a:ext>
            </a:extLst>
          </p:cNvPr>
          <p:cNvGraphicFramePr>
            <a:graphicFrameLocks noGrp="1"/>
          </p:cNvGraphicFramePr>
          <p:nvPr>
            <p:ph idx="1"/>
            <p:extLst>
              <p:ext uri="{D42A27DB-BD31-4B8C-83A1-F6EECF244321}">
                <p14:modId xmlns:p14="http://schemas.microsoft.com/office/powerpoint/2010/main" val="3228279085"/>
              </p:ext>
            </p:extLst>
          </p:nvPr>
        </p:nvGraphicFramePr>
        <p:xfrm>
          <a:off x="5470072" y="804670"/>
          <a:ext cx="5914209"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9237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Fact:</a:t>
            </a:r>
          </a:p>
        </p:txBody>
      </p:sp>
      <p:sp>
        <p:nvSpPr>
          <p:cNvPr id="3" name="Content Placeholder 2"/>
          <p:cNvSpPr>
            <a:spLocks noGrp="1"/>
          </p:cNvSpPr>
          <p:nvPr>
            <p:ph idx="1"/>
          </p:nvPr>
        </p:nvSpPr>
        <p:spPr/>
        <p:txBody>
          <a:bodyPr/>
          <a:lstStyle/>
          <a:p>
            <a:pPr marL="0" indent="0">
              <a:buNone/>
            </a:pPr>
            <a:r>
              <a:rPr lang="en-US" dirty="0"/>
              <a:t>In 44 states, a jail or prison holds more mentally ill individuals than the largest remaining state psychiatric hospital; in every county in the U.S. with both a county jail and a county psychiatric facility, more seriously mentally ill individuals are incarcerated than hospitalized.</a:t>
            </a:r>
          </a:p>
          <a:p>
            <a:pPr marL="0" indent="0">
              <a:buNone/>
            </a:pPr>
            <a:r>
              <a:rPr lang="en-US" dirty="0"/>
              <a:t>	</a:t>
            </a:r>
            <a:r>
              <a:rPr lang="en-US" sz="2000" i="1" dirty="0"/>
              <a:t>The Treatment of Persons with Mental Illness in Prisons and Jails:  A State  	Survey, </a:t>
            </a:r>
            <a:r>
              <a:rPr lang="en-US" sz="2000" dirty="0"/>
              <a:t>Treatment Advocacy Center (2014)</a:t>
            </a:r>
          </a:p>
        </p:txBody>
      </p:sp>
    </p:spTree>
    <p:extLst>
      <p:ext uri="{BB962C8B-B14F-4D97-AF65-F5344CB8AC3E}">
        <p14:creationId xmlns:p14="http://schemas.microsoft.com/office/powerpoint/2010/main" val="3095710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Jails as the New Mental Health Facility</a:t>
            </a:r>
          </a:p>
        </p:txBody>
      </p:sp>
      <p:sp>
        <p:nvSpPr>
          <p:cNvPr id="3" name="Content Placeholder 2"/>
          <p:cNvSpPr>
            <a:spLocks noGrp="1"/>
          </p:cNvSpPr>
          <p:nvPr>
            <p:ph idx="1"/>
          </p:nvPr>
        </p:nvSpPr>
        <p:spPr/>
        <p:txBody>
          <a:bodyPr/>
          <a:lstStyle/>
          <a:p>
            <a:pPr marL="0" indent="0">
              <a:buNone/>
            </a:pPr>
            <a:r>
              <a:rPr lang="en-US" dirty="0"/>
              <a:t>According to the American Medical Association, three forces drove the closure of mental health hospitals:</a:t>
            </a:r>
          </a:p>
          <a:p>
            <a:pPr marL="0" indent="0">
              <a:buNone/>
            </a:pPr>
            <a:r>
              <a:rPr lang="en-US" dirty="0"/>
              <a:t>	1.	The belief that mental health hospitals were cruel and 					inhumane;</a:t>
            </a:r>
          </a:p>
          <a:p>
            <a:pPr marL="0" indent="0">
              <a:buNone/>
            </a:pPr>
            <a:r>
              <a:rPr lang="en-US" dirty="0"/>
              <a:t>	2.	The hope that new antipsychotic medications offered a “cure”;</a:t>
            </a:r>
          </a:p>
          <a:p>
            <a:pPr marL="0" indent="0">
              <a:buNone/>
            </a:pPr>
            <a:r>
              <a:rPr lang="en-US" dirty="0"/>
              <a:t>	3.	The desire to save money.</a:t>
            </a:r>
          </a:p>
        </p:txBody>
      </p:sp>
    </p:spTree>
    <p:extLst>
      <p:ext uri="{BB962C8B-B14F-4D97-AF65-F5344CB8AC3E}">
        <p14:creationId xmlns:p14="http://schemas.microsoft.com/office/powerpoint/2010/main" val="398622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4A65228-B093-599B-8FA4-22608885EBAA}"/>
              </a:ext>
            </a:extLst>
          </p:cNvPr>
          <p:cNvSpPr>
            <a:spLocks noGrp="1"/>
          </p:cNvSpPr>
          <p:nvPr>
            <p:ph type="title"/>
          </p:nvPr>
        </p:nvSpPr>
        <p:spPr/>
        <p:txBody>
          <a:bodyPr/>
          <a:lstStyle/>
          <a:p>
            <a:r>
              <a:rPr lang="en-US" dirty="0"/>
              <a:t>Mental Health</a:t>
            </a:r>
          </a:p>
        </p:txBody>
      </p:sp>
      <p:sp>
        <p:nvSpPr>
          <p:cNvPr id="3" name="Content Placeholder 2">
            <a:extLst>
              <a:ext uri="{FF2B5EF4-FFF2-40B4-BE49-F238E27FC236}">
                <a16:creationId xmlns:a16="http://schemas.microsoft.com/office/drawing/2014/main" xmlns="" id="{76FB98F1-3732-FDDE-720B-A9CDA6E26018}"/>
              </a:ext>
            </a:extLst>
          </p:cNvPr>
          <p:cNvSpPr>
            <a:spLocks noGrp="1"/>
          </p:cNvSpPr>
          <p:nvPr>
            <p:ph idx="1"/>
          </p:nvPr>
        </p:nvSpPr>
        <p:spPr/>
        <p:txBody>
          <a:bodyPr>
            <a:normAutofit fontScale="77500" lnSpcReduction="20000"/>
          </a:bodyPr>
          <a:lstStyle/>
          <a:p>
            <a:r>
              <a:rPr lang="en-US" dirty="0"/>
              <a:t>1 in 5 adults in the U.S. live with mental illness (57.8m in 2021)</a:t>
            </a:r>
          </a:p>
          <a:p>
            <a:r>
              <a:rPr lang="en-US" dirty="0"/>
              <a:t>Varying degree of severity ranging from mild to moderate to severe</a:t>
            </a:r>
          </a:p>
          <a:p>
            <a:r>
              <a:rPr lang="en-US" dirty="0"/>
              <a:t>Among U.S. adults 22.8m experienced any mental illness (AMI) in 2021</a:t>
            </a:r>
          </a:p>
          <a:p>
            <a:r>
              <a:rPr lang="en-US" dirty="0"/>
              <a:t>In 2021, 5.5% of adults aged 18 or older (or 14.1 million people) experienced serious mental illness (SMI) in the past year</a:t>
            </a:r>
          </a:p>
          <a:p>
            <a:r>
              <a:rPr lang="en-US" dirty="0"/>
              <a:t>Females experience AMI at a rate higher than males (27.2% v. 18.1%)</a:t>
            </a:r>
          </a:p>
          <a:p>
            <a:r>
              <a:rPr lang="en-US" dirty="0"/>
              <a:t>44-64% of persons held in local jails have a history of mental illness (depending on the source of the data)</a:t>
            </a:r>
          </a:p>
          <a:p>
            <a:r>
              <a:rPr lang="en-US" dirty="0"/>
              <a:t>76% of local jail inmates who had a mental health problem met criteria for substance dependence or abuse</a:t>
            </a:r>
          </a:p>
        </p:txBody>
      </p:sp>
    </p:spTree>
    <p:extLst>
      <p:ext uri="{BB962C8B-B14F-4D97-AF65-F5344CB8AC3E}">
        <p14:creationId xmlns:p14="http://schemas.microsoft.com/office/powerpoint/2010/main" val="52844399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Custom 2">
      <a:majorFont>
        <a:latin typeface="Microsoft Sans Serif"/>
        <a:ea typeface=""/>
        <a:cs typeface=""/>
      </a:majorFont>
      <a:minorFont>
        <a:latin typeface="Microsoft Sans Serif"/>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1741</TotalTime>
  <Words>1429</Words>
  <Application>Microsoft Office PowerPoint</Application>
  <PresentationFormat>Widescreen</PresentationFormat>
  <Paragraphs>177</Paragraphs>
  <Slides>39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 Black</vt:lpstr>
      <vt:lpstr>Calibri</vt:lpstr>
      <vt:lpstr>Microsoft Sans Serif</vt:lpstr>
      <vt:lpstr>Symbol</vt:lpstr>
      <vt:lpstr>Times New Roman</vt:lpstr>
      <vt:lpstr>Wingdings</vt:lpstr>
      <vt:lpstr>Organic</vt:lpstr>
      <vt:lpstr>Innovative Justice Solutions:  Fostering Effective Partnerships and Programming in Correctional Settings</vt:lpstr>
      <vt:lpstr>Learning Objectives</vt:lpstr>
      <vt:lpstr>The Traditional Purpose of Corrections</vt:lpstr>
      <vt:lpstr>Expectations For Support From County Sheriffs and Criminal Justice Leaders</vt:lpstr>
      <vt:lpstr>Today’s Corrections</vt:lpstr>
      <vt:lpstr>Some Data</vt:lpstr>
      <vt:lpstr>Fact:</vt:lpstr>
      <vt:lpstr>Jails as the New Mental Health Facility</vt:lpstr>
      <vt:lpstr>Mental Health</vt:lpstr>
      <vt:lpstr>Criminogenic Thinking</vt:lpstr>
      <vt:lpstr>Sequential Intercept Model</vt:lpstr>
      <vt:lpstr>PowerPoint Presentation</vt:lpstr>
      <vt:lpstr>PowerPoint Presentation</vt:lpstr>
      <vt:lpstr>PowerPoint Presentation</vt:lpstr>
      <vt:lpstr>Motivational Interviewing</vt:lpstr>
      <vt:lpstr>Understanding the Role and Effect of Trauma</vt:lpstr>
      <vt:lpstr>Types of Trauma</vt:lpstr>
      <vt:lpstr>PowerPoint Presentation</vt:lpstr>
      <vt:lpstr>PowerPoint Presentation</vt:lpstr>
      <vt:lpstr>Challenges</vt:lpstr>
      <vt:lpstr>Jail Population</vt:lpstr>
      <vt:lpstr> </vt:lpstr>
      <vt:lpstr>tee</vt:lpstr>
      <vt:lpstr>Three Approaches to GROW</vt:lpstr>
      <vt:lpstr>GROW Blitz</vt:lpstr>
      <vt:lpstr>Moving GROW into Corrections</vt:lpstr>
      <vt:lpstr>GROW Expanding to Include Impaired Drivers</vt:lpstr>
      <vt:lpstr>Support for Jail-Based Peer Support</vt:lpstr>
      <vt:lpstr>Peer support assists with:</vt:lpstr>
      <vt:lpstr>Pet Therapy Services</vt:lpstr>
      <vt:lpstr>PowerPoint Presentation</vt:lpstr>
      <vt:lpstr>MAT</vt:lpstr>
      <vt:lpstr>The Cost of Impaired Driving</vt:lpstr>
      <vt:lpstr>Impaired Drivers</vt:lpstr>
      <vt:lpstr>What does not work with impaired drivers?</vt:lpstr>
      <vt:lpstr>Treatment Readiness and Relapse Prevention Program</vt:lpstr>
      <vt:lpstr>What’s next?</vt:lpstr>
      <vt:lpstr>PowerPoint Presentation</vt:lpstr>
      <vt:lpstr>Contact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Title</dc:title>
  <dc:creator>Kate Huffman</dc:creator>
  <cp:lastModifiedBy>gayle</cp:lastModifiedBy>
  <cp:revision>32</cp:revision>
  <cp:lastPrinted>2023-09-18T16:04:13Z</cp:lastPrinted>
  <dcterms:created xsi:type="dcterms:W3CDTF">2023-09-09T19:16:03Z</dcterms:created>
  <dcterms:modified xsi:type="dcterms:W3CDTF">2023-10-08T17:16:49Z</dcterms:modified>
</cp:coreProperties>
</file>